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embeddedFontLst>
    <p:embeddedFont>
      <p:font typeface="Montserrat SemiBold"/>
      <p:regular r:id="rId33"/>
      <p:bold r:id="rId34"/>
      <p:italic r:id="rId35"/>
      <p:boldItalic r:id="rId36"/>
    </p:embeddedFont>
    <p:embeddedFont>
      <p:font typeface="Roboto Mono SemiBold"/>
      <p:regular r:id="rId37"/>
      <p:bold r:id="rId38"/>
      <p:italic r:id="rId39"/>
      <p:boldItalic r:id="rId40"/>
    </p:embeddedFont>
    <p:embeddedFont>
      <p:font typeface="Proxima Nova"/>
      <p:regular r:id="rId41"/>
      <p:bold r:id="rId42"/>
      <p:italic r:id="rId43"/>
      <p:boldItalic r:id="rId44"/>
    </p:embeddedFont>
    <p:embeddedFont>
      <p:font typeface="Montserrat"/>
      <p:regular r:id="rId45"/>
      <p:bold r:id="rId46"/>
      <p:italic r:id="rId47"/>
      <p:boldItalic r:id="rId48"/>
    </p:embeddedFont>
    <p:embeddedFont>
      <p:font typeface="Montserrat Medium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5B80396-C4BD-4C6B-A931-34B0B73E95F1}">
  <a:tblStyle styleId="{15B80396-C4BD-4C6B-A931-34B0B73E95F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MonoSemiBold-boldItalic.fntdata"/><Relationship Id="rId42" Type="http://schemas.openxmlformats.org/officeDocument/2006/relationships/font" Target="fonts/ProximaNova-bold.fntdata"/><Relationship Id="rId41" Type="http://schemas.openxmlformats.org/officeDocument/2006/relationships/font" Target="fonts/ProximaNova-regular.fntdata"/><Relationship Id="rId44" Type="http://schemas.openxmlformats.org/officeDocument/2006/relationships/font" Target="fonts/ProximaNova-boldItalic.fntdata"/><Relationship Id="rId43" Type="http://schemas.openxmlformats.org/officeDocument/2006/relationships/font" Target="fonts/ProximaNova-italic.fntdata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MontserratMedium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font" Target="fonts/MontserratSemiBold-regular.fntdata"/><Relationship Id="rId32" Type="http://schemas.openxmlformats.org/officeDocument/2006/relationships/slide" Target="slides/slide26.xml"/><Relationship Id="rId35" Type="http://schemas.openxmlformats.org/officeDocument/2006/relationships/font" Target="fonts/MontserratSemiBold-italic.fntdata"/><Relationship Id="rId34" Type="http://schemas.openxmlformats.org/officeDocument/2006/relationships/font" Target="fonts/MontserratSemiBold-bold.fntdata"/><Relationship Id="rId37" Type="http://schemas.openxmlformats.org/officeDocument/2006/relationships/font" Target="fonts/RobotoMonoSemiBold-regular.fntdata"/><Relationship Id="rId36" Type="http://schemas.openxmlformats.org/officeDocument/2006/relationships/font" Target="fonts/MontserratSemiBold-boldItalic.fntdata"/><Relationship Id="rId39" Type="http://schemas.openxmlformats.org/officeDocument/2006/relationships/font" Target="fonts/RobotoMonoSemiBold-italic.fntdata"/><Relationship Id="rId38" Type="http://schemas.openxmlformats.org/officeDocument/2006/relationships/font" Target="fonts/RobotoMonoSemiBold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MontserratMedium-italic.fntdata"/><Relationship Id="rId50" Type="http://schemas.openxmlformats.org/officeDocument/2006/relationships/font" Target="fonts/MontserratMedium-bold.fntdata"/><Relationship Id="rId52" Type="http://schemas.openxmlformats.org/officeDocument/2006/relationships/font" Target="fonts/MontserratMedium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bf4949eb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bbf4949eb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b708d27fe1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b708d27fe1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a89d575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a89d575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ba89d5753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ba89d5753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a89d5753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ba89d5753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b83ffe5a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b83ffe5a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b2c80d31a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b2c80d31a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b83ffe5af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b83ffe5af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b2c80d31a5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b2c80d31a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b9a079738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b9a079738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b5b427e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b5b427e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b9a07973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b9a07973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9a079738c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b9a079738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b2c80d31a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b2c80d31a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TODO: We can start with what we originally had and I can walk through each thing we added as we encountered problems (wal, replication, replays etc.)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b9a079738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b9a079738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TODO: We can start with what we originally had and I can walk through each thing we added as we encountered problems (wal, replication, replays etc.)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b9a079738c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b9a079738c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b2c80d31a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b2c80d31a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c2552e72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c2552e72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2c80d31a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2c80d31a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fb5b427e8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fb5b427e8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708d27fe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708d27fe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b83ffe5af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b83ffe5af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708d27fe1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708d27fe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b2c80d31a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b2c80d31a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promise this is not a talk about our product, but I’m going to give a quick overview of what we are building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708d27fe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708d27fe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slide">
  <p:cSld name="TITLE_1">
    <p:bg>
      <p:bgPr>
        <a:gradFill>
          <a:gsLst>
            <a:gs pos="0">
              <a:schemeClr val="lt2"/>
            </a:gs>
            <a:gs pos="100000">
              <a:schemeClr val="accent4"/>
            </a:gs>
          </a:gsLst>
          <a:lin ang="54007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57200" y="1548950"/>
            <a:ext cx="5915700" cy="150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 SemiBold"/>
              <a:buNone/>
              <a:defRPr sz="4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57200" y="3075675"/>
            <a:ext cx="53847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 Medium"/>
              <a:buNone/>
              <a:defRPr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1500" y="571500"/>
            <a:ext cx="1867475" cy="26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7875" y="834950"/>
            <a:ext cx="4610299" cy="405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360">
          <p15:clr>
            <a:srgbClr val="FA7B17"/>
          </p15:clr>
        </p15:guide>
        <p15:guide id="2" orient="horz" pos="2998">
          <p15:clr>
            <a:srgbClr val="FA7B17"/>
          </p15:clr>
        </p15:guide>
        <p15:guide id="3" orient="horz" pos="360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0"/>
              <a:buNone/>
              <a:defRPr b="1" sz="14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" name="Google Shape;65;p1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415750" y="515475"/>
            <a:ext cx="4130100" cy="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Montserrat"/>
              <a:buNone/>
              <a:defRPr b="1" sz="22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b="1"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9" name="Google Shape;69;p13"/>
          <p:cNvSpPr txBox="1"/>
          <p:nvPr>
            <p:ph idx="1" type="body"/>
          </p:nvPr>
        </p:nvSpPr>
        <p:spPr>
          <a:xfrm>
            <a:off x="60405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0" name="Google Shape;70;p13"/>
          <p:cNvSpPr txBox="1"/>
          <p:nvPr>
            <p:ph idx="2" type="body"/>
          </p:nvPr>
        </p:nvSpPr>
        <p:spPr>
          <a:xfrm>
            <a:off x="5394196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3"/>
          <p:cNvSpPr txBox="1"/>
          <p:nvPr>
            <p:ph idx="3" type="title"/>
          </p:nvPr>
        </p:nvSpPr>
        <p:spPr>
          <a:xfrm>
            <a:off x="4947475" y="468975"/>
            <a:ext cx="41301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Montserrat"/>
              <a:buNone/>
              <a:defRPr b="1" sz="22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3" name="Google Shape;73;p1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st slide">
  <p:cSld name="BLANK_1">
    <p:bg>
      <p:bgPr>
        <a:gradFill>
          <a:gsLst>
            <a:gs pos="0">
              <a:schemeClr val="lt2"/>
            </a:gs>
            <a:gs pos="100000">
              <a:schemeClr val="accent4"/>
            </a:gs>
          </a:gsLst>
          <a:lin ang="5400012" scaled="0"/>
        </a:gra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/>
        </p:nvSpPr>
        <p:spPr>
          <a:xfrm>
            <a:off x="132500" y="1515675"/>
            <a:ext cx="4869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" name="Google Shape;7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8425" y="562775"/>
            <a:ext cx="1929374" cy="2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>
            <p:ph type="title"/>
          </p:nvPr>
        </p:nvSpPr>
        <p:spPr>
          <a:xfrm>
            <a:off x="521225" y="1515675"/>
            <a:ext cx="5703900" cy="61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 SemiBold"/>
              <a:buNone/>
              <a:defRPr sz="27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" type="subTitle"/>
          </p:nvPr>
        </p:nvSpPr>
        <p:spPr>
          <a:xfrm>
            <a:off x="521225" y="2237850"/>
            <a:ext cx="49161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 SemiBold"/>
              <a:buNone/>
              <a:defRPr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/>
        </p:nvSpPr>
        <p:spPr>
          <a:xfrm>
            <a:off x="446025" y="3831925"/>
            <a:ext cx="4679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7875" y="834950"/>
            <a:ext cx="4610299" cy="405352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>
            <p:ph idx="2" type="body"/>
          </p:nvPr>
        </p:nvSpPr>
        <p:spPr>
          <a:xfrm>
            <a:off x="466800" y="3803125"/>
            <a:ext cx="4695600" cy="4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998">
          <p15:clr>
            <a:srgbClr val="FA7B17"/>
          </p15:clr>
        </p15:guide>
        <p15:guide id="2" pos="377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chemeClr val="accent2"/>
            </a:gs>
            <a:gs pos="28000">
              <a:schemeClr val="accent1"/>
            </a:gs>
            <a:gs pos="100000">
              <a:schemeClr val="accent4"/>
            </a:gs>
          </a:gsLst>
          <a:path path="circle">
            <a:fillToRect b="0%" l="100%" r="0%" t="100%"/>
          </a:path>
          <a:tileRect b="-100%" l="0%" r="-100%" t="0%"/>
        </a:gra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685800" y="20574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b="1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5472">
          <p15:clr>
            <a:srgbClr val="FA7B17"/>
          </p15:clr>
        </p15:guide>
        <p15:guide id="3" pos="432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ontserrat Medium"/>
              <a:buNone/>
              <a:defRPr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ontserrat Medium"/>
              <a:buNone/>
              <a:defRPr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○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■"/>
              <a:def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" name="Google Shape;3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765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gradFill>
          <a:gsLst>
            <a:gs pos="0">
              <a:schemeClr val="accent2"/>
            </a:gs>
            <a:gs pos="28000">
              <a:schemeClr val="accent1"/>
            </a:gs>
            <a:gs pos="100000">
              <a:schemeClr val="accent4"/>
            </a:gs>
          </a:gsLst>
          <a:path path="circle">
            <a:fillToRect b="0%" l="100%" r="0%" t="100%"/>
          </a:path>
          <a:tileRect b="-100%" l="0%" r="-100%" t="0%"/>
        </a:gra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90250" y="526350"/>
            <a:ext cx="729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"/>
              <a:buNone/>
              <a:defRPr b="1" sz="4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Montserrat"/>
              <a:buNone/>
              <a:defRPr b="1" sz="36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57075" y="4738738"/>
            <a:ext cx="1719425" cy="24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gradFill>
            <a:gsLst>
              <a:gs pos="0">
                <a:schemeClr val="lt2"/>
              </a:gs>
              <a:gs pos="6200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5375" y="4745324"/>
            <a:ext cx="1631452" cy="2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10.png"/><Relationship Id="rId5" Type="http://schemas.openxmlformats.org/officeDocument/2006/relationships/image" Target="../media/image22.png"/><Relationship Id="rId6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5.png"/><Relationship Id="rId5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ctrTitle"/>
          </p:nvPr>
        </p:nvSpPr>
        <p:spPr>
          <a:xfrm>
            <a:off x="457200" y="1548950"/>
            <a:ext cx="5915700" cy="150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From Disks to Distributed</a:t>
            </a:r>
            <a:endParaRPr sz="5000"/>
          </a:p>
        </p:txBody>
      </p:sp>
      <p:sp>
        <p:nvSpPr>
          <p:cNvPr id="88" name="Google Shape;88;p15"/>
          <p:cNvSpPr txBox="1"/>
          <p:nvPr>
            <p:ph idx="1" type="subTitle"/>
          </p:nvPr>
        </p:nvSpPr>
        <p:spPr>
          <a:xfrm>
            <a:off x="457200" y="3075675"/>
            <a:ext cx="53847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Journey of Database Evolution in the Cloud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Columnar!</a:t>
            </a:r>
            <a:endParaRPr/>
          </a:p>
        </p:txBody>
      </p:sp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9350" y="3640612"/>
            <a:ext cx="2403626" cy="124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7275" y="3704524"/>
            <a:ext cx="2117075" cy="11220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3" name="Google Shape;153;p24"/>
          <p:cNvGraphicFramePr/>
          <p:nvPr/>
        </p:nvGraphicFramePr>
        <p:xfrm>
          <a:off x="279700" y="1213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{15B80396-C4BD-4C6B-A931-34B0B73E95F1}</a:tableStyleId>
              </a:tblPr>
              <a:tblGrid>
                <a:gridCol w="1344300"/>
                <a:gridCol w="1547775"/>
                <a:gridCol w="1075500"/>
              </a:tblGrid>
              <a:tr h="4580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Timestamp</a:t>
                      </a:r>
                      <a:endParaRPr b="1"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Stacktrace</a:t>
                      </a:r>
                      <a:endParaRPr b="1"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Value</a:t>
                      </a:r>
                      <a:endParaRPr b="1"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80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1768334015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main;func1;func2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2s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2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1768334020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main;func1;func3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8s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80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1768334040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…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…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4" name="Google Shape;15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5675" y="1217137"/>
            <a:ext cx="4121378" cy="18089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5" name="Google Shape;155;p24"/>
          <p:cNvCxnSpPr/>
          <p:nvPr/>
        </p:nvCxnSpPr>
        <p:spPr>
          <a:xfrm flipH="1" rot="10800000">
            <a:off x="4337200" y="2113075"/>
            <a:ext cx="443400" cy="6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600" y="2018100"/>
            <a:ext cx="1186850" cy="67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650" y="2626599"/>
            <a:ext cx="1695776" cy="88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5448" y="3508400"/>
            <a:ext cx="1602525" cy="84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13548" y="536750"/>
            <a:ext cx="5737068" cy="382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FrostDB </a:t>
            </a:r>
            <a:r>
              <a:rPr lang="en" sz="1100"/>
              <a:t>github.com/polarsignals/frostdb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8478" y="652225"/>
            <a:ext cx="6593700" cy="358982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6"/>
          <p:cNvSpPr txBox="1"/>
          <p:nvPr/>
        </p:nvSpPr>
        <p:spPr>
          <a:xfrm>
            <a:off x="169450" y="652225"/>
            <a:ext cx="25461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Sharded writes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Fan-in reads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Preemptible instances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365250" y="3178000"/>
            <a:ext cx="3742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Unable to write out memory in time for preemption</a:t>
            </a:r>
            <a:endParaRPr b="1" sz="18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2125" y="575600"/>
            <a:ext cx="6624174" cy="360642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/>
        </p:nvSpPr>
        <p:spPr>
          <a:xfrm>
            <a:off x="299900" y="895650"/>
            <a:ext cx="25461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Write ahead log for durability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365250" y="3169700"/>
            <a:ext cx="3501600" cy="14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Data is unavailable during replay</a:t>
            </a:r>
            <a:endParaRPr b="1" sz="18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6627" y="550675"/>
            <a:ext cx="6883302" cy="374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8"/>
          <p:cNvSpPr txBox="1"/>
          <p:nvPr/>
        </p:nvSpPr>
        <p:spPr>
          <a:xfrm>
            <a:off x="299900" y="895650"/>
            <a:ext cx="25461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Replicated writes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" name="Google Shape;185;p28"/>
          <p:cNvSpPr txBox="1"/>
          <p:nvPr/>
        </p:nvSpPr>
        <p:spPr>
          <a:xfrm>
            <a:off x="365250" y="3169700"/>
            <a:ext cx="3501600" cy="14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Long replays caused nodes to become out of date</a:t>
            </a:r>
            <a:endParaRPr b="1" sz="18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1977" y="617075"/>
            <a:ext cx="6901350" cy="365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9"/>
          <p:cNvSpPr txBox="1"/>
          <p:nvPr/>
        </p:nvSpPr>
        <p:spPr>
          <a:xfrm>
            <a:off x="365250" y="3169700"/>
            <a:ext cx="3501600" cy="14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Complex failure scenarios and cascading failures </a:t>
            </a:r>
            <a:endParaRPr b="1" sz="18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29"/>
          <p:cNvSpPr txBox="1"/>
          <p:nvPr/>
        </p:nvSpPr>
        <p:spPr>
          <a:xfrm>
            <a:off x="299900" y="895650"/>
            <a:ext cx="25461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Replay coordination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/>
          <p:nvPr>
            <p:ph type="title"/>
          </p:nvPr>
        </p:nvSpPr>
        <p:spPr>
          <a:xfrm>
            <a:off x="685800" y="2846125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40"/>
              <a:t>“Every system is perfectly designed to get the result that it does.” </a:t>
            </a:r>
            <a:endParaRPr sz="284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4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859"/>
              <a:buFont typeface="Arial"/>
              <a:buNone/>
            </a:pPr>
            <a:r>
              <a:rPr lang="en" sz="2840"/>
              <a:t>- W. Edwards Deming</a:t>
            </a:r>
            <a:endParaRPr sz="284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/>
              <a:t>Goals</a:t>
            </a:r>
            <a:r>
              <a:rPr lang="en"/>
              <a:t> Results</a:t>
            </a:r>
            <a:endParaRPr/>
          </a:p>
        </p:txBody>
      </p:sp>
      <p:sp>
        <p:nvSpPr>
          <p:cNvPr id="203" name="Google Shape;203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trike="sngStrike"/>
              <a:t>Easy to operate</a:t>
            </a:r>
            <a:r>
              <a:rPr lang="en"/>
              <a:t> Challenging to operate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trike="sngStrike"/>
              <a:t>Cost effective at scale</a:t>
            </a:r>
            <a:r>
              <a:rPr lang="en"/>
              <a:t> Expensive at any scale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trike="sngStrike"/>
              <a:t>Storage and compute decoupled</a:t>
            </a:r>
            <a:r>
              <a:rPr lang="en"/>
              <a:t> Hard dependencies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/>
          <p:nvPr>
            <p:ph type="title"/>
          </p:nvPr>
        </p:nvSpPr>
        <p:spPr>
          <a:xfrm>
            <a:off x="685800" y="20574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Architecture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/>
          <p:nvPr/>
        </p:nvSpPr>
        <p:spPr>
          <a:xfrm>
            <a:off x="560900" y="1226150"/>
            <a:ext cx="2648100" cy="34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Fast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Written in Rust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Columnar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Extensible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Works with many table formats out of the box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453" y="320650"/>
            <a:ext cx="3571024" cy="74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Dog Tax</a:t>
            </a:r>
            <a:endParaRPr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6425" y="584675"/>
            <a:ext cx="2865732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549" y="515549"/>
            <a:ext cx="1958347" cy="4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/>
          <p:nvPr/>
        </p:nvSpPr>
        <p:spPr>
          <a:xfrm>
            <a:off x="573950" y="1206575"/>
            <a:ext cx="2648100" cy="34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ACID Transactions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Fast writes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Quick Reads through pruning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Schema Evolution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1" name="Google Shape;22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1400" y="152400"/>
            <a:ext cx="5317926" cy="446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1225" y="1767501"/>
            <a:ext cx="552474" cy="28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3571" y="3357475"/>
            <a:ext cx="755152" cy="40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7825" y="362800"/>
            <a:ext cx="5916224" cy="411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0046" y="3233575"/>
            <a:ext cx="755153" cy="40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2000" y="1871876"/>
            <a:ext cx="552474" cy="28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551" y="492175"/>
            <a:ext cx="6696499" cy="415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2850" y="3743700"/>
            <a:ext cx="604825" cy="32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1000" y="3706950"/>
            <a:ext cx="604825" cy="32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1050" y="2571751"/>
            <a:ext cx="552474" cy="28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2500" y="332750"/>
            <a:ext cx="6558198" cy="40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6252" y="3573050"/>
            <a:ext cx="545150" cy="21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8952" y="2506600"/>
            <a:ext cx="545150" cy="21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6252" y="2506600"/>
            <a:ext cx="545150" cy="21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8952" y="3573050"/>
            <a:ext cx="545150" cy="214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7"/>
          <p:cNvSpPr txBox="1"/>
          <p:nvPr/>
        </p:nvSpPr>
        <p:spPr>
          <a:xfrm>
            <a:off x="130450" y="1200075"/>
            <a:ext cx="2537100" cy="3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Faster queries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Zero copy reads 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Lower 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memory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overhead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Extensible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9" name="Google Shape;24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925" y="378275"/>
            <a:ext cx="1457403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7200" y="2315351"/>
            <a:ext cx="552474" cy="28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/>
              <a:t>Goals</a:t>
            </a:r>
            <a:r>
              <a:rPr lang="en"/>
              <a:t> </a:t>
            </a:r>
            <a:r>
              <a:rPr lang="en" strike="sngStrike"/>
              <a:t>Results</a:t>
            </a:r>
            <a:r>
              <a:rPr lang="en"/>
              <a:t> </a:t>
            </a:r>
            <a:r>
              <a:rPr lang="en"/>
              <a:t>Achievements</a:t>
            </a:r>
            <a:endParaRPr/>
          </a:p>
        </p:txBody>
      </p:sp>
      <p:sp>
        <p:nvSpPr>
          <p:cNvPr id="256" name="Google Shape;256;p38"/>
          <p:cNvSpPr txBox="1"/>
          <p:nvPr>
            <p:ph idx="1" type="body"/>
          </p:nvPr>
        </p:nvSpPr>
        <p:spPr>
          <a:xfrm>
            <a:off x="311700" y="1152475"/>
            <a:ext cx="8520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Easy to operate </a:t>
            </a:r>
            <a:r>
              <a:rPr lang="en" strike="sngStrike"/>
              <a:t>Challenging to operate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Cost effective at scale </a:t>
            </a:r>
            <a:r>
              <a:rPr lang="en" strike="sngStrike"/>
              <a:t>Expensive at any scale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Storage and compute decoupled </a:t>
            </a:r>
            <a:r>
              <a:rPr lang="en" strike="sngStrike"/>
              <a:t>Hard dependencies</a:t>
            </a:r>
            <a:endParaRPr strike="sngStrike"/>
          </a:p>
        </p:txBody>
      </p:sp>
      <p:sp>
        <p:nvSpPr>
          <p:cNvPr id="257" name="Google Shape;257;p38"/>
          <p:cNvSpPr txBox="1"/>
          <p:nvPr/>
        </p:nvSpPr>
        <p:spPr>
          <a:xfrm>
            <a:off x="311700" y="2388775"/>
            <a:ext cx="6604800" cy="21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50% reduction in cost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200% query latency reduction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data unavailability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9"/>
          <p:cNvSpPr txBox="1"/>
          <p:nvPr>
            <p:ph type="title"/>
          </p:nvPr>
        </p:nvSpPr>
        <p:spPr>
          <a:xfrm>
            <a:off x="457525" y="2899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projects that made it possible</a:t>
            </a:r>
            <a:endParaRPr/>
          </a:p>
        </p:txBody>
      </p:sp>
      <p:pic>
        <p:nvPicPr>
          <p:cNvPr id="263" name="Google Shape;26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4750" y="2386725"/>
            <a:ext cx="1206975" cy="120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3793" y="2830538"/>
            <a:ext cx="2321159" cy="1206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46853" y="1122850"/>
            <a:ext cx="3571024" cy="74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525" y="1793575"/>
            <a:ext cx="2390700" cy="93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96851" y="4135026"/>
            <a:ext cx="3970400" cy="81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0"/>
          <p:cNvSpPr txBox="1"/>
          <p:nvPr>
            <p:ph type="title"/>
          </p:nvPr>
        </p:nvSpPr>
        <p:spPr>
          <a:xfrm>
            <a:off x="-964000" y="21104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pic>
        <p:nvPicPr>
          <p:cNvPr id="273" name="Google Shape;27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600" y="922725"/>
            <a:ext cx="2791531" cy="372060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0"/>
          <p:cNvSpPr txBox="1"/>
          <p:nvPr/>
        </p:nvSpPr>
        <p:spPr>
          <a:xfrm>
            <a:off x="6874200" y="461025"/>
            <a:ext cx="2329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Final Dog Tax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we’re building a database for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wasn’t working with our database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we rearchitechted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open source projects that we built upon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685800" y="20574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we’re building a database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Continuous Profiling!</a:t>
            </a: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037" y="1764025"/>
            <a:ext cx="8227927" cy="186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Easy to operate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Cost effective at scale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Storage and compute decoupled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685800" y="2057400"/>
            <a:ext cx="80010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Profiling Database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/>
          <p:nvPr/>
        </p:nvSpPr>
        <p:spPr>
          <a:xfrm>
            <a:off x="6525500" y="2921075"/>
            <a:ext cx="713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22"/>
          <p:cNvSpPr/>
          <p:nvPr/>
        </p:nvSpPr>
        <p:spPr>
          <a:xfrm>
            <a:off x="5763925" y="2921075"/>
            <a:ext cx="689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5086350" y="2921075"/>
            <a:ext cx="605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6534000" y="2320300"/>
            <a:ext cx="689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5775950" y="2320300"/>
            <a:ext cx="689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5086350" y="2320300"/>
            <a:ext cx="605700" cy="297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22"/>
          <p:cNvSpPr/>
          <p:nvPr/>
        </p:nvSpPr>
        <p:spPr>
          <a:xfrm flipH="1" rot="10800000">
            <a:off x="842375" y="1585425"/>
            <a:ext cx="510000" cy="1935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1989150" y="3264825"/>
            <a:ext cx="483600" cy="1935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22"/>
          <p:cNvSpPr/>
          <p:nvPr/>
        </p:nvSpPr>
        <p:spPr>
          <a:xfrm>
            <a:off x="1516600" y="3934425"/>
            <a:ext cx="510000" cy="1935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22"/>
          <p:cNvSpPr/>
          <p:nvPr/>
        </p:nvSpPr>
        <p:spPr>
          <a:xfrm>
            <a:off x="857250" y="1234450"/>
            <a:ext cx="605700" cy="2400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database for stacks</a:t>
            </a: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165475"/>
            <a:ext cx="261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f</a:t>
            </a: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unc main() {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func1()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}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func func1() {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	if reason {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		return func2()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	}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	return func3()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latin typeface="Roboto Mono SemiBold"/>
                <a:ea typeface="Roboto Mono SemiBold"/>
                <a:cs typeface="Roboto Mono SemiBold"/>
                <a:sym typeface="Roboto Mono SemiBold"/>
              </a:rPr>
              <a:t>}</a:t>
            </a:r>
            <a:endParaRPr>
              <a:latin typeface="Roboto Mono SemiBold"/>
              <a:ea typeface="Roboto Mono SemiBold"/>
              <a:cs typeface="Roboto Mono SemiBold"/>
              <a:sym typeface="Roboto Mono SemiBold"/>
            </a:endParaRPr>
          </a:p>
        </p:txBody>
      </p:sp>
      <p:graphicFrame>
        <p:nvGraphicFramePr>
          <p:cNvPr id="139" name="Google Shape;139;p22"/>
          <p:cNvGraphicFramePr/>
          <p:nvPr/>
        </p:nvGraphicFramePr>
        <p:xfrm>
          <a:off x="3116800" y="1580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{15B80396-C4BD-4C6B-A931-34B0B73E95F1}</a:tableStyleId>
              </a:tblPr>
              <a:tblGrid>
                <a:gridCol w="1936525"/>
                <a:gridCol w="2229650"/>
                <a:gridCol w="1549325"/>
              </a:tblGrid>
              <a:tr h="564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</a:rPr>
                        <a:t>Timestamp</a:t>
                      </a:r>
                      <a:endParaRPr b="1"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/>
                        <a:t>Stacktrace</a:t>
                      </a:r>
                      <a:endParaRPr b="1"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/>
                        <a:t>Value</a:t>
                      </a:r>
                      <a:endParaRPr b="1"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4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1768334015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main;func1;func2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2s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4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1768334020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main;func1;func3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8s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4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1768334040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…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/>
                        <a:t>…</a:t>
                      </a:r>
                      <a:endParaRPr sz="22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shape of stacktraces</a:t>
            </a:r>
            <a:endParaRPr/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311700" y="11606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Repeated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Deeply nested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Immutable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Temporal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Non-relational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Dynamic Columns (labels describing where the data came from)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dominated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lar Signals Re-Branding">
  <a:themeElements>
    <a:clrScheme name="Spearmint">
      <a:dk1>
        <a:srgbClr val="000000"/>
      </a:dk1>
      <a:lt1>
        <a:srgbClr val="FFFFFF"/>
      </a:lt1>
      <a:dk2>
        <a:srgbClr val="E6E9E6"/>
      </a:dk2>
      <a:lt2>
        <a:srgbClr val="4C68F6"/>
      </a:lt2>
      <a:accent1>
        <a:srgbClr val="4C68F6"/>
      </a:accent1>
      <a:accent2>
        <a:srgbClr val="74D7F2"/>
      </a:accent2>
      <a:accent3>
        <a:srgbClr val="A7EAD5"/>
      </a:accent3>
      <a:accent4>
        <a:srgbClr val="FF8278"/>
      </a:accent4>
      <a:accent5>
        <a:srgbClr val="FFEDEF"/>
      </a:accent5>
      <a:accent6>
        <a:srgbClr val="999999"/>
      </a:accent6>
      <a:hlink>
        <a:srgbClr val="4C68F6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