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svg" ContentType="image/svg+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1.xml" ContentType="application/vnd.openxmlformats-officedocument.presentationml.slideMaster+xml"/>
  <Override PartName="/ppt/tableStyles.xml" ContentType="application/vnd.openxmlformats-officedocument.presentationml.tableStyles+xml"/>
  <Override PartName="/ppt/notesSlides/notesSlide4.xml" ContentType="application/vnd.openxmlformats-officedocument.presentationml.notesSlide+xml"/>
  <Override PartName="/ppt/slideMasters/slideMaster4.xml" ContentType="application/vnd.openxmlformats-officedocument.presentationml.slideMaster+xml"/>
  <Override PartName="/ppt/notesSlides/notesSlide23.xml" ContentType="application/vnd.openxmlformats-officedocument.presentationml.notesSlid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9.xml" ContentType="application/vnd.openxmlformats-officedocument.theme+xml"/>
  <Override PartName="/ppt/slideMasters/slideMaster10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Layouts/slideLayout9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slideMasters/slideMaster2.xml" ContentType="application/vnd.openxmlformats-officedocument.presentationml.slideMaster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notesSlides/notesSlide7.xml" ContentType="application/vnd.openxmlformats-officedocument.presentationml.notesSlide+xml"/>
  <Override PartName="/ppt/theme/theme12.xml" ContentType="application/vnd.openxmlformats-officedocument.theme+xml"/>
  <Override PartName="/ppt/viewProps.xml" ContentType="application/vnd.openxmlformats-officedocument.presentationml.viewProps+xml"/>
  <Override PartName="/ppt/theme/theme7.xml" ContentType="application/vnd.openxmlformats-officedocument.theme+xml"/>
  <Override PartName="/docProps/app.xml" ContentType="application/vnd.openxmlformats-officedocument.extended-properties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slides/slide15.xml" ContentType="application/vnd.openxmlformats-officedocument.presentationml.slide+xml"/>
  <Override PartName="/ppt/theme/theme11.xml" ContentType="application/vnd.openxmlformats-officedocument.theme+xml"/>
  <Override PartName="/ppt/slideLayouts/slideLayout3.xml" ContentType="application/vnd.openxmlformats-officedocument.presentationml.slideLayout+xml"/>
  <Override PartName="/ppt/theme/theme8.xml" ContentType="application/vnd.openxmlformats-officedocument.theme+xml"/>
  <Override PartName="/ppt/theme/theme10.xml" ContentType="application/vnd.openxmlformats-officedocument.them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Masters/slideMaster5.xml" ContentType="application/vnd.openxmlformats-officedocument.presentationml.slideMaster+xml"/>
  <Override PartName="/ppt/slideMasters/slideMaster9.xml" ContentType="application/vnd.openxmlformats-officedocument.presentationml.slideMaster+xml"/>
  <Override PartName="/ppt/notesSlides/notesSlide13.xml" ContentType="application/vnd.openxmlformats-officedocument.presentationml.notesSlide+xml"/>
  <Override PartName="/ppt/slideLayouts/slideLayout1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notesSlides/notesSlide1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4.xml" ContentType="application/vnd.openxmlformats-officedocument.presentationml.slide+xml"/>
  <Override PartName="/ppt/theme/theme6.xml" ContentType="application/vnd.openxmlformats-officedocument.theme+xml"/>
  <Override PartName="/ppt/slides/slide13.xml" ContentType="application/vnd.openxmlformats-officedocument.presentationml.slide+xml"/>
  <Override PartName="/ppt/notesSlides/notesSlide15.xml" ContentType="application/vnd.openxmlformats-officedocument.presentationml.notesSlide+xml"/>
  <Override PartName="/ppt/slideMasters/slideMaster8.xml" ContentType="application/vnd.openxmlformats-officedocument.presentationml.slideMaster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16.xml" ContentType="application/vnd.openxmlformats-officedocument.presentationml.slideLayout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s/slide22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slides/slide21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20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9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3.xml" ContentType="application/vnd.openxmlformats-officedocument.presentationml.slideLayout+xml"/>
  <Override PartName="/ppt/notesSlides/notesSlide21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</p:sldMasterIdLst>
  <p:notesMasterIdLst>
    <p:notesMasterId r:id="rId47"/>
  </p:notesMasterIdLst>
  <p:sldIdLst>
    <p:sldId id="256" r:id="rId24"/>
    <p:sldId id="257" r:id="rId25"/>
    <p:sldId id="258" r:id="rId26"/>
    <p:sldId id="259" r:id="rId27"/>
    <p:sldId id="260" r:id="rId28"/>
    <p:sldId id="261" r:id="rId29"/>
    <p:sldId id="262" r:id="rId30"/>
    <p:sldId id="263" r:id="rId31"/>
    <p:sldId id="264" r:id="rId32"/>
    <p:sldId id="265" r:id="rId33"/>
    <p:sldId id="266" r:id="rId34"/>
    <p:sldId id="267" r:id="rId35"/>
    <p:sldId id="268" r:id="rId36"/>
    <p:sldId id="269" r:id="rId37"/>
    <p:sldId id="270" r:id="rId38"/>
    <p:sldId id="271" r:id="rId39"/>
    <p:sldId id="272" r:id="rId40"/>
    <p:sldId id="273" r:id="rId41"/>
    <p:sldId id="274" r:id="rId42"/>
    <p:sldId id="275" r:id="rId43"/>
    <p:sldId id="276" r:id="rId44"/>
    <p:sldId id="277" r:id="rId45"/>
    <p:sldId id="278" r:id="rId46"/>
  </p:sldIdLst>
  <p:sldSz cx="12192000" cy="6858000"/>
  <p:notesSz cx="7559675" cy="10691813"/>
  <p:defaultTextStyle>
    <a:defPPr>
      <a:defRPr lang="en-US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112" d="112"/>
          <a:sy n="108" d="115"/>
        </p:scale>
        <p:origin x="47" y="114"/>
      </p:cViewPr>
      <p:guideLst>
        <p:guide pos="3840"/>
        <p:guide pos="2160" orient="horz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theme" Target="theme/theme1.xml"/><Relationship Id="rId13" Type="http://schemas.openxmlformats.org/officeDocument/2006/relationships/theme" Target="theme/theme2.xml"/><Relationship Id="rId14" Type="http://schemas.openxmlformats.org/officeDocument/2006/relationships/theme" Target="theme/theme3.xml"/><Relationship Id="rId15" Type="http://schemas.openxmlformats.org/officeDocument/2006/relationships/theme" Target="theme/theme4.xml"/><Relationship Id="rId16" Type="http://schemas.openxmlformats.org/officeDocument/2006/relationships/theme" Target="theme/theme5.xml"/><Relationship Id="rId17" Type="http://schemas.openxmlformats.org/officeDocument/2006/relationships/theme" Target="theme/theme6.xml"/><Relationship Id="rId18" Type="http://schemas.openxmlformats.org/officeDocument/2006/relationships/theme" Target="theme/theme7.xml"/><Relationship Id="rId19" Type="http://schemas.openxmlformats.org/officeDocument/2006/relationships/theme" Target="theme/theme8.xml"/><Relationship Id="rId20" Type="http://schemas.openxmlformats.org/officeDocument/2006/relationships/theme" Target="theme/theme9.xml"/><Relationship Id="rId21" Type="http://schemas.openxmlformats.org/officeDocument/2006/relationships/theme" Target="theme/theme10.xml"/><Relationship Id="rId22" Type="http://schemas.openxmlformats.org/officeDocument/2006/relationships/theme" Target="theme/theme11.xml"/><Relationship Id="rId23" Type="http://schemas.openxmlformats.org/officeDocument/2006/relationships/theme" Target="theme/theme12.xml"/><Relationship Id="rId24" Type="http://schemas.openxmlformats.org/officeDocument/2006/relationships/slide" Target="slides/slide1.xml"/><Relationship Id="rId25" Type="http://schemas.openxmlformats.org/officeDocument/2006/relationships/slide" Target="slides/slide2.xml"/><Relationship Id="rId26" Type="http://schemas.openxmlformats.org/officeDocument/2006/relationships/slide" Target="slides/slide3.xml"/><Relationship Id="rId27" Type="http://schemas.openxmlformats.org/officeDocument/2006/relationships/slide" Target="slides/slide4.xml"/><Relationship Id="rId28" Type="http://schemas.openxmlformats.org/officeDocument/2006/relationships/slide" Target="slides/slide5.xml"/><Relationship Id="rId29" Type="http://schemas.openxmlformats.org/officeDocument/2006/relationships/slide" Target="slides/slide6.xml"/><Relationship Id="rId30" Type="http://schemas.openxmlformats.org/officeDocument/2006/relationships/slide" Target="slides/slide7.xml"/><Relationship Id="rId31" Type="http://schemas.openxmlformats.org/officeDocument/2006/relationships/slide" Target="slides/slide8.xml"/><Relationship Id="rId32" Type="http://schemas.openxmlformats.org/officeDocument/2006/relationships/slide" Target="slides/slide9.xml"/><Relationship Id="rId33" Type="http://schemas.openxmlformats.org/officeDocument/2006/relationships/slide" Target="slides/slide10.xml"/><Relationship Id="rId34" Type="http://schemas.openxmlformats.org/officeDocument/2006/relationships/slide" Target="slides/slide11.xml"/><Relationship Id="rId35" Type="http://schemas.openxmlformats.org/officeDocument/2006/relationships/slide" Target="slides/slide12.xml"/><Relationship Id="rId36" Type="http://schemas.openxmlformats.org/officeDocument/2006/relationships/slide" Target="slides/slide13.xml"/><Relationship Id="rId37" Type="http://schemas.openxmlformats.org/officeDocument/2006/relationships/slide" Target="slides/slide14.xml"/><Relationship Id="rId38" Type="http://schemas.openxmlformats.org/officeDocument/2006/relationships/slide" Target="slides/slide15.xml"/><Relationship Id="rId39" Type="http://schemas.openxmlformats.org/officeDocument/2006/relationships/slide" Target="slides/slide16.xml"/><Relationship Id="rId40" Type="http://schemas.openxmlformats.org/officeDocument/2006/relationships/slide" Target="slides/slide17.xml"/><Relationship Id="rId41" Type="http://schemas.openxmlformats.org/officeDocument/2006/relationships/slide" Target="slides/slide18.xml"/><Relationship Id="rId42" Type="http://schemas.openxmlformats.org/officeDocument/2006/relationships/slide" Target="slides/slide19.xml"/><Relationship Id="rId43" Type="http://schemas.openxmlformats.org/officeDocument/2006/relationships/slide" Target="slides/slide20.xml"/><Relationship Id="rId44" Type="http://schemas.openxmlformats.org/officeDocument/2006/relationships/slide" Target="slides/slide21.xml"/><Relationship Id="rId45" Type="http://schemas.openxmlformats.org/officeDocument/2006/relationships/slide" Target="slides/slide22.xml"/><Relationship Id="rId46" Type="http://schemas.openxmlformats.org/officeDocument/2006/relationships/slide" Target="slides/slide23.xml"/><Relationship Id="rId47" Type="http://schemas.openxmlformats.org/officeDocument/2006/relationships/notesMaster" Target="notesMasters/notesMaster1.xml"/><Relationship Id="rId48" Type="http://schemas.openxmlformats.org/officeDocument/2006/relationships/presProps" Target="presProps.xml" /><Relationship Id="rId49" Type="http://schemas.openxmlformats.org/officeDocument/2006/relationships/tableStyles" Target="tableStyles.xml" /><Relationship Id="rId50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6332480" name="PlaceHolder 1"/>
          <p:cNvSpPr>
            <a:spLocks noGrp="1"/>
          </p:cNvSpPr>
          <p:nvPr>
            <p:ph type="sldImg"/>
          </p:nvPr>
        </p:nvSpPr>
        <p:spPr bwMode="auto"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defRPr/>
            </a:pPr>
            <a:r>
              <a:rPr lang="de-DE" sz="4400" b="0" strike="noStrike" spc="-1">
                <a:solidFill>
                  <a:srgbClr val="000000"/>
                </a:solidFill>
                <a:latin typeface="Calibri"/>
              </a:rPr>
              <a:t>Folie mittels Klicken verschieben</a:t>
            </a:r>
            <a:endParaRPr lang="de-DE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29940144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7640" cy="481103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buNone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Format der Notizen mittels Klicken bearbeiten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1361927" name="PlaceHolder 3"/>
          <p:cNvSpPr>
            <a:spLocks noGrp="1"/>
          </p:cNvSpPr>
          <p:nvPr>
            <p:ph type="hdr"/>
          </p:nvPr>
        </p:nvSpPr>
        <p:spPr bwMode="auto"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>
              <a:buNone/>
              <a:defRPr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&lt;Kopfzeile&gt;</a:t>
            </a:r>
            <a:endParaRPr lang="de-DE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6841509" name="PlaceHolder 4"/>
          <p:cNvSpPr>
            <a:spLocks noGrp="1"/>
          </p:cNvSpPr>
          <p:nvPr>
            <p:ph type="dt" idx="1"/>
          </p:nvPr>
        </p:nvSpPr>
        <p:spPr bwMode="auto"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de-DE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>
              <a:buNone/>
              <a:defRPr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&lt;Datum/Uhrzeit&gt;</a:t>
            </a:r>
            <a:endParaRPr lang="de-DE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3110020" name="PlaceHolder 5"/>
          <p:cNvSpPr>
            <a:spLocks noGrp="1"/>
          </p:cNvSpPr>
          <p:nvPr>
            <p:ph type="ftr" idx="2"/>
          </p:nvPr>
        </p:nvSpPr>
        <p:spPr bwMode="auto"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de-DE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>
              <a:buNone/>
              <a:defRPr/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&lt;Fußzeile&gt;</a:t>
            </a:r>
            <a:endParaRPr lang="de-DE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04901983" name="PlaceHolder 6"/>
          <p:cNvSpPr>
            <a:spLocks noGrp="1"/>
          </p:cNvSpPr>
          <p:nvPr>
            <p:ph type="sldNum" idx="3"/>
          </p:nvPr>
        </p:nvSpPr>
        <p:spPr bwMode="auto"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de-DE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>
              <a:buNone/>
              <a:defRPr/>
            </a:pPr>
            <a:fld id="{186229D5-F399-43AC-BE5C-5DDCB123FE38}" type="slidenum">
              <a:rPr lang="de-DE" sz="1400" b="0" strike="noStrike" spc="-1">
                <a:solidFill>
                  <a:srgbClr val="000000"/>
                </a:solidFill>
                <a:latin typeface="Calibri"/>
              </a:rPr>
              <a:t>&lt;Foliennummer&gt;</a:t>
            </a:fld>
            <a:endParaRPr lang="de-DE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 ?>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2509736" name="PlaceHolder 1"/>
          <p:cNvSpPr>
            <a:spLocks noGrp="1"/>
          </p:cNvSpPr>
          <p:nvPr>
            <p:ph type="sldImg"/>
          </p:nvPr>
        </p:nvSpPr>
        <p:spPr bwMode="auto">
          <a:xfrm>
            <a:off x="216000" y="812520"/>
            <a:ext cx="7126200" cy="4007880"/>
          </a:xfrm>
          <a:prstGeom prst="rect">
            <a:avLst/>
          </a:prstGeom>
          <a:ln w="0">
            <a:noFill/>
          </a:ln>
        </p:spPr>
      </p:sp>
      <p:sp>
        <p:nvSpPr>
          <p:cNvPr id="1484314152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1363574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199" cy="4007880"/>
          </a:xfrm>
          <a:prstGeom prst="rect">
            <a:avLst/>
          </a:prstGeom>
          <a:ln w="0">
            <a:noFill/>
          </a:ln>
        </p:spPr>
      </p:sp>
      <p:sp>
        <p:nvSpPr>
          <p:cNvPr id="330301681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0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7656161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199" cy="4007880"/>
          </a:xfrm>
          <a:prstGeom prst="rect">
            <a:avLst/>
          </a:prstGeom>
          <a:ln w="0">
            <a:noFill/>
          </a:ln>
        </p:spPr>
      </p:sp>
      <p:sp>
        <p:nvSpPr>
          <p:cNvPr id="1981177659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0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2078252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198" cy="4007880"/>
          </a:xfrm>
          <a:prstGeom prst="rect">
            <a:avLst/>
          </a:prstGeom>
          <a:ln w="0">
            <a:noFill/>
          </a:ln>
        </p:spPr>
      </p:sp>
      <p:sp>
        <p:nvSpPr>
          <p:cNvPr id="385733619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0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5780811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199" cy="4007880"/>
          </a:xfrm>
          <a:prstGeom prst="rect">
            <a:avLst/>
          </a:prstGeom>
          <a:ln w="0">
            <a:noFill/>
          </a:ln>
        </p:spPr>
      </p:sp>
      <p:sp>
        <p:nvSpPr>
          <p:cNvPr id="1373170966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0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9378751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199" cy="4007880"/>
          </a:xfrm>
          <a:prstGeom prst="rect">
            <a:avLst/>
          </a:prstGeom>
          <a:ln w="0">
            <a:noFill/>
          </a:ln>
        </p:spPr>
      </p:sp>
      <p:sp>
        <p:nvSpPr>
          <p:cNvPr id="1910737372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0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0572431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198" cy="4007880"/>
          </a:xfrm>
          <a:prstGeom prst="rect">
            <a:avLst/>
          </a:prstGeom>
          <a:ln w="0">
            <a:noFill/>
          </a:ln>
        </p:spPr>
      </p:sp>
      <p:sp>
        <p:nvSpPr>
          <p:cNvPr id="1045537787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0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09488877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199" cy="4007880"/>
          </a:xfrm>
          <a:prstGeom prst="rect">
            <a:avLst/>
          </a:prstGeom>
          <a:ln w="0">
            <a:noFill/>
          </a:ln>
        </p:spPr>
      </p:sp>
      <p:sp>
        <p:nvSpPr>
          <p:cNvPr id="1819978267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0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0714602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198" cy="4007880"/>
          </a:xfrm>
          <a:prstGeom prst="rect">
            <a:avLst/>
          </a:prstGeom>
          <a:ln w="0">
            <a:noFill/>
          </a:ln>
        </p:spPr>
      </p:sp>
      <p:sp>
        <p:nvSpPr>
          <p:cNvPr id="249638869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0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4854030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200" cy="4007880"/>
          </a:xfrm>
          <a:prstGeom prst="rect">
            <a:avLst/>
          </a:prstGeom>
          <a:ln w="0">
            <a:noFill/>
          </a:ln>
        </p:spPr>
      </p:sp>
      <p:sp>
        <p:nvSpPr>
          <p:cNvPr id="513074593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1225732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198" cy="4007880"/>
          </a:xfrm>
          <a:prstGeom prst="rect">
            <a:avLst/>
          </a:prstGeom>
          <a:ln w="0">
            <a:noFill/>
          </a:ln>
        </p:spPr>
      </p:sp>
      <p:sp>
        <p:nvSpPr>
          <p:cNvPr id="1423221599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0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8516756" name="PlaceHolder 1"/>
          <p:cNvSpPr>
            <a:spLocks noGrp="1"/>
          </p:cNvSpPr>
          <p:nvPr>
            <p:ph type="sldImg"/>
          </p:nvPr>
        </p:nvSpPr>
        <p:spPr bwMode="auto">
          <a:xfrm>
            <a:off x="216000" y="812520"/>
            <a:ext cx="7126200" cy="4007880"/>
          </a:xfrm>
          <a:prstGeom prst="rect">
            <a:avLst/>
          </a:prstGeom>
          <a:ln w="0">
            <a:noFill/>
          </a:ln>
        </p:spPr>
      </p:sp>
      <p:sp>
        <p:nvSpPr>
          <p:cNvPr id="1599140977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0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0575263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199" cy="4007880"/>
          </a:xfrm>
          <a:prstGeom prst="rect">
            <a:avLst/>
          </a:prstGeom>
          <a:ln w="0">
            <a:noFill/>
          </a:ln>
        </p:spPr>
      </p:sp>
      <p:sp>
        <p:nvSpPr>
          <p:cNvPr id="1856129256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0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985892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200" cy="4007880"/>
          </a:xfrm>
          <a:prstGeom prst="rect">
            <a:avLst/>
          </a:prstGeom>
          <a:ln w="0">
            <a:noFill/>
          </a:ln>
        </p:spPr>
      </p:sp>
      <p:sp>
        <p:nvSpPr>
          <p:cNvPr id="418009194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6739860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199" cy="4007880"/>
          </a:xfrm>
          <a:prstGeom prst="rect">
            <a:avLst/>
          </a:prstGeom>
          <a:ln w="0">
            <a:noFill/>
          </a:ln>
        </p:spPr>
      </p:sp>
      <p:sp>
        <p:nvSpPr>
          <p:cNvPr id="229269435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0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1032869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199" cy="4007880"/>
          </a:xfrm>
          <a:prstGeom prst="rect">
            <a:avLst/>
          </a:prstGeom>
          <a:ln w="0">
            <a:noFill/>
          </a:ln>
        </p:spPr>
      </p:sp>
      <p:sp>
        <p:nvSpPr>
          <p:cNvPr id="433442709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0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3759161" name="PlaceHolder 1"/>
          <p:cNvSpPr>
            <a:spLocks noGrp="1"/>
          </p:cNvSpPr>
          <p:nvPr>
            <p:ph type="sldImg"/>
          </p:nvPr>
        </p:nvSpPr>
        <p:spPr bwMode="auto">
          <a:xfrm>
            <a:off x="216000" y="812520"/>
            <a:ext cx="7126200" cy="4007880"/>
          </a:xfrm>
          <a:prstGeom prst="rect">
            <a:avLst/>
          </a:prstGeom>
          <a:ln w="0">
            <a:noFill/>
          </a:ln>
        </p:spPr>
      </p:sp>
      <p:sp>
        <p:nvSpPr>
          <p:cNvPr id="998548300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0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563328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200" cy="4007880"/>
          </a:xfrm>
          <a:prstGeom prst="rect">
            <a:avLst/>
          </a:prstGeom>
          <a:ln w="0">
            <a:noFill/>
          </a:ln>
        </p:spPr>
      </p:sp>
      <p:sp>
        <p:nvSpPr>
          <p:cNvPr id="1782189777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3495023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200" cy="4007880"/>
          </a:xfrm>
          <a:prstGeom prst="rect">
            <a:avLst/>
          </a:prstGeom>
          <a:ln w="0">
            <a:noFill/>
          </a:ln>
        </p:spPr>
      </p:sp>
      <p:sp>
        <p:nvSpPr>
          <p:cNvPr id="575647687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386483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200" cy="4007880"/>
          </a:xfrm>
          <a:prstGeom prst="rect">
            <a:avLst/>
          </a:prstGeom>
          <a:ln w="0">
            <a:noFill/>
          </a:ln>
        </p:spPr>
      </p:sp>
      <p:sp>
        <p:nvSpPr>
          <p:cNvPr id="891354046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1774186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199" cy="4007880"/>
          </a:xfrm>
          <a:prstGeom prst="rect">
            <a:avLst/>
          </a:prstGeom>
          <a:ln w="0">
            <a:noFill/>
          </a:ln>
        </p:spPr>
      </p:sp>
      <p:sp>
        <p:nvSpPr>
          <p:cNvPr id="1865514796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0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7154335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199" cy="4007880"/>
          </a:xfrm>
          <a:prstGeom prst="rect">
            <a:avLst/>
          </a:prstGeom>
          <a:ln w="0">
            <a:noFill/>
          </a:ln>
        </p:spPr>
      </p:sp>
      <p:sp>
        <p:nvSpPr>
          <p:cNvPr id="1761786373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0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4377729" name="PlaceHolder 1"/>
          <p:cNvSpPr>
            <a:spLocks noGrp="1"/>
          </p:cNvSpPr>
          <p:nvPr>
            <p:ph type="sldImg"/>
          </p:nvPr>
        </p:nvSpPr>
        <p:spPr bwMode="auto">
          <a:xfrm>
            <a:off x="1107000" y="812520"/>
            <a:ext cx="5344199" cy="4007880"/>
          </a:xfrm>
          <a:prstGeom prst="rect">
            <a:avLst/>
          </a:prstGeom>
          <a:ln w="0">
            <a:noFill/>
          </a:ln>
        </p:spPr>
      </p:sp>
      <p:sp>
        <p:nvSpPr>
          <p:cNvPr id="1690856495" name="PlaceHolder 2"/>
          <p:cNvSpPr>
            <a:spLocks noGrp="1"/>
          </p:cNvSpPr>
          <p:nvPr>
            <p:ph type="body"/>
          </p:nvPr>
        </p:nvSpPr>
        <p:spPr bwMode="auto">
          <a:xfrm>
            <a:off x="756000" y="5078520"/>
            <a:ext cx="6046560" cy="480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2000" b="0" strike="noStrike" spc="0">
                <a:solidFill>
                  <a:srgbClr val="000000"/>
                </a:solidFill>
                <a:latin typeface="Calibri"/>
              </a:rPr>
              <a:t>Notizen durch Klicken hinzufügen</a:t>
            </a:r>
            <a:endParaRPr lang="de-DE" sz="20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836946" name="PlaceHolder 1"/>
          <p:cNvSpPr>
            <a:spLocks noGrp="1"/>
          </p:cNvSpPr>
          <p:nvPr>
            <p:ph type="title"/>
          </p:nvPr>
        </p:nvSpPr>
        <p:spPr bwMode="auto">
          <a:xfrm>
            <a:off x="815040" y="712080"/>
            <a:ext cx="10555200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  <a:defRPr/>
            </a:pPr>
            <a:endParaRPr lang="de-DE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5897325" name="PlaceHolder 2"/>
          <p:cNvSpPr>
            <a:spLocks noGrp="1"/>
          </p:cNvSpPr>
          <p:nvPr>
            <p:ph type="subTitle"/>
          </p:nvPr>
        </p:nvSpPr>
        <p:spPr bwMode="auto">
          <a:xfrm>
            <a:off x="815040" y="2023920"/>
            <a:ext cx="10555200" cy="3884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  <a:defRPr/>
            </a:pPr>
            <a:endParaRPr lang="de-DE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Title and 2 Picture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2777009" name="Title 1"/>
          <p:cNvSpPr>
            <a:spLocks noGrp="1"/>
          </p:cNvSpPr>
          <p:nvPr>
            <p:ph type="ctrTitle"/>
          </p:nvPr>
        </p:nvSpPr>
        <p:spPr bwMode="auto">
          <a:xfrm>
            <a:off x="1523999" y="1122363"/>
            <a:ext cx="9144000" cy="2387599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8136533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3999" y="3602037"/>
            <a:ext cx="9144000" cy="165576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96791375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1/29/2026</a:t>
            </a:fld>
            <a:endParaRPr lang="en-US"/>
          </a:p>
        </p:txBody>
      </p:sp>
      <p:sp>
        <p:nvSpPr>
          <p:cNvPr id="27689347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694356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592509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7641340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9656748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1/29/2026</a:t>
            </a:fld>
            <a:endParaRPr lang="en-US"/>
          </a:p>
        </p:txBody>
      </p:sp>
      <p:sp>
        <p:nvSpPr>
          <p:cNvPr id="180390952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6924873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1363311" name="Title 1"/>
          <p:cNvSpPr>
            <a:spLocks noGrp="1"/>
          </p:cNvSpPr>
          <p:nvPr>
            <p:ph type="title"/>
          </p:nvPr>
        </p:nvSpPr>
        <p:spPr bwMode="auto">
          <a:xfrm>
            <a:off x="831849" y="1709737"/>
            <a:ext cx="10515600" cy="2852736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7983467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49" y="4589462"/>
            <a:ext cx="10515600" cy="150018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308089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1/29/2026</a:t>
            </a:fld>
            <a:endParaRPr lang="en-US"/>
          </a:p>
        </p:txBody>
      </p:sp>
      <p:sp>
        <p:nvSpPr>
          <p:cNvPr id="136185519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111265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71843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9717763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198" y="1825624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5892596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4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4336757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1/29/2026</a:t>
            </a:fld>
            <a:endParaRPr lang="en-US"/>
          </a:p>
        </p:txBody>
      </p:sp>
      <p:sp>
        <p:nvSpPr>
          <p:cNvPr id="198686738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7515747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6183040" name="Title 1"/>
          <p:cNvSpPr>
            <a:spLocks noGrp="1"/>
          </p:cNvSpPr>
          <p:nvPr>
            <p:ph type="title"/>
          </p:nvPr>
        </p:nvSpPr>
        <p:spPr bwMode="auto">
          <a:xfrm>
            <a:off x="839787" y="365124"/>
            <a:ext cx="10515600" cy="1325562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4388259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7" y="1681162"/>
            <a:ext cx="5157785" cy="823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530565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7" y="2505074"/>
            <a:ext cx="5157785" cy="3684587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2079454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2"/>
            <a:ext cx="5183187" cy="823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85657337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7" cy="3684587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73503914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1/29/2026</a:t>
            </a:fld>
            <a:endParaRPr lang="en-US"/>
          </a:p>
        </p:txBody>
      </p:sp>
      <p:sp>
        <p:nvSpPr>
          <p:cNvPr id="19438790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4908512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709805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42888628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1/29/2026</a:t>
            </a:fld>
            <a:endParaRPr lang="en-US"/>
          </a:p>
        </p:txBody>
      </p:sp>
      <p:sp>
        <p:nvSpPr>
          <p:cNvPr id="119216951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4846561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063983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1/29/2026</a:t>
            </a:fld>
            <a:endParaRPr lang="en-US"/>
          </a:p>
        </p:txBody>
      </p:sp>
      <p:sp>
        <p:nvSpPr>
          <p:cNvPr id="125358137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2895302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3704040" name="Title 1"/>
          <p:cNvSpPr>
            <a:spLocks noGrp="1"/>
          </p:cNvSpPr>
          <p:nvPr>
            <p:ph type="title"/>
          </p:nvPr>
        </p:nvSpPr>
        <p:spPr bwMode="auto">
          <a:xfrm>
            <a:off x="839787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56558356" name="Content Placeholder 2"/>
          <p:cNvSpPr>
            <a:spLocks noGrp="1"/>
          </p:cNvSpPr>
          <p:nvPr>
            <p:ph idx="1"/>
          </p:nvPr>
        </p:nvSpPr>
        <p:spPr bwMode="auto">
          <a:xfrm>
            <a:off x="5183187" y="987424"/>
            <a:ext cx="6172200" cy="48736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2386646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7" y="2057400"/>
            <a:ext cx="3932236" cy="3811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5936901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1/29/2026</a:t>
            </a:fld>
            <a:endParaRPr lang="en-US"/>
          </a:p>
        </p:txBody>
      </p:sp>
      <p:sp>
        <p:nvSpPr>
          <p:cNvPr id="168840628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434931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7488359" name="Title 1"/>
          <p:cNvSpPr>
            <a:spLocks noGrp="1"/>
          </p:cNvSpPr>
          <p:nvPr>
            <p:ph type="title"/>
          </p:nvPr>
        </p:nvSpPr>
        <p:spPr bwMode="auto">
          <a:xfrm>
            <a:off x="839787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32476206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7" y="987424"/>
            <a:ext cx="6172200" cy="487362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82125651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7" y="2057400"/>
            <a:ext cx="3932236" cy="3811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0807264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1/29/2026</a:t>
            </a:fld>
            <a:endParaRPr lang="en-US"/>
          </a:p>
        </p:txBody>
      </p:sp>
      <p:sp>
        <p:nvSpPr>
          <p:cNvPr id="6075686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9070466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Title, Picture,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636437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1201790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7463191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1/29/2026</a:t>
            </a:fld>
            <a:endParaRPr lang="en-US"/>
          </a:p>
        </p:txBody>
      </p:sp>
      <p:sp>
        <p:nvSpPr>
          <p:cNvPr id="104898684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307342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459980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899" y="365124"/>
            <a:ext cx="2628900" cy="5811837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5591012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198" y="365124"/>
            <a:ext cx="7734299" cy="5811837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1055688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1/29/2026</a:t>
            </a:fld>
            <a:endParaRPr lang="en-US"/>
          </a:p>
        </p:txBody>
      </p:sp>
      <p:sp>
        <p:nvSpPr>
          <p:cNvPr id="114329169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4529197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&lt;#&gt;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287265" name="PlaceHolder 1"/>
          <p:cNvSpPr>
            <a:spLocks noGrp="1"/>
          </p:cNvSpPr>
          <p:nvPr>
            <p:ph type="title"/>
          </p:nvPr>
        </p:nvSpPr>
        <p:spPr bwMode="auto">
          <a:xfrm>
            <a:off x="815040" y="712080"/>
            <a:ext cx="10555200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  <a:defRPr/>
            </a:pPr>
            <a:endParaRPr lang="de-DE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6339110" name="PlaceHolder 2"/>
          <p:cNvSpPr>
            <a:spLocks noGrp="1"/>
          </p:cNvSpPr>
          <p:nvPr>
            <p:ph/>
          </p:nvPr>
        </p:nvSpPr>
        <p:spPr bwMode="auto">
          <a:xfrm>
            <a:off x="815040" y="2023920"/>
            <a:ext cx="10555200" cy="3884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de-DE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Chapter brea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9110142" name="PlaceHolder 1"/>
          <p:cNvSpPr>
            <a:spLocks noGrp="1"/>
          </p:cNvSpPr>
          <p:nvPr>
            <p:ph type="title"/>
          </p:nvPr>
        </p:nvSpPr>
        <p:spPr bwMode="auto">
          <a:xfrm>
            <a:off x="815040" y="712080"/>
            <a:ext cx="10555200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  <a:defRPr/>
            </a:pPr>
            <a:endParaRPr lang="de-DE" sz="4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Title and Big Pic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ig Pic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2 Picture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png"/><Relationship Id="rId4" Type="http://schemas.openxmlformats.org/officeDocument/2006/relationships/image" Target="../media/media1.svg"/><Relationship Id="rId5" Type="http://schemas.openxmlformats.org/officeDocument/2006/relationships/image" Target="../media/image2.png"/></Relationships>
</file>

<file path=ppt/slideMasters/_rels/slideMaster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theme" Target="../theme/theme10.xml"/><Relationship Id="rId3" Type="http://schemas.openxmlformats.org/officeDocument/2006/relationships/image" Target="../media/image2.png"/></Relationships>
</file>

<file path=ppt/slideMasters/_rels/slideMaster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theme" Target="../theme/theme11.xml"/></Relationships>
</file>

<file path=ppt/slideMasters/_rels/slideMaster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2.xml"/><Relationship Id="rId3" Type="http://schemas.openxmlformats.org/officeDocument/2006/relationships/image" Target="../media/image2.png"/></Relationships>
</file>

<file path=ppt/slideMasters/_rels/slideMaster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3.xml"/><Relationship Id="rId3" Type="http://schemas.openxmlformats.org/officeDocument/2006/relationships/image" Target="../media/image2.png"/></Relationships>
</file>

<file path=ppt/slideMasters/_rels/slideMaster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theme" Target="../theme/theme4.xml"/><Relationship Id="rId3" Type="http://schemas.openxmlformats.org/officeDocument/2006/relationships/image" Target="../media/image2.png"/></Relationships>
</file>

<file path=ppt/slideMasters/_rels/slideMaster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theme" Target="../theme/theme5.xml"/><Relationship Id="rId3" Type="http://schemas.openxmlformats.org/officeDocument/2006/relationships/image" Target="../media/image2.png"/></Relationships>
</file>

<file path=ppt/slideMasters/_rels/slideMaster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theme" Target="../theme/theme6.xml"/><Relationship Id="rId3" Type="http://schemas.openxmlformats.org/officeDocument/2006/relationships/image" Target="../media/image2.png"/></Relationships>
</file>

<file path=ppt/slideMasters/_rels/slideMaster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7.xml"/><Relationship Id="rId3" Type="http://schemas.openxmlformats.org/officeDocument/2006/relationships/image" Target="../media/image2.png"/></Relationships>
</file>

<file path=ppt/slideMasters/_rels/slideMaster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theme" Target="../theme/theme8.xml"/><Relationship Id="rId3" Type="http://schemas.openxmlformats.org/officeDocument/2006/relationships/image" Target="../media/image2.png"/></Relationships>
</file>

<file path=ppt/slideMasters/_rels/slideMaster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theme" Target="../theme/theme9.xml"/><Relationship Id="rId3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5007051" name="Textfeld 8" hidden="1"/>
          <p:cNvSpPr/>
          <p:nvPr/>
        </p:nvSpPr>
        <p:spPr bwMode="auto">
          <a:xfrm>
            <a:off x="11376960" y="293400"/>
            <a:ext cx="507360" cy="2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algn="r" defTabSz="457200">
              <a:lnSpc>
                <a:spcPct val="100000"/>
              </a:lnSpc>
              <a:defRPr/>
            </a:pPr>
            <a:fld id="{6682485C-51D4-4AA5-896D-17F803D7D31A}" type="slidenum">
              <a:rPr lang="en-US" sz="1600" b="0" strike="noStrike" spc="-1">
                <a:solidFill>
                  <a:schemeClr val="dk1"/>
                </a:solidFill>
                <a:latin typeface="Arial"/>
              </a:rPr>
              <a:t>1</a:t>
            </a:fld>
            <a:endParaRPr lang="de-DE" sz="1600" b="0" strike="noStrike" spc="-1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1324130657" name="Gerader Verbinder 10"/>
          <p:cNvCxnSpPr/>
          <p:nvPr/>
        </p:nvCxnSpPr>
        <p:spPr bwMode="auto">
          <a:xfrm>
            <a:off x="814560" y="339120"/>
            <a:ext cx="5049120" cy="540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cxnSp>
        <p:nvCxnSpPr>
          <p:cNvPr id="630863549" name="Gerader Verbinder 12"/>
          <p:cNvCxnSpPr/>
          <p:nvPr/>
        </p:nvCxnSpPr>
        <p:spPr bwMode="auto">
          <a:xfrm>
            <a:off x="6335040" y="339120"/>
            <a:ext cx="5049120" cy="540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sp>
        <p:nvSpPr>
          <p:cNvPr id="597761397" name="Rechteck 6" hidden="1"/>
          <p:cNvSpPr/>
          <p:nvPr/>
        </p:nvSpPr>
        <p:spPr bwMode="auto">
          <a:xfrm>
            <a:off x="815040" y="380880"/>
            <a:ext cx="5034720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strike="noStrike" spc="-1">
                <a:solidFill>
                  <a:schemeClr val="dk1"/>
                </a:solidFill>
                <a:latin typeface="Arial"/>
              </a:rPr>
              <a:t>Title of the presentation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8597794" name="Rechteck 7" hidden="1"/>
          <p:cNvSpPr/>
          <p:nvPr/>
        </p:nvSpPr>
        <p:spPr bwMode="auto">
          <a:xfrm>
            <a:off x="6335040" y="380880"/>
            <a:ext cx="5034720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strike="noStrike" spc="-1">
                <a:solidFill>
                  <a:schemeClr val="dk1"/>
                </a:solidFill>
                <a:latin typeface="Arial"/>
              </a:rPr>
              <a:t>(title) 1stname 2ndname, Function, Date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55562483" name="Grafik 2" descr=""/>
          <p:cNvPicPr/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 rot="0" flipH="0" flipV="0">
            <a:off x="9716311" y="771480"/>
            <a:ext cx="1409699" cy="1409699"/>
          </a:xfrm>
          <a:prstGeom prst="rect">
            <a:avLst/>
          </a:prstGeom>
          <a:ln w="0">
            <a:noFill/>
          </a:ln>
        </p:spPr>
      </p:pic>
      <p:pic>
        <p:nvPicPr>
          <p:cNvPr id="766186937" name="Grafik 9" descr=""/>
          <p:cNvPicPr/>
          <p:nvPr/>
        </p:nvPicPr>
        <p:blipFill rotWithShape="1">
          <a:blip r:embed="rId5"/>
          <a:stretch/>
        </p:blipFill>
        <p:spPr bwMode="auto">
          <a:xfrm rot="0" flipH="0" flipV="0">
            <a:off x="812639" y="6453807"/>
            <a:ext cx="2339359" cy="114300"/>
          </a:xfrm>
          <a:prstGeom prst="rect">
            <a:avLst/>
          </a:prstGeom>
          <a:ln w="0">
            <a:noFill/>
          </a:ln>
        </p:spPr>
      </p:pic>
      <p:sp>
        <p:nvSpPr>
          <p:cNvPr id="1575811933" name="PlaceHolder 1"/>
          <p:cNvSpPr>
            <a:spLocks noGrp="1"/>
          </p:cNvSpPr>
          <p:nvPr>
            <p:ph type="title"/>
          </p:nvPr>
        </p:nvSpPr>
        <p:spPr bwMode="auto">
          <a:xfrm>
            <a:off x="815040" y="712080"/>
            <a:ext cx="10555200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  <a:defRPr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Format des Titeltextes durch Klicken bearbeiten</a:t>
            </a: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2606630" name="PlaceHolder 2"/>
          <p:cNvSpPr>
            <a:spLocks noGrp="1"/>
          </p:cNvSpPr>
          <p:nvPr>
            <p:ph type="body"/>
          </p:nvPr>
        </p:nvSpPr>
        <p:spPr bwMode="auto">
          <a:xfrm>
            <a:off x="609600" y="1604520"/>
            <a:ext cx="109723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3200" b="0" strike="noStrike" spc="-1">
                <a:solidFill>
                  <a:srgbClr val="000000"/>
                </a:solidFill>
                <a:latin typeface="Calibri"/>
              </a:rPr>
              <a:t>Format des Gliederungstextes durch Klicken bearbeiten</a:t>
            </a:r>
            <a:endParaRPr lang="de-DE" sz="3200" b="0" strike="noStrike" spc="-1">
              <a:solidFill>
                <a:srgbClr val="000000"/>
              </a:solidFill>
              <a:latin typeface="Calibri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Zweite Gliederungsebene</a:t>
            </a: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400" b="0" strike="noStrike" spc="-1">
                <a:solidFill>
                  <a:srgbClr val="000000"/>
                </a:solidFill>
                <a:latin typeface="Calibri"/>
              </a:rPr>
              <a:t>Dritte Gliederungsebene</a:t>
            </a:r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Vierte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Fünfte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Sechste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Siebte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9508220" name="Textfeld 8"/>
          <p:cNvSpPr/>
          <p:nvPr/>
        </p:nvSpPr>
        <p:spPr bwMode="auto">
          <a:xfrm>
            <a:off x="11376960" y="293400"/>
            <a:ext cx="507360" cy="2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algn="r" defTabSz="457200">
              <a:lnSpc>
                <a:spcPct val="100000"/>
              </a:lnSpc>
              <a:defRPr/>
            </a:pPr>
            <a:fld id="{C65AB837-BB6C-4EBF-8E0A-D378C91D8BA3}" type="slidenum">
              <a:rPr lang="en-US" sz="1600" b="0" strike="noStrike" spc="-1">
                <a:solidFill>
                  <a:schemeClr val="dk1"/>
                </a:solidFill>
                <a:latin typeface="Arial"/>
              </a:rPr>
              <a:t>&lt;#&gt;</a:t>
            </a:fld>
            <a:endParaRPr lang="de-DE" sz="1600" b="0" strike="noStrike" spc="-1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1699446478" name="Gerader Verbinder 10"/>
          <p:cNvCxnSpPr/>
          <p:nvPr/>
        </p:nvCxnSpPr>
        <p:spPr bwMode="auto">
          <a:xfrm>
            <a:off x="814560" y="339120"/>
            <a:ext cx="5049120" cy="540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cxnSp>
        <p:nvCxnSpPr>
          <p:cNvPr id="1987053598" name="Gerader Verbinder 12"/>
          <p:cNvCxnSpPr/>
          <p:nvPr/>
        </p:nvCxnSpPr>
        <p:spPr bwMode="auto">
          <a:xfrm>
            <a:off x="6335040" y="339120"/>
            <a:ext cx="5049120" cy="540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sp>
        <p:nvSpPr>
          <p:cNvPr id="790946504" name="Rechteck 6"/>
          <p:cNvSpPr/>
          <p:nvPr/>
        </p:nvSpPr>
        <p:spPr bwMode="auto">
          <a:xfrm>
            <a:off x="815040" y="380880"/>
            <a:ext cx="5034720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strike="noStrike" spc="-1">
                <a:solidFill>
                  <a:schemeClr val="dk1"/>
                </a:solidFill>
                <a:latin typeface="Arial"/>
              </a:rPr>
              <a:t>Title of the presentation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4147121" name="Rechteck 7"/>
          <p:cNvSpPr/>
          <p:nvPr/>
        </p:nvSpPr>
        <p:spPr bwMode="auto">
          <a:xfrm>
            <a:off x="6335040" y="380880"/>
            <a:ext cx="5034720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strike="noStrike" spc="-1">
                <a:solidFill>
                  <a:schemeClr val="dk1"/>
                </a:solidFill>
                <a:latin typeface="Arial"/>
              </a:rPr>
              <a:t>(title) 1stname 2ndname, Function, Date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891679492" name="Grafik 9" descr=""/>
          <p:cNvPicPr/>
          <p:nvPr/>
        </p:nvPicPr>
        <p:blipFill rotWithShape="1">
          <a:blip r:embed="rId3"/>
          <a:stretch/>
        </p:blipFill>
        <p:spPr bwMode="auto">
          <a:xfrm>
            <a:off x="812640" y="6414120"/>
            <a:ext cx="3026400" cy="115200"/>
          </a:xfrm>
          <a:prstGeom prst="rect">
            <a:avLst/>
          </a:prstGeom>
          <a:ln w="0">
            <a:noFill/>
          </a:ln>
        </p:spPr>
      </p:pic>
      <p:sp>
        <p:nvSpPr>
          <p:cNvPr id="1391735222" name="PlaceHolder 1"/>
          <p:cNvSpPr>
            <a:spLocks noGrp="1"/>
          </p:cNvSpPr>
          <p:nvPr>
            <p:ph type="title"/>
          </p:nvPr>
        </p:nvSpPr>
        <p:spPr bwMode="auto">
          <a:xfrm>
            <a:off x="609600" y="273600"/>
            <a:ext cx="109723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  <a:defRPr/>
            </a:pPr>
            <a:r>
              <a:rPr lang="de-DE" sz="4400" b="0" strike="noStrike" spc="-1">
                <a:solidFill>
                  <a:srgbClr val="000000"/>
                </a:solidFill>
                <a:latin typeface="Calibri"/>
              </a:rPr>
              <a:t>Format des Titeltextes durch Klicken bearbeiten</a:t>
            </a:r>
            <a:endParaRPr lang="de-DE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4337935" name="PlaceHolder 2"/>
          <p:cNvSpPr>
            <a:spLocks noGrp="1"/>
          </p:cNvSpPr>
          <p:nvPr>
            <p:ph type="body"/>
          </p:nvPr>
        </p:nvSpPr>
        <p:spPr bwMode="auto">
          <a:xfrm>
            <a:off x="609600" y="1604520"/>
            <a:ext cx="109723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3200" b="0" strike="noStrike" spc="-1">
                <a:solidFill>
                  <a:srgbClr val="000000"/>
                </a:solidFill>
                <a:latin typeface="Calibri"/>
              </a:rPr>
              <a:t>Format des Gliederungstextes durch Klicken bearbeiten</a:t>
            </a:r>
            <a:endParaRPr lang="de-DE" sz="3200" b="0" strike="noStrike" spc="-1">
              <a:solidFill>
                <a:srgbClr val="000000"/>
              </a:solidFill>
              <a:latin typeface="Calibri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Zweite Gliederungsebene</a:t>
            </a: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400" b="0" strike="noStrike" spc="-1">
                <a:solidFill>
                  <a:srgbClr val="000000"/>
                </a:solidFill>
                <a:latin typeface="Calibri"/>
              </a:rPr>
              <a:t>Dritte Gliederungsebene</a:t>
            </a:r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Vierte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Fünfte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Sechste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Siebte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8651172" name="Title Placeholder 1"/>
          <p:cNvSpPr>
            <a:spLocks noGrp="1"/>
          </p:cNvSpPr>
          <p:nvPr>
            <p:ph type="title"/>
          </p:nvPr>
        </p:nvSpPr>
        <p:spPr bwMode="auto">
          <a:xfrm>
            <a:off x="838198" y="365124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7625197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198" y="182562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2306387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198" y="6356349"/>
            <a:ext cx="27432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1/29/2026</a:t>
            </a:fld>
            <a:endParaRPr lang="en-US"/>
          </a:p>
        </p:txBody>
      </p:sp>
      <p:sp>
        <p:nvSpPr>
          <p:cNvPr id="205796120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598" y="6356349"/>
            <a:ext cx="41148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718165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599" y="6356349"/>
            <a:ext cx="27432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&lt;#&gt;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999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599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1480313" name="Textfeld 8"/>
          <p:cNvSpPr/>
          <p:nvPr/>
        </p:nvSpPr>
        <p:spPr bwMode="auto">
          <a:xfrm>
            <a:off x="11376960" y="293400"/>
            <a:ext cx="507360" cy="2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algn="r" defTabSz="457200">
              <a:lnSpc>
                <a:spcPct val="100000"/>
              </a:lnSpc>
              <a:defRPr/>
            </a:pPr>
            <a:fld id="{F23E44A8-07B0-4132-9A69-7FB498B6882D}" type="slidenum">
              <a:rPr lang="en-US" sz="1600" b="0" strike="noStrike" spc="-1">
                <a:solidFill>
                  <a:schemeClr val="dk1"/>
                </a:solidFill>
                <a:latin typeface="Arial"/>
              </a:rPr>
              <a:t>&lt;#&gt;</a:t>
            </a:fld>
            <a:endParaRPr lang="de-DE" sz="1600" b="0" strike="noStrike" spc="-1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1134250432" name="Gerader Verbinder 10"/>
          <p:cNvCxnSpPr/>
          <p:nvPr/>
        </p:nvCxnSpPr>
        <p:spPr bwMode="auto">
          <a:xfrm>
            <a:off x="814560" y="339120"/>
            <a:ext cx="5049120" cy="540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cxnSp>
        <p:nvCxnSpPr>
          <p:cNvPr id="404115534" name="Gerader Verbinder 12"/>
          <p:cNvCxnSpPr/>
          <p:nvPr/>
        </p:nvCxnSpPr>
        <p:spPr bwMode="auto">
          <a:xfrm>
            <a:off x="6335040" y="339120"/>
            <a:ext cx="5049120" cy="540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sp>
        <p:nvSpPr>
          <p:cNvPr id="810342976" name="Rechteck 6"/>
          <p:cNvSpPr/>
          <p:nvPr/>
        </p:nvSpPr>
        <p:spPr bwMode="auto">
          <a:xfrm>
            <a:off x="815040" y="380880"/>
            <a:ext cx="5034720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strike="noStrike" spc="-1">
                <a:solidFill>
                  <a:schemeClr val="dk1"/>
                </a:solidFill>
                <a:latin typeface="Arial"/>
              </a:rPr>
              <a:t>Title of the presentation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9606242" name="Rechteck 7"/>
          <p:cNvSpPr/>
          <p:nvPr/>
        </p:nvSpPr>
        <p:spPr bwMode="auto">
          <a:xfrm>
            <a:off x="6335040" y="380880"/>
            <a:ext cx="5034720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strike="noStrike" spc="-1">
                <a:solidFill>
                  <a:schemeClr val="dk1"/>
                </a:solidFill>
                <a:latin typeface="Arial"/>
              </a:rPr>
              <a:t>(title) 1stname 2ndname, Function, Date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535559196" name="Grafik 9" descr=""/>
          <p:cNvPicPr/>
          <p:nvPr/>
        </p:nvPicPr>
        <p:blipFill rotWithShape="1">
          <a:blip r:embed="rId3"/>
          <a:stretch/>
        </p:blipFill>
        <p:spPr bwMode="auto">
          <a:xfrm>
            <a:off x="812640" y="6414120"/>
            <a:ext cx="3026400" cy="115200"/>
          </a:xfrm>
          <a:prstGeom prst="rect">
            <a:avLst/>
          </a:prstGeom>
          <a:ln w="0">
            <a:noFill/>
          </a:ln>
        </p:spPr>
      </p:pic>
      <p:sp>
        <p:nvSpPr>
          <p:cNvPr id="33404127" name="PlaceHolder 1"/>
          <p:cNvSpPr>
            <a:spLocks noGrp="1"/>
          </p:cNvSpPr>
          <p:nvPr>
            <p:ph type="title"/>
          </p:nvPr>
        </p:nvSpPr>
        <p:spPr bwMode="auto">
          <a:xfrm>
            <a:off x="609600" y="273600"/>
            <a:ext cx="109723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  <a:defRPr/>
            </a:pPr>
            <a:r>
              <a:rPr lang="de-DE" sz="4400" b="0" strike="noStrike" spc="-1">
                <a:solidFill>
                  <a:srgbClr val="000000"/>
                </a:solidFill>
                <a:latin typeface="Calibri"/>
              </a:rPr>
              <a:t>Format des Titeltextes durch Klicken bearbeiten</a:t>
            </a:r>
            <a:endParaRPr lang="de-DE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04748272" name="PlaceHolder 2"/>
          <p:cNvSpPr>
            <a:spLocks noGrp="1"/>
          </p:cNvSpPr>
          <p:nvPr>
            <p:ph type="body"/>
          </p:nvPr>
        </p:nvSpPr>
        <p:spPr bwMode="auto">
          <a:xfrm>
            <a:off x="609600" y="1604520"/>
            <a:ext cx="109723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3200" b="0" strike="noStrike" spc="-1">
                <a:solidFill>
                  <a:srgbClr val="000000"/>
                </a:solidFill>
                <a:latin typeface="Calibri"/>
              </a:rPr>
              <a:t>Format des Gliederungstextes durch Klicken bearbeiten</a:t>
            </a:r>
            <a:endParaRPr lang="de-DE" sz="3200" b="0" strike="noStrike" spc="-1">
              <a:solidFill>
                <a:srgbClr val="000000"/>
              </a:solidFill>
              <a:latin typeface="Calibri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Zweite Gliederungsebene</a:t>
            </a: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400" b="0" strike="noStrike" spc="-1">
                <a:solidFill>
                  <a:srgbClr val="000000"/>
                </a:solidFill>
                <a:latin typeface="Calibri"/>
              </a:rPr>
              <a:t>Dritte Gliederungsebene</a:t>
            </a:r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Vierte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Fünfte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Sechste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Siebte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2198306" name="Textfeld 8"/>
          <p:cNvSpPr/>
          <p:nvPr/>
        </p:nvSpPr>
        <p:spPr bwMode="auto">
          <a:xfrm>
            <a:off x="11376960" y="293400"/>
            <a:ext cx="507360" cy="2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algn="r" defTabSz="457200">
              <a:lnSpc>
                <a:spcPct val="100000"/>
              </a:lnSpc>
              <a:defRPr/>
            </a:pPr>
            <a:fld id="{B9C00FA7-A042-4812-89AD-869A049B7982}" type="slidenum">
              <a:rPr lang="en-US" sz="1600" b="0" strike="noStrike" spc="-1">
                <a:solidFill>
                  <a:schemeClr val="dk1"/>
                </a:solidFill>
                <a:latin typeface="Arial"/>
              </a:rPr>
              <a:t>2</a:t>
            </a:fld>
            <a:endParaRPr lang="de-DE" sz="1600" b="0" strike="noStrike" spc="-1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2006277259" name="Gerader Verbinder 10"/>
          <p:cNvCxnSpPr/>
          <p:nvPr/>
        </p:nvCxnSpPr>
        <p:spPr bwMode="auto">
          <a:xfrm rot="0" flipH="0" flipV="0">
            <a:off x="816864" y="338328"/>
            <a:ext cx="5364480" cy="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cxnSp>
        <p:nvCxnSpPr>
          <p:cNvPr id="1047825949" name="Gerader Verbinder 12"/>
          <p:cNvCxnSpPr/>
          <p:nvPr/>
        </p:nvCxnSpPr>
        <p:spPr bwMode="auto">
          <a:xfrm>
            <a:off x="6335040" y="339120"/>
            <a:ext cx="5049120" cy="540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sp>
        <p:nvSpPr>
          <p:cNvPr id="1836092364" name="Rechteck 6"/>
          <p:cNvSpPr/>
          <p:nvPr/>
        </p:nvSpPr>
        <p:spPr bwMode="auto">
          <a:xfrm flipH="0" flipV="0">
            <a:off x="812638" y="380879"/>
            <a:ext cx="5522398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</a:rPr>
              <a:t>Using eBPF within your Python program using EBPFCat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94473740" name="Rechteck 7"/>
          <p:cNvSpPr/>
          <p:nvPr/>
        </p:nvSpPr>
        <p:spPr bwMode="auto">
          <a:xfrm>
            <a:off x="6335040" y="380880"/>
            <a:ext cx="5034720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strike="noStrike" spc="-1">
                <a:solidFill>
                  <a:schemeClr val="dk1"/>
                </a:solidFill>
                <a:latin typeface="Arial"/>
              </a:rPr>
              <a:t>Martin Teichmann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57435347" name="Grafik 9" descr=""/>
          <p:cNvPicPr/>
          <p:nvPr/>
        </p:nvPicPr>
        <p:blipFill rotWithShape="1">
          <a:blip r:embed="rId3"/>
          <a:stretch/>
        </p:blipFill>
        <p:spPr bwMode="auto">
          <a:xfrm rot="0" flipH="0" flipV="0">
            <a:off x="812639" y="6453807"/>
            <a:ext cx="2331422" cy="114300"/>
          </a:xfrm>
          <a:prstGeom prst="rect">
            <a:avLst/>
          </a:prstGeom>
          <a:ln w="0">
            <a:noFill/>
          </a:ln>
        </p:spPr>
      </p:pic>
      <p:sp>
        <p:nvSpPr>
          <p:cNvPr id="324367399" name="PlaceHolder 1"/>
          <p:cNvSpPr>
            <a:spLocks noGrp="1"/>
          </p:cNvSpPr>
          <p:nvPr>
            <p:ph type="title"/>
          </p:nvPr>
        </p:nvSpPr>
        <p:spPr bwMode="auto">
          <a:xfrm>
            <a:off x="815040" y="712080"/>
            <a:ext cx="10555200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  <a:defRPr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Format des Titeltextes durch Klicken bearbeiten</a:t>
            </a: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98649095" name="PlaceHolder 2"/>
          <p:cNvSpPr>
            <a:spLocks noGrp="1"/>
          </p:cNvSpPr>
          <p:nvPr>
            <p:ph type="body"/>
          </p:nvPr>
        </p:nvSpPr>
        <p:spPr bwMode="auto">
          <a:xfrm>
            <a:off x="815040" y="2023920"/>
            <a:ext cx="10555200" cy="3884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Format des Gliederungstextes durch Klicken bearbeiten</a:t>
            </a: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Zweite Gliederungsebene</a:t>
            </a: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Dritte Gliederungsebene</a:t>
            </a: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Vierte Gliederungsebene</a:t>
            </a: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Fünfte Gliederungsebene</a:t>
            </a: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Sechste Gliederungsebene</a:t>
            </a: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Siebte Gliederungsebene</a:t>
            </a: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4146076" name="Textfeld 8"/>
          <p:cNvSpPr/>
          <p:nvPr/>
        </p:nvSpPr>
        <p:spPr bwMode="auto">
          <a:xfrm>
            <a:off x="11376960" y="293400"/>
            <a:ext cx="507360" cy="2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algn="r" defTabSz="457200">
              <a:lnSpc>
                <a:spcPct val="100000"/>
              </a:lnSpc>
              <a:defRPr/>
            </a:pPr>
            <a:fld id="{E4ABE491-5361-4991-A76C-192C827C202B}" type="slidenum">
              <a:rPr lang="en-US" sz="1600" b="0" strike="noStrike" spc="-1">
                <a:solidFill>
                  <a:schemeClr val="dk1"/>
                </a:solidFill>
                <a:latin typeface="Arial"/>
              </a:rPr>
              <a:t>&lt;#&gt;</a:t>
            </a:fld>
            <a:endParaRPr lang="de-DE" sz="1600" b="0" strike="noStrike" spc="-1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557383286" name="Gerader Verbinder 10"/>
          <p:cNvCxnSpPr/>
          <p:nvPr/>
        </p:nvCxnSpPr>
        <p:spPr bwMode="auto">
          <a:xfrm>
            <a:off x="814560" y="339120"/>
            <a:ext cx="5049120" cy="540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cxnSp>
        <p:nvCxnSpPr>
          <p:cNvPr id="1151242016" name="Gerader Verbinder 12"/>
          <p:cNvCxnSpPr/>
          <p:nvPr/>
        </p:nvCxnSpPr>
        <p:spPr bwMode="auto">
          <a:xfrm>
            <a:off x="6335040" y="339120"/>
            <a:ext cx="5049120" cy="540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sp>
        <p:nvSpPr>
          <p:cNvPr id="525849472" name="Rechteck 6"/>
          <p:cNvSpPr/>
          <p:nvPr/>
        </p:nvSpPr>
        <p:spPr bwMode="auto">
          <a:xfrm>
            <a:off x="815040" y="380880"/>
            <a:ext cx="5034720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strike="noStrike" spc="-1">
                <a:solidFill>
                  <a:schemeClr val="dk1"/>
                </a:solidFill>
                <a:latin typeface="Arial"/>
              </a:rPr>
              <a:t>Title of the presentation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2880675" name="Rechteck 7"/>
          <p:cNvSpPr/>
          <p:nvPr/>
        </p:nvSpPr>
        <p:spPr bwMode="auto">
          <a:xfrm>
            <a:off x="6335040" y="380880"/>
            <a:ext cx="5034720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strike="noStrike" spc="-1">
                <a:solidFill>
                  <a:schemeClr val="dk1"/>
                </a:solidFill>
                <a:latin typeface="Arial"/>
              </a:rPr>
              <a:t>(title) 1stname 2ndname, Function, Date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85077364" name="Grafik 9" descr=""/>
          <p:cNvPicPr/>
          <p:nvPr/>
        </p:nvPicPr>
        <p:blipFill rotWithShape="1">
          <a:blip r:embed="rId3"/>
          <a:stretch/>
        </p:blipFill>
        <p:spPr bwMode="auto">
          <a:xfrm>
            <a:off x="812640" y="6414120"/>
            <a:ext cx="3026400" cy="115200"/>
          </a:xfrm>
          <a:prstGeom prst="rect">
            <a:avLst/>
          </a:prstGeom>
          <a:ln w="0">
            <a:noFill/>
          </a:ln>
        </p:spPr>
      </p:pic>
      <p:sp>
        <p:nvSpPr>
          <p:cNvPr id="1517677350" name="PlaceHolder 1"/>
          <p:cNvSpPr>
            <a:spLocks noGrp="1"/>
          </p:cNvSpPr>
          <p:nvPr>
            <p:ph type="title"/>
          </p:nvPr>
        </p:nvSpPr>
        <p:spPr bwMode="auto">
          <a:xfrm>
            <a:off x="609600" y="273600"/>
            <a:ext cx="109723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  <a:defRPr/>
            </a:pPr>
            <a:r>
              <a:rPr lang="de-DE" sz="4400" b="0" strike="noStrike" spc="-1">
                <a:solidFill>
                  <a:srgbClr val="000000"/>
                </a:solidFill>
                <a:latin typeface="Calibri"/>
              </a:rPr>
              <a:t>Format des Titeltextes durch Klicken bearbeiten</a:t>
            </a:r>
            <a:endParaRPr lang="de-DE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2939204" name="PlaceHolder 2"/>
          <p:cNvSpPr>
            <a:spLocks noGrp="1"/>
          </p:cNvSpPr>
          <p:nvPr>
            <p:ph type="body"/>
          </p:nvPr>
        </p:nvSpPr>
        <p:spPr bwMode="auto">
          <a:xfrm>
            <a:off x="609600" y="1604520"/>
            <a:ext cx="109723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3200" b="0" strike="noStrike" spc="-1">
                <a:solidFill>
                  <a:srgbClr val="000000"/>
                </a:solidFill>
                <a:latin typeface="Calibri"/>
              </a:rPr>
              <a:t>Format des Gliederungstextes durch Klicken bearbeiten</a:t>
            </a:r>
            <a:endParaRPr lang="de-DE" sz="3200" b="0" strike="noStrike" spc="-1">
              <a:solidFill>
                <a:srgbClr val="000000"/>
              </a:solidFill>
              <a:latin typeface="Calibri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Zweite Gliederungsebene</a:t>
            </a: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400" b="0" strike="noStrike" spc="-1">
                <a:solidFill>
                  <a:srgbClr val="000000"/>
                </a:solidFill>
                <a:latin typeface="Calibri"/>
              </a:rPr>
              <a:t>Dritte Gliederungsebene</a:t>
            </a:r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Vierte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Fünfte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Sechste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Siebte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1990712" name="Textfeld 8"/>
          <p:cNvSpPr/>
          <p:nvPr/>
        </p:nvSpPr>
        <p:spPr bwMode="auto">
          <a:xfrm>
            <a:off x="11376960" y="293400"/>
            <a:ext cx="507360" cy="2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algn="r" defTabSz="457200">
              <a:lnSpc>
                <a:spcPct val="100000"/>
              </a:lnSpc>
              <a:defRPr/>
            </a:pPr>
            <a:fld id="{C3EA283D-734B-48BC-9FCE-1902593AF488}" type="slidenum">
              <a:rPr lang="en-US" sz="1600" b="0" strike="noStrike" spc="-1">
                <a:solidFill>
                  <a:schemeClr val="dk1"/>
                </a:solidFill>
                <a:latin typeface="Arial"/>
              </a:rPr>
              <a:t>&lt;#&gt;</a:t>
            </a:fld>
            <a:endParaRPr lang="de-DE" sz="1600" b="0" strike="noStrike" spc="-1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438875081" name="Gerader Verbinder 10"/>
          <p:cNvCxnSpPr/>
          <p:nvPr/>
        </p:nvCxnSpPr>
        <p:spPr bwMode="auto">
          <a:xfrm>
            <a:off x="814560" y="339120"/>
            <a:ext cx="5049120" cy="540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cxnSp>
        <p:nvCxnSpPr>
          <p:cNvPr id="466179462" name="Gerader Verbinder 12"/>
          <p:cNvCxnSpPr/>
          <p:nvPr/>
        </p:nvCxnSpPr>
        <p:spPr bwMode="auto">
          <a:xfrm>
            <a:off x="6335040" y="339120"/>
            <a:ext cx="5049120" cy="540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sp>
        <p:nvSpPr>
          <p:cNvPr id="805600298" name="Rechteck 6"/>
          <p:cNvSpPr/>
          <p:nvPr/>
        </p:nvSpPr>
        <p:spPr bwMode="auto">
          <a:xfrm>
            <a:off x="815040" y="380880"/>
            <a:ext cx="5034720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strike="noStrike" spc="-1">
                <a:solidFill>
                  <a:schemeClr val="dk1"/>
                </a:solidFill>
                <a:latin typeface="Arial"/>
              </a:rPr>
              <a:t>Title of the presentation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6720061" name="Rechteck 7"/>
          <p:cNvSpPr/>
          <p:nvPr/>
        </p:nvSpPr>
        <p:spPr bwMode="auto">
          <a:xfrm>
            <a:off x="6335040" y="380880"/>
            <a:ext cx="5034720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strike="noStrike" spc="-1">
                <a:solidFill>
                  <a:schemeClr val="dk1"/>
                </a:solidFill>
                <a:latin typeface="Arial"/>
              </a:rPr>
              <a:t>(title) 1stname 2ndname, Function, Date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61962208" name="Grafik 9" descr=""/>
          <p:cNvPicPr/>
          <p:nvPr/>
        </p:nvPicPr>
        <p:blipFill rotWithShape="1">
          <a:blip r:embed="rId3"/>
          <a:stretch/>
        </p:blipFill>
        <p:spPr bwMode="auto">
          <a:xfrm>
            <a:off x="812640" y="6414120"/>
            <a:ext cx="3026400" cy="115200"/>
          </a:xfrm>
          <a:prstGeom prst="rect">
            <a:avLst/>
          </a:prstGeom>
          <a:ln w="0">
            <a:noFill/>
          </a:ln>
        </p:spPr>
      </p:pic>
      <p:sp>
        <p:nvSpPr>
          <p:cNvPr id="1368854046" name="PlaceHolder 1"/>
          <p:cNvSpPr>
            <a:spLocks noGrp="1"/>
          </p:cNvSpPr>
          <p:nvPr>
            <p:ph type="title"/>
          </p:nvPr>
        </p:nvSpPr>
        <p:spPr bwMode="auto">
          <a:xfrm>
            <a:off x="815040" y="712080"/>
            <a:ext cx="10555200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  <a:defRPr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Format des Titeltextes durch Klicken bearbeiten</a:t>
            </a: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6396189" name="PlaceHolder 2"/>
          <p:cNvSpPr>
            <a:spLocks noGrp="1"/>
          </p:cNvSpPr>
          <p:nvPr>
            <p:ph type="body"/>
          </p:nvPr>
        </p:nvSpPr>
        <p:spPr bwMode="auto">
          <a:xfrm>
            <a:off x="609600" y="1604520"/>
            <a:ext cx="109723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3200" b="0" strike="noStrike" spc="-1">
                <a:solidFill>
                  <a:srgbClr val="000000"/>
                </a:solidFill>
                <a:latin typeface="Calibri"/>
              </a:rPr>
              <a:t>Format des Gliederungstextes durch Klicken bearbeiten</a:t>
            </a:r>
            <a:endParaRPr lang="de-DE" sz="3200" b="0" strike="noStrike" spc="-1">
              <a:solidFill>
                <a:srgbClr val="000000"/>
              </a:solidFill>
              <a:latin typeface="Calibri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Zweite Gliederungsebene</a:t>
            </a: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400" b="0" strike="noStrike" spc="-1">
                <a:solidFill>
                  <a:srgbClr val="000000"/>
                </a:solidFill>
                <a:latin typeface="Calibri"/>
              </a:rPr>
              <a:t>Dritte Gliederungsebene</a:t>
            </a:r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Vierte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Fünfte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Sechste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Siebte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8620677" name="Textfeld 8"/>
          <p:cNvSpPr/>
          <p:nvPr/>
        </p:nvSpPr>
        <p:spPr bwMode="auto">
          <a:xfrm>
            <a:off x="11376960" y="293400"/>
            <a:ext cx="507360" cy="2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algn="r" defTabSz="457200">
              <a:lnSpc>
                <a:spcPct val="100000"/>
              </a:lnSpc>
              <a:defRPr/>
            </a:pPr>
            <a:fld id="{E1597B57-D13F-41AB-9A0B-EA4D2B25A9B0}" type="slidenum">
              <a:rPr lang="en-US" sz="1600" b="0" strike="noStrike" spc="-1">
                <a:solidFill>
                  <a:schemeClr val="dk1"/>
                </a:solidFill>
                <a:latin typeface="Arial"/>
              </a:rPr>
              <a:t>&lt;#&gt;</a:t>
            </a:fld>
            <a:endParaRPr lang="de-DE" sz="1600" b="0" strike="noStrike" spc="-1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534567050" name="Gerader Verbinder 10"/>
          <p:cNvCxnSpPr/>
          <p:nvPr/>
        </p:nvCxnSpPr>
        <p:spPr bwMode="auto">
          <a:xfrm>
            <a:off x="814560" y="339120"/>
            <a:ext cx="5049120" cy="540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cxnSp>
        <p:nvCxnSpPr>
          <p:cNvPr id="642826276" name="Gerader Verbinder 12"/>
          <p:cNvCxnSpPr/>
          <p:nvPr/>
        </p:nvCxnSpPr>
        <p:spPr bwMode="auto">
          <a:xfrm>
            <a:off x="6335040" y="339120"/>
            <a:ext cx="5049120" cy="540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sp>
        <p:nvSpPr>
          <p:cNvPr id="1202049229" name="Rechteck 6"/>
          <p:cNvSpPr/>
          <p:nvPr/>
        </p:nvSpPr>
        <p:spPr bwMode="auto">
          <a:xfrm>
            <a:off x="815040" y="380880"/>
            <a:ext cx="5034720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strike="noStrike" spc="-1">
                <a:solidFill>
                  <a:schemeClr val="dk1"/>
                </a:solidFill>
                <a:latin typeface="Arial"/>
              </a:rPr>
              <a:t>Title of the presentation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91462452" name="Rechteck 7"/>
          <p:cNvSpPr/>
          <p:nvPr/>
        </p:nvSpPr>
        <p:spPr bwMode="auto">
          <a:xfrm>
            <a:off x="6335040" y="380880"/>
            <a:ext cx="5034720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strike="noStrike" spc="-1">
                <a:solidFill>
                  <a:schemeClr val="dk1"/>
                </a:solidFill>
                <a:latin typeface="Arial"/>
              </a:rPr>
              <a:t>(title) 1stname 2ndname, Function, Date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17078518" name="Grafik 9" descr=""/>
          <p:cNvPicPr/>
          <p:nvPr/>
        </p:nvPicPr>
        <p:blipFill rotWithShape="1">
          <a:blip r:embed="rId3"/>
          <a:stretch/>
        </p:blipFill>
        <p:spPr bwMode="auto">
          <a:xfrm>
            <a:off x="812640" y="6414120"/>
            <a:ext cx="3026400" cy="11520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2340789" name="Textfeld 8"/>
          <p:cNvSpPr/>
          <p:nvPr/>
        </p:nvSpPr>
        <p:spPr bwMode="auto">
          <a:xfrm>
            <a:off x="11376960" y="293400"/>
            <a:ext cx="507360" cy="2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algn="r" defTabSz="457200">
              <a:lnSpc>
                <a:spcPct val="100000"/>
              </a:lnSpc>
              <a:defRPr/>
            </a:pPr>
            <a:fld id="{17573458-B33F-4785-9F9A-2C81D0E67375}" type="slidenum">
              <a:rPr lang="en-US" sz="1600" b="0" strike="noStrike" spc="-1">
                <a:solidFill>
                  <a:schemeClr val="dk1"/>
                </a:solidFill>
                <a:latin typeface="Arial"/>
              </a:rPr>
              <a:t>&lt;#&gt;</a:t>
            </a:fld>
            <a:endParaRPr lang="de-DE" sz="1600" b="0" strike="noStrike" spc="-1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1981512200" name="Gerader Verbinder 10"/>
          <p:cNvCxnSpPr/>
          <p:nvPr/>
        </p:nvCxnSpPr>
        <p:spPr bwMode="auto">
          <a:xfrm>
            <a:off x="814560" y="339120"/>
            <a:ext cx="5049120" cy="540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cxnSp>
        <p:nvCxnSpPr>
          <p:cNvPr id="1560110864" name="Gerader Verbinder 12"/>
          <p:cNvCxnSpPr/>
          <p:nvPr/>
        </p:nvCxnSpPr>
        <p:spPr bwMode="auto">
          <a:xfrm>
            <a:off x="6335040" y="339120"/>
            <a:ext cx="5049120" cy="540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sp>
        <p:nvSpPr>
          <p:cNvPr id="1618852237" name="Rechteck 6"/>
          <p:cNvSpPr/>
          <p:nvPr/>
        </p:nvSpPr>
        <p:spPr bwMode="auto">
          <a:xfrm>
            <a:off x="815040" y="380880"/>
            <a:ext cx="5034720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strike="noStrike" spc="-1">
                <a:solidFill>
                  <a:schemeClr val="dk1"/>
                </a:solidFill>
                <a:latin typeface="Arial"/>
              </a:rPr>
              <a:t>Title of the presentation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0898564" name="Rechteck 7"/>
          <p:cNvSpPr/>
          <p:nvPr/>
        </p:nvSpPr>
        <p:spPr bwMode="auto">
          <a:xfrm>
            <a:off x="6335040" y="380880"/>
            <a:ext cx="5034720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strike="noStrike" spc="-1">
                <a:solidFill>
                  <a:schemeClr val="dk1"/>
                </a:solidFill>
                <a:latin typeface="Arial"/>
              </a:rPr>
              <a:t>(title) 1stname 2ndname, Function, Date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606593683" name="Grafik 9" descr=""/>
          <p:cNvPicPr/>
          <p:nvPr/>
        </p:nvPicPr>
        <p:blipFill rotWithShape="1">
          <a:blip r:embed="rId3"/>
          <a:stretch/>
        </p:blipFill>
        <p:spPr bwMode="auto">
          <a:xfrm>
            <a:off x="812640" y="6414120"/>
            <a:ext cx="3026400" cy="11520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1907704" name="Textfeld 8"/>
          <p:cNvSpPr/>
          <p:nvPr/>
        </p:nvSpPr>
        <p:spPr bwMode="auto">
          <a:xfrm>
            <a:off x="11376960" y="293400"/>
            <a:ext cx="507360" cy="2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algn="r" defTabSz="457200">
              <a:lnSpc>
                <a:spcPct val="100000"/>
              </a:lnSpc>
              <a:defRPr/>
            </a:pPr>
            <a:fld id="{1FC1E2F2-507A-4B8D-851B-8CB9C7DB175E}" type="slidenum">
              <a:rPr lang="en-US" sz="1600" b="0" strike="noStrike" spc="-1">
                <a:solidFill>
                  <a:schemeClr val="dk1"/>
                </a:solidFill>
                <a:latin typeface="Arial"/>
              </a:rPr>
              <a:t>&lt;#&gt;</a:t>
            </a:fld>
            <a:endParaRPr lang="de-DE" sz="1600" b="0" strike="noStrike" spc="-1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1783059439" name="Gerader Verbinder 10"/>
          <p:cNvCxnSpPr/>
          <p:nvPr/>
        </p:nvCxnSpPr>
        <p:spPr bwMode="auto">
          <a:xfrm>
            <a:off x="814560" y="339120"/>
            <a:ext cx="5049120" cy="540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cxnSp>
        <p:nvCxnSpPr>
          <p:cNvPr id="1159571382" name="Gerader Verbinder 12"/>
          <p:cNvCxnSpPr/>
          <p:nvPr/>
        </p:nvCxnSpPr>
        <p:spPr bwMode="auto">
          <a:xfrm>
            <a:off x="6335040" y="339120"/>
            <a:ext cx="5049120" cy="540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sp>
        <p:nvSpPr>
          <p:cNvPr id="1417433815" name="Rechteck 6"/>
          <p:cNvSpPr/>
          <p:nvPr/>
        </p:nvSpPr>
        <p:spPr bwMode="auto">
          <a:xfrm>
            <a:off x="815040" y="380880"/>
            <a:ext cx="5034720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strike="noStrike" spc="-1">
                <a:solidFill>
                  <a:schemeClr val="dk1"/>
                </a:solidFill>
                <a:latin typeface="Arial"/>
              </a:rPr>
              <a:t>Title of the presentation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08498193" name="Rechteck 7"/>
          <p:cNvSpPr/>
          <p:nvPr/>
        </p:nvSpPr>
        <p:spPr bwMode="auto">
          <a:xfrm>
            <a:off x="6335040" y="380880"/>
            <a:ext cx="5034720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strike="noStrike" spc="-1">
                <a:solidFill>
                  <a:schemeClr val="dk1"/>
                </a:solidFill>
                <a:latin typeface="Arial"/>
              </a:rPr>
              <a:t>(title) 1stname 2ndname, Function, Date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742650876" name="Grafik 9" descr=""/>
          <p:cNvPicPr/>
          <p:nvPr/>
        </p:nvPicPr>
        <p:blipFill rotWithShape="1">
          <a:blip r:embed="rId3"/>
          <a:stretch/>
        </p:blipFill>
        <p:spPr bwMode="auto">
          <a:xfrm>
            <a:off x="812640" y="6414120"/>
            <a:ext cx="3026400" cy="115200"/>
          </a:xfrm>
          <a:prstGeom prst="rect">
            <a:avLst/>
          </a:prstGeom>
          <a:ln w="0">
            <a:noFill/>
          </a:ln>
        </p:spPr>
      </p:pic>
      <p:sp>
        <p:nvSpPr>
          <p:cNvPr id="739887120" name="PlaceHolder 1"/>
          <p:cNvSpPr>
            <a:spLocks noGrp="1"/>
          </p:cNvSpPr>
          <p:nvPr>
            <p:ph type="title"/>
          </p:nvPr>
        </p:nvSpPr>
        <p:spPr bwMode="auto">
          <a:xfrm>
            <a:off x="609600" y="273600"/>
            <a:ext cx="109723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  <a:defRPr/>
            </a:pPr>
            <a:r>
              <a:rPr lang="de-DE" sz="4400" b="0" strike="noStrike" spc="-1">
                <a:solidFill>
                  <a:srgbClr val="000000"/>
                </a:solidFill>
                <a:latin typeface="Calibri"/>
              </a:rPr>
              <a:t>Format des Titeltextes durch Klicken bearbeiten</a:t>
            </a:r>
            <a:endParaRPr lang="de-DE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84678947" name="PlaceHolder 2"/>
          <p:cNvSpPr>
            <a:spLocks noGrp="1"/>
          </p:cNvSpPr>
          <p:nvPr>
            <p:ph type="body"/>
          </p:nvPr>
        </p:nvSpPr>
        <p:spPr bwMode="auto">
          <a:xfrm>
            <a:off x="609600" y="1604520"/>
            <a:ext cx="109723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3200" b="0" strike="noStrike" spc="-1">
                <a:solidFill>
                  <a:srgbClr val="000000"/>
                </a:solidFill>
                <a:latin typeface="Calibri"/>
              </a:rPr>
              <a:t>Format des Gliederungstextes durch Klicken bearbeiten</a:t>
            </a:r>
            <a:endParaRPr lang="de-DE" sz="3200" b="0" strike="noStrike" spc="-1">
              <a:solidFill>
                <a:srgbClr val="000000"/>
              </a:solidFill>
              <a:latin typeface="Calibri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Zweite Gliederungsebene</a:t>
            </a: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400" b="0" strike="noStrike" spc="-1">
                <a:solidFill>
                  <a:srgbClr val="000000"/>
                </a:solidFill>
                <a:latin typeface="Calibri"/>
              </a:rPr>
              <a:t>Dritte Gliederungsebene</a:t>
            </a:r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Vierte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Fünfte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Sechste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Siebte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695065" name="Textfeld 8"/>
          <p:cNvSpPr/>
          <p:nvPr/>
        </p:nvSpPr>
        <p:spPr bwMode="auto">
          <a:xfrm>
            <a:off x="11376960" y="293400"/>
            <a:ext cx="507360" cy="2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noAutofit/>
          </a:bodyPr>
          <a:p>
            <a:pPr algn="r" defTabSz="457200">
              <a:lnSpc>
                <a:spcPct val="100000"/>
              </a:lnSpc>
              <a:defRPr/>
            </a:pPr>
            <a:fld id="{54F24B55-CF87-4BCC-AA7D-96A6D6301AAA}" type="slidenum">
              <a:rPr lang="en-US" sz="1600" b="0" strike="noStrike" spc="-1">
                <a:solidFill>
                  <a:schemeClr val="dk1"/>
                </a:solidFill>
                <a:latin typeface="Arial"/>
              </a:rPr>
              <a:t>&lt;#&gt;</a:t>
            </a:fld>
            <a:endParaRPr lang="de-DE" sz="1600" b="0" strike="noStrike" spc="-1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1542196997" name="Gerader Verbinder 10"/>
          <p:cNvCxnSpPr/>
          <p:nvPr/>
        </p:nvCxnSpPr>
        <p:spPr bwMode="auto">
          <a:xfrm>
            <a:off x="814560" y="339120"/>
            <a:ext cx="5049120" cy="540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cxnSp>
        <p:nvCxnSpPr>
          <p:cNvPr id="1177336196" name="Gerader Verbinder 12"/>
          <p:cNvCxnSpPr/>
          <p:nvPr/>
        </p:nvCxnSpPr>
        <p:spPr bwMode="auto">
          <a:xfrm>
            <a:off x="6335040" y="339120"/>
            <a:ext cx="5049120" cy="5400"/>
          </a:xfrm>
          <a:prstGeom prst="straightConnector1">
            <a:avLst/>
          </a:prstGeom>
          <a:ln w="0">
            <a:solidFill>
              <a:srgbClr val="0D1546"/>
            </a:solidFill>
          </a:ln>
        </p:spPr>
      </p:cxnSp>
      <p:sp>
        <p:nvSpPr>
          <p:cNvPr id="1434281607" name="Rechteck 6"/>
          <p:cNvSpPr/>
          <p:nvPr/>
        </p:nvSpPr>
        <p:spPr bwMode="auto">
          <a:xfrm>
            <a:off x="815040" y="380880"/>
            <a:ext cx="5034720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strike="noStrike" spc="-1">
                <a:solidFill>
                  <a:schemeClr val="dk1"/>
                </a:solidFill>
                <a:latin typeface="Arial"/>
              </a:rPr>
              <a:t>Title of the presentation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3683762" name="Rechteck 7"/>
          <p:cNvSpPr/>
          <p:nvPr/>
        </p:nvSpPr>
        <p:spPr bwMode="auto">
          <a:xfrm>
            <a:off x="6335040" y="380880"/>
            <a:ext cx="5034720" cy="2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Autofit/>
          </a:bodyPr>
          <a:p>
            <a:pPr defTabSz="457200">
              <a:lnSpc>
                <a:spcPct val="100000"/>
              </a:lnSpc>
              <a:defRPr/>
            </a:pPr>
            <a:r>
              <a:rPr lang="en-US" sz="900" b="0" strike="noStrike" spc="-1">
                <a:solidFill>
                  <a:schemeClr val="dk1"/>
                </a:solidFill>
                <a:latin typeface="Arial"/>
              </a:rPr>
              <a:t>(title) 1stname 2ndname, Function, Date</a:t>
            </a:r>
            <a:endParaRPr lang="de-DE" sz="9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51557901" name="Grafik 9" descr=""/>
          <p:cNvPicPr/>
          <p:nvPr/>
        </p:nvPicPr>
        <p:blipFill rotWithShape="1">
          <a:blip r:embed="rId3"/>
          <a:stretch/>
        </p:blipFill>
        <p:spPr bwMode="auto">
          <a:xfrm>
            <a:off x="812640" y="6414120"/>
            <a:ext cx="3026400" cy="115200"/>
          </a:xfrm>
          <a:prstGeom prst="rect">
            <a:avLst/>
          </a:prstGeom>
          <a:ln w="0">
            <a:noFill/>
          </a:ln>
        </p:spPr>
      </p:pic>
      <p:sp>
        <p:nvSpPr>
          <p:cNvPr id="1918353985" name="PlaceHolder 1"/>
          <p:cNvSpPr>
            <a:spLocks noGrp="1"/>
          </p:cNvSpPr>
          <p:nvPr>
            <p:ph type="title"/>
          </p:nvPr>
        </p:nvSpPr>
        <p:spPr bwMode="auto">
          <a:xfrm>
            <a:off x="609600" y="273600"/>
            <a:ext cx="109723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  <a:defRPr/>
            </a:pPr>
            <a:r>
              <a:rPr lang="de-DE" sz="4400" b="0" strike="noStrike" spc="-1">
                <a:solidFill>
                  <a:srgbClr val="000000"/>
                </a:solidFill>
                <a:latin typeface="Calibri"/>
              </a:rPr>
              <a:t>Format des Titeltextes durch Klicken bearbeiten</a:t>
            </a:r>
            <a:endParaRPr lang="de-DE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4171825" name="PlaceHolder 2"/>
          <p:cNvSpPr>
            <a:spLocks noGrp="1"/>
          </p:cNvSpPr>
          <p:nvPr>
            <p:ph type="body"/>
          </p:nvPr>
        </p:nvSpPr>
        <p:spPr bwMode="auto">
          <a:xfrm>
            <a:off x="609600" y="1604520"/>
            <a:ext cx="109723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3200" b="0" strike="noStrike" spc="-1">
                <a:solidFill>
                  <a:srgbClr val="000000"/>
                </a:solidFill>
                <a:latin typeface="Calibri"/>
              </a:rPr>
              <a:t>Format des Gliederungstextes durch Klicken bearbeiten</a:t>
            </a:r>
            <a:endParaRPr lang="de-DE" sz="3200" b="0" strike="noStrike" spc="-1">
              <a:solidFill>
                <a:srgbClr val="000000"/>
              </a:solidFill>
              <a:latin typeface="Calibri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Zweite Gliederungsebene</a:t>
            </a: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400" b="0" strike="noStrike" spc="-1">
                <a:solidFill>
                  <a:srgbClr val="000000"/>
                </a:solidFill>
                <a:latin typeface="Calibri"/>
              </a:rPr>
              <a:t>Dritte Gliederungsebene</a:t>
            </a:r>
            <a:endParaRPr lang="de-DE" sz="2400" b="0" strike="noStrike" spc="-1">
              <a:solidFill>
                <a:srgbClr val="000000"/>
              </a:solidFill>
              <a:latin typeface="Calibri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Vierte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Fünfte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Sechste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Siebte Gliederungsebene</a:t>
            </a:r>
            <a:endParaRPr lang="de-DE" sz="20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media2.sv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github.com/tecki/ebpfcat" TargetMode="External"/><Relationship Id="rId4" Type="http://schemas.openxmlformats.org/officeDocument/2006/relationships/hyperlink" Target="https://ebpfcat.readthedocs.io/en/latest/" TargetMode="Externa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7159336" name="PlaceHolder 1"/>
          <p:cNvSpPr>
            <a:spLocks noGrp="1"/>
          </p:cNvSpPr>
          <p:nvPr>
            <p:ph type="title"/>
          </p:nvPr>
        </p:nvSpPr>
        <p:spPr bwMode="auto">
          <a:xfrm>
            <a:off x="815040" y="1120680"/>
            <a:ext cx="7829280" cy="10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p>
            <a:pPr indent="0" defTabSz="685800">
              <a:lnSpc>
                <a:spcPct val="100000"/>
              </a:lnSpc>
              <a:spcBef>
                <a:spcPts val="1190"/>
              </a:spcBef>
              <a:spcAft>
                <a:spcPts val="992"/>
              </a:spcAft>
              <a:buNone/>
              <a:tabLst>
                <a:tab pos="0" algn="l"/>
              </a:tabLst>
              <a:defRPr/>
            </a:pPr>
            <a:r>
              <a:rPr lang="en-GB" sz="2200" b="1" i="0" u="none" strike="noStrike" cap="none" spc="0">
                <a:solidFill>
                  <a:schemeClr val="dk1"/>
                </a:solidFill>
                <a:latin typeface="Arial"/>
                <a:ea typeface="Arial"/>
                <a:cs typeface="Arial"/>
              </a:rPr>
              <a:t>Using eBPF within your Python program using EBPFCat</a:t>
            </a:r>
            <a:endParaRPr lang="de-DE" sz="2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44278180" name="PlaceHolder 2"/>
          <p:cNvSpPr>
            <a:spLocks noGrp="1"/>
          </p:cNvSpPr>
          <p:nvPr>
            <p:ph type="subTitle"/>
          </p:nvPr>
        </p:nvSpPr>
        <p:spPr bwMode="auto">
          <a:xfrm>
            <a:off x="815040" y="2583360"/>
            <a:ext cx="7841280" cy="3324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defTabSz="685800">
              <a:lnSpc>
                <a:spcPct val="113999"/>
              </a:lnSpc>
              <a:buNone/>
              <a:tabLst>
                <a:tab pos="0" algn="l"/>
              </a:tabLst>
              <a:defRPr/>
            </a:pPr>
            <a:r>
              <a:rPr lang="en-GB" sz="1400" b="0" strike="noStrike" spc="-1">
                <a:solidFill>
                  <a:schemeClr val="dk1"/>
                </a:solidFill>
                <a:latin typeface="Arial"/>
              </a:rPr>
              <a:t>Martin Teichmann</a:t>
            </a:r>
            <a:endParaRPr lang="de-DE" sz="1400" b="0" strike="noStrike" spc="-1">
              <a:solidFill>
                <a:srgbClr val="000000"/>
              </a:solidFill>
              <a:latin typeface="Calibri"/>
            </a:endParaRPr>
          </a:p>
          <a:p>
            <a:pPr indent="0" defTabSz="685800">
              <a:lnSpc>
                <a:spcPct val="113999"/>
              </a:lnSpc>
              <a:buNone/>
              <a:tabLst>
                <a:tab pos="0" algn="l"/>
              </a:tabLst>
              <a:defRPr/>
            </a:pPr>
            <a:r>
              <a:rPr lang="en-GB" sz="1400" b="0" strike="noStrike" spc="-1">
                <a:solidFill>
                  <a:schemeClr val="dk1"/>
                </a:solidFill>
                <a:latin typeface="Arial"/>
              </a:rPr>
              <a:t>Spectroscopy and Coherent Scattering (SCS) Instrument</a:t>
            </a:r>
            <a:endParaRPr lang="en-GB" sz="1400" b="0" strike="noStrike" spc="0">
              <a:solidFill>
                <a:schemeClr val="dk1"/>
              </a:solidFill>
              <a:latin typeface="Arial"/>
            </a:endParaRPr>
          </a:p>
          <a:p>
            <a:pPr indent="0" defTabSz="685800">
              <a:lnSpc>
                <a:spcPct val="113999"/>
              </a:lnSpc>
              <a:buNone/>
              <a:tabLst>
                <a:tab pos="0" algn="l"/>
              </a:tabLst>
              <a:defRPr/>
            </a:pPr>
            <a:r>
              <a:rPr lang="en-GB" sz="1400" b="0" strike="noStrike" spc="0">
                <a:solidFill>
                  <a:schemeClr val="dk1"/>
                </a:solidFill>
                <a:latin typeface="Arial"/>
              </a:rPr>
              <a:t>European XFEL</a:t>
            </a:r>
            <a:endParaRPr lang="de-DE" sz="1400" b="0" strike="noStrike" spc="0">
              <a:solidFill>
                <a:srgbClr val="000000"/>
              </a:solidFill>
              <a:latin typeface="Calibri"/>
            </a:endParaRPr>
          </a:p>
          <a:p>
            <a:pPr indent="0" defTabSz="685800">
              <a:lnSpc>
                <a:spcPct val="113999"/>
              </a:lnSpc>
              <a:buNone/>
              <a:tabLst>
                <a:tab pos="0" algn="l"/>
              </a:tabLst>
              <a:defRPr/>
            </a:pPr>
            <a:endParaRPr lang="de-DE" sz="1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37843726" name=""/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 flipH="0" flipV="0">
            <a:off x="8173198" y="2937659"/>
            <a:ext cx="2819104" cy="28191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5092998" name=""/>
          <p:cNvSpPr/>
          <p:nvPr/>
        </p:nvSpPr>
        <p:spPr bwMode="auto">
          <a:xfrm rot="0" flipH="0" flipV="0">
            <a:off x="10216288" y="5329413"/>
            <a:ext cx="1834443" cy="749651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19521903" name=""/>
          <p:cNvSpPr/>
          <p:nvPr/>
        </p:nvSpPr>
        <p:spPr bwMode="auto">
          <a:xfrm rot="0" flipH="0" flipV="0">
            <a:off x="6615486" y="3060347"/>
            <a:ext cx="1834444" cy="74965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15410616" name="PlaceHolder 1"/>
          <p:cNvSpPr>
            <a:spLocks noGrp="1"/>
          </p:cNvSpPr>
          <p:nvPr>
            <p:ph type="title"/>
          </p:nvPr>
        </p:nvSpPr>
        <p:spPr bwMode="auto">
          <a:xfrm flipH="0" flipV="0">
            <a:off x="-7916" y="703275"/>
            <a:ext cx="4982986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-US" sz="4400" b="0" strike="noStrike" spc="0">
                <a:solidFill>
                  <a:srgbClr val="000000"/>
                </a:solidFill>
                <a:latin typeface="Calibri"/>
              </a:rPr>
              <a:t>A simple example</a:t>
            </a:r>
            <a:endParaRPr lang="en-US" sz="4400" b="0" strike="noStrike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42382297" name=""/>
          <p:cNvSpPr txBox="1"/>
          <p:nvPr/>
        </p:nvSpPr>
        <p:spPr bwMode="auto">
          <a:xfrm rot="0" flipH="0" flipV="0">
            <a:off x="5768819" y="617360"/>
            <a:ext cx="6138336" cy="612684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from </a:t>
            </a:r>
            <a:r>
              <a:rPr lang="en-US" sz="1600" b="1" i="0" u="none" strike="noStrike" cap="none" spc="0">
                <a:solidFill>
                  <a:srgbClr val="0070C0"/>
                </a:solidFill>
                <a:latin typeface="Courier New"/>
                <a:ea typeface="Courier New"/>
                <a:cs typeface="Courier New"/>
              </a:rPr>
              <a:t>asyncio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import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run, sleep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from </a:t>
            </a:r>
            <a:r>
              <a:rPr lang="en-US" sz="1600" b="1" i="0" u="none" strike="noStrike" cap="none" spc="0">
                <a:solidFill>
                  <a:srgbClr val="0070C0"/>
                </a:solidFill>
                <a:latin typeface="Courier New"/>
                <a:ea typeface="Courier New"/>
                <a:cs typeface="Courier New"/>
              </a:rPr>
              <a:t>ebpfcat.arraymap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import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ArrayMap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from </a:t>
            </a:r>
            <a:r>
              <a:rPr lang="en-US" sz="1600" b="1" i="0" u="none" strike="noStrike" cap="none" spc="0">
                <a:solidFill>
                  <a:srgbClr val="0070C0"/>
                </a:solidFill>
                <a:latin typeface="Courier New"/>
                <a:ea typeface="Courier New"/>
                <a:cs typeface="Courier New"/>
              </a:rPr>
              <a:t>ebpfcat.xdp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import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XDP, XDPExitCode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class </a:t>
            </a:r>
            <a:r>
              <a:rPr lang="en-US" sz="1600" b="1" i="0" u="none" strike="noStrike" cap="none" spc="0">
                <a:solidFill>
                  <a:srgbClr val="0070C0"/>
                </a:solidFill>
                <a:latin typeface="Courier New"/>
                <a:ea typeface="Courier New"/>
                <a:cs typeface="Courier New"/>
              </a:rPr>
              <a:t>Counter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(XDP):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license = </a:t>
            </a: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"GPL"</a:t>
            </a:r>
            <a:endParaRPr sz="1600" b="1" i="1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userspace = ArrayMap()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count = userspace.globalVar()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def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program(self):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self.count += 1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self.exit(XDPExitCode.PASS)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async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def </a:t>
            </a:r>
            <a:r>
              <a:rPr lang="en-US" sz="1600" b="1" i="0" u="none" strike="noStrike" cap="none" spc="0">
                <a:solidFill>
                  <a:srgbClr val="0070C0"/>
                </a:solidFill>
                <a:latin typeface="Courier New"/>
                <a:ea typeface="Courier New"/>
                <a:cs typeface="Courier New"/>
              </a:rPr>
              <a:t>main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():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c = Counter()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async with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c.run(</a:t>
            </a: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"eth0"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for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i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in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range(10):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await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sleep(0.1)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print(</a:t>
            </a: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"number of packets:"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, c.count)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if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__name__ == </a:t>
            </a: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"__main__"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run(main())</a:t>
            </a:r>
            <a:endParaRPr sz="14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 lvl="0">
              <a:defRPr/>
            </a:pPr>
            <a:endParaRPr sz="1200">
              <a:latin typeface="Courier New"/>
              <a:cs typeface="Courier New"/>
            </a:endParaRPr>
          </a:p>
        </p:txBody>
      </p:sp>
      <p:cxnSp>
        <p:nvCxnSpPr>
          <p:cNvPr id="1364809211" name=""/>
          <p:cNvCxnSpPr/>
          <p:nvPr/>
        </p:nvCxnSpPr>
        <p:spPr bwMode="auto">
          <a:xfrm flipH="0" flipV="0">
            <a:off x="7894305" y="3571874"/>
            <a:ext cx="2901597" cy="1878541"/>
          </a:xfrm>
          <a:prstGeom prst="line">
            <a:avLst/>
          </a:prstGeom>
          <a:ln w="38099" cap="flat" cmpd="sng" algn="ctr">
            <a:solidFill>
              <a:schemeClr val="accent1">
                <a:lumMod val="90196"/>
                <a:lumOff val="9804"/>
              </a:schemeClr>
            </a:solidFill>
            <a:prstDash val="solid"/>
            <a:miter lim="800000"/>
            <a:headEnd type="arrow" len="med"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4194118" name=""/>
          <p:cNvSpPr txBox="1"/>
          <p:nvPr/>
        </p:nvSpPr>
        <p:spPr bwMode="auto">
          <a:xfrm rot="0" flipH="0" flipV="0">
            <a:off x="9296597" y="3880555"/>
            <a:ext cx="2611638" cy="64044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1800" i="1"/>
              <a:t>same variable visible from eBPF and Python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1804597" name="PlaceHolder 1"/>
          <p:cNvSpPr>
            <a:spLocks noGrp="1"/>
          </p:cNvSpPr>
          <p:nvPr>
            <p:ph type="title"/>
          </p:nvPr>
        </p:nvSpPr>
        <p:spPr bwMode="auto">
          <a:xfrm flipH="0" flipV="0">
            <a:off x="3299374" y="703275"/>
            <a:ext cx="4982986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-US" sz="4400" b="0" strike="noStrike" spc="0">
                <a:solidFill>
                  <a:srgbClr val="000000"/>
                </a:solidFill>
                <a:latin typeface="Calibri"/>
              </a:rPr>
              <a:t>Accessing the Packet</a:t>
            </a:r>
            <a:endParaRPr lang="en-US" sz="4400" b="0" strike="noStrike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2970263" name=""/>
          <p:cNvSpPr txBox="1"/>
          <p:nvPr/>
        </p:nvSpPr>
        <p:spPr bwMode="auto">
          <a:xfrm rot="0" flipH="0" flipV="0">
            <a:off x="1112151" y="1549941"/>
            <a:ext cx="10205897" cy="412069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8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class </a:t>
            </a:r>
            <a:r>
              <a:rPr lang="en-US" sz="1800" b="1" i="0" u="none" strike="noStrike" cap="none" spc="0">
                <a:solidFill>
                  <a:srgbClr val="0070C0"/>
                </a:solidFill>
                <a:latin typeface="Courier New"/>
                <a:ea typeface="Courier New"/>
                <a:cs typeface="Courier New"/>
              </a:rPr>
              <a:t>Counter</a:t>
            </a: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(XDP):</a:t>
            </a:r>
            <a:endParaRPr sz="18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minimumPacketSize = 16  </a:t>
            </a:r>
            <a:r>
              <a:rPr lang="en-US" sz="18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# keep the eBPF verifier happy</a:t>
            </a:r>
            <a:endParaRPr sz="1800" b="0" i="1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etherType = PacketVar(12, </a:t>
            </a:r>
            <a:r>
              <a:rPr lang="en-US" sz="18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"!H"</a:t>
            </a: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  </a:t>
            </a:r>
            <a:r>
              <a:rPr lang="en-US" sz="18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# !H from Python struct package</a:t>
            </a:r>
            <a:endParaRPr sz="18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8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userspace = ArrayMap()</a:t>
            </a:r>
            <a:endParaRPr sz="18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count = userspace.globalVar()</a:t>
            </a:r>
            <a:endParaRPr sz="1800" b="1" i="0" u="none" strike="noStrike" cap="none" spc="0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endParaRPr sz="18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en-US" sz="18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def </a:t>
            </a: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program(self):</a:t>
            </a:r>
            <a:endParaRPr sz="18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lang="en-US" sz="18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self.etherType == 0x800:</a:t>
            </a: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</a:t>
            </a:r>
            <a:r>
              <a:rPr lang="en-US" sz="18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# always generate code: no </a:t>
            </a:r>
            <a:r>
              <a:rPr lang="en-US" sz="1800" b="1" i="1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if</a:t>
            </a:r>
            <a:r>
              <a:rPr lang="en-US" sz="18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possible</a:t>
            </a:r>
            <a:endParaRPr sz="1800" b="0" i="1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self.count += 1</a:t>
            </a:r>
            <a:endParaRPr sz="18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self.exit(XDPExitCode.PASS)</a:t>
            </a:r>
            <a:endParaRPr lang="en-US" sz="1600" b="1" i="0" u="none" strike="noStrike" cap="none" spc="0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 lvl="0">
              <a:defRPr/>
            </a:pPr>
            <a:endParaRPr sz="1200">
              <a:latin typeface="Courier New"/>
              <a:cs typeface="Courier New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181611" name="PlaceHolder 1"/>
          <p:cNvSpPr>
            <a:spLocks noGrp="1"/>
          </p:cNvSpPr>
          <p:nvPr>
            <p:ph type="title"/>
          </p:nvPr>
        </p:nvSpPr>
        <p:spPr bwMode="auto">
          <a:xfrm flipH="0" flipV="0">
            <a:off x="3299373" y="703274"/>
            <a:ext cx="4982985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-US" sz="4400" b="0" strike="noStrike" spc="0">
                <a:solidFill>
                  <a:srgbClr val="000000"/>
                </a:solidFill>
                <a:latin typeface="Calibri"/>
              </a:rPr>
              <a:t>Accessing the Packet</a:t>
            </a:r>
            <a:endParaRPr lang="en-US" sz="4400" b="0" strike="noStrike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4277040" name=""/>
          <p:cNvSpPr txBox="1"/>
          <p:nvPr/>
        </p:nvSpPr>
        <p:spPr bwMode="auto">
          <a:xfrm rot="0" flipH="0" flipV="0">
            <a:off x="1112151" y="1549941"/>
            <a:ext cx="10231096" cy="492148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8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class </a:t>
            </a:r>
            <a:r>
              <a:rPr lang="en-US" sz="1800" b="1" i="0" u="none" strike="noStrike" cap="none" spc="0">
                <a:solidFill>
                  <a:srgbClr val="0070C0"/>
                </a:solidFill>
                <a:latin typeface="Courier New"/>
                <a:ea typeface="Courier New"/>
                <a:cs typeface="Courier New"/>
              </a:rPr>
              <a:t>Counter</a:t>
            </a: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(XDP):</a:t>
            </a:r>
            <a:endParaRPr sz="18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minimumPacketSize = 16  </a:t>
            </a:r>
            <a: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# keep the verifier happy</a:t>
            </a:r>
            <a:endParaRPr sz="1800" b="0" i="0" u="none" strike="noStrike" cap="none" spc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etherType = PacketVar(12, </a:t>
            </a:r>
            <a:r>
              <a:rPr lang="en-US" sz="18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"!H"</a:t>
            </a: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endParaRPr sz="18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8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userspace = ArrayMap()</a:t>
            </a:r>
            <a:endParaRPr sz="18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ipv4count = userspace.globalVar()</a:t>
            </a:r>
            <a:endParaRPr lang="en-US" sz="1800" b="1" i="0" u="none" strike="noStrike" cap="none" spc="0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ipv6count = userspace.globalVar()</a:t>
            </a:r>
            <a:endParaRPr sz="1800" b="1" i="0" u="none" strike="noStrike" cap="none" spc="0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endParaRPr sz="18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en-US" sz="18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def </a:t>
            </a: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program(self):</a:t>
            </a:r>
            <a:endParaRPr sz="18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lang="en-US" sz="18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self.etherType == 0x800 </a:t>
            </a:r>
            <a:r>
              <a:rPr lang="en-US" sz="18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as</a:t>
            </a: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Else:</a:t>
            </a:r>
            <a:endParaRPr sz="1800" b="0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self.ipv4count += 1</a:t>
            </a:r>
            <a:endParaRPr sz="18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lang="en-US" sz="18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Else, self.etherType == 0x86DD:  </a:t>
            </a:r>
            <a:r>
              <a:rPr lang="en-US" sz="18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# read as:</a:t>
            </a: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18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elif</a:t>
            </a:r>
            <a:endParaRPr sz="1800" b="0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self.ipv6count += 1</a:t>
            </a:r>
            <a:endParaRPr sz="18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self.exit(XDPExitCode.PASS)</a:t>
            </a:r>
            <a:endParaRPr lang="en-US" sz="1600" b="1" i="0" u="none" strike="noStrike" cap="none" spc="0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 lvl="0">
              <a:defRPr/>
            </a:pPr>
            <a:endParaRPr sz="1200">
              <a:latin typeface="Courier New"/>
              <a:cs typeface="Courier New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6940430" name="PlaceHolder 1"/>
          <p:cNvSpPr>
            <a:spLocks noGrp="1"/>
          </p:cNvSpPr>
          <p:nvPr>
            <p:ph type="title"/>
          </p:nvPr>
        </p:nvSpPr>
        <p:spPr bwMode="auto">
          <a:xfrm flipH="0" flipV="0">
            <a:off x="2990694" y="703275"/>
            <a:ext cx="6993819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-US" sz="4400" b="0" strike="noStrike" spc="0">
                <a:solidFill>
                  <a:srgbClr val="000000"/>
                </a:solidFill>
                <a:latin typeface="Calibri"/>
              </a:rPr>
              <a:t>How eBPF code is generated</a:t>
            </a:r>
            <a:endParaRPr lang="en-US" sz="4400" b="0" strike="noStrike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73985676" name=""/>
          <p:cNvSpPr txBox="1"/>
          <p:nvPr/>
        </p:nvSpPr>
        <p:spPr bwMode="auto">
          <a:xfrm rot="0" flipH="0" flipV="0">
            <a:off x="7670450" y="4124259"/>
            <a:ext cx="3889791" cy="10671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lang="en-US" sz="1600" b="0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1:</a:t>
            </a:r>
            <a:r>
              <a:rPr lang="en-US" sz="16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r2 = *(u32 *)(r8 + 12)</a:t>
            </a:r>
            <a:endParaRPr sz="1600" b="0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0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2:</a:t>
            </a:r>
            <a:r>
              <a:rPr lang="en-US" sz="16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r3 = *(i32 *)(r9 + 16)</a:t>
            </a:r>
            <a:endParaRPr sz="1600" b="0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0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3:</a:t>
            </a:r>
            <a:r>
              <a:rPr lang="en-US" sz="16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if</a:t>
            </a:r>
            <a:r>
              <a:rPr lang="en-US" sz="16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r3 &lt;= r2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goto</a:t>
            </a:r>
            <a:r>
              <a:rPr lang="en-US" sz="16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pc + 2 </a:t>
            </a:r>
            <a:endParaRPr sz="1600" b="0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0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4:</a:t>
            </a:r>
            <a:r>
              <a:rPr lang="en-US" sz="16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*(i32 *)(r9 + 16) = r2</a:t>
            </a:r>
            <a:endParaRPr/>
          </a:p>
        </p:txBody>
      </p:sp>
      <p:sp>
        <p:nvSpPr>
          <p:cNvPr id="978357266" name=""/>
          <p:cNvSpPr txBox="1"/>
          <p:nvPr/>
        </p:nvSpPr>
        <p:spPr bwMode="auto">
          <a:xfrm rot="0" flipH="0" flipV="0">
            <a:off x="223200" y="2776526"/>
            <a:ext cx="6529384" cy="2286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class </a:t>
            </a:r>
            <a:r>
              <a:rPr lang="en-US" sz="1600" b="1" i="0" u="none" strike="noStrike" cap="none" spc="0">
                <a:solidFill>
                  <a:srgbClr val="0070C0"/>
                </a:solidFill>
                <a:latin typeface="Courier New"/>
                <a:ea typeface="Courier New"/>
                <a:cs typeface="Courier New"/>
              </a:rPr>
              <a:t>Counter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(XDP):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speed = PacketVar(12, "I")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userspace = ArrayMap()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max_speed = userspace.globalVar(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"i"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endParaRPr lang="en-US" sz="1600" b="1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en-US" sz="1600" b="0" i="0" u="none" strike="noStrike" cap="none" spc="0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def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program(self):</a:t>
            </a:r>
            <a:endParaRPr lang="en-US" sz="1600" b="0" i="0" u="none" strike="noStrike" cap="none" spc="0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	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lang="en-US" sz="1600" b="0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self.speed &gt; self.max_speed: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	    self.speed = self.max_speed</a:t>
            </a:r>
            <a:endParaRPr/>
          </a:p>
        </p:txBody>
      </p:sp>
      <p:sp>
        <p:nvSpPr>
          <p:cNvPr id="959782507" name=""/>
          <p:cNvSpPr/>
          <p:nvPr/>
        </p:nvSpPr>
        <p:spPr bwMode="auto">
          <a:xfrm rot="0" flipH="0" flipV="0">
            <a:off x="5547591" y="4516752"/>
            <a:ext cx="1902268" cy="37522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53997913" name=""/>
          <p:cNvSpPr txBox="1"/>
          <p:nvPr/>
        </p:nvSpPr>
        <p:spPr bwMode="auto">
          <a:xfrm rot="0" flipH="0" flipV="0">
            <a:off x="5547591" y="3478230"/>
            <a:ext cx="2204400" cy="1055454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2000"/>
              <a:t>using descriptors with </a:t>
            </a:r>
            <a:r>
              <a:rPr sz="2000">
                <a:latin typeface="Courier New"/>
                <a:ea typeface="Courier New"/>
                <a:cs typeface="Courier New"/>
              </a:rPr>
              <a:t>__get__</a:t>
            </a:r>
            <a:r>
              <a:rPr sz="2000"/>
              <a:t> and </a:t>
            </a:r>
            <a:r>
              <a:rPr sz="2000">
                <a:latin typeface="Courier New"/>
                <a:ea typeface="Courier New"/>
                <a:cs typeface="Courier New"/>
              </a:rPr>
              <a:t>__set__</a:t>
            </a:r>
            <a:endParaRPr sz="20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2936261" name="PlaceHolder 1"/>
          <p:cNvSpPr>
            <a:spLocks noGrp="1"/>
          </p:cNvSpPr>
          <p:nvPr>
            <p:ph type="title"/>
          </p:nvPr>
        </p:nvSpPr>
        <p:spPr bwMode="auto">
          <a:xfrm>
            <a:off x="815040" y="712080"/>
            <a:ext cx="10555200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4400" b="0" strike="noStrike" spc="0">
                <a:solidFill>
                  <a:srgbClr val="000000"/>
                </a:solidFill>
                <a:latin typeface="Calibri"/>
              </a:rPr>
              <a:t>Prerequisites</a:t>
            </a:r>
            <a:endParaRPr lang="de-DE" sz="4400" b="0" strike="noStrike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1221208" name=""/>
          <p:cNvSpPr/>
          <p:nvPr/>
        </p:nvSpPr>
        <p:spPr bwMode="auto">
          <a:xfrm flipH="0" flipV="0">
            <a:off x="2548926" y="2272837"/>
            <a:ext cx="7576494" cy="32388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libri"/>
              </a:rPr>
              <a:t>EBPFCat has no dependencies</a:t>
            </a: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 marL="616050" lvl="1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libri"/>
              </a:rPr>
              <a:t>OK, technically Python 3, Linux and libc</a:t>
            </a: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libri"/>
              </a:rPr>
              <a:t>So a simple</a:t>
            </a: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en-US" sz="1800" b="1" strike="noStrik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	pip install ebpfcat</a:t>
            </a: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libri"/>
              </a:rPr>
              <a:t>And you have a working setup</a:t>
            </a: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8499582" name="PlaceHolder 1"/>
          <p:cNvSpPr>
            <a:spLocks noGrp="1"/>
          </p:cNvSpPr>
          <p:nvPr>
            <p:ph type="title"/>
          </p:nvPr>
        </p:nvSpPr>
        <p:spPr bwMode="auto">
          <a:xfrm flipH="0" flipV="0">
            <a:off x="2990693" y="703274"/>
            <a:ext cx="6993819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-US" sz="4400" b="0" strike="noStrike" spc="0">
                <a:solidFill>
                  <a:srgbClr val="000000"/>
                </a:solidFill>
                <a:latin typeface="Calibri"/>
              </a:rPr>
              <a:t>Permanent and local programs</a:t>
            </a:r>
            <a:endParaRPr lang="en-US" sz="4400" b="0" strike="noStrike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9964486" name=""/>
          <p:cNvSpPr txBox="1"/>
          <p:nvPr/>
        </p:nvSpPr>
        <p:spPr bwMode="auto">
          <a:xfrm rot="0" flipH="0" flipV="0">
            <a:off x="223200" y="2776525"/>
            <a:ext cx="4799048" cy="17986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lang="en-US" sz="16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eBPF programs used as local speedup within one Python program, with automatic cleanup at the end:</a:t>
            </a:r>
            <a:endParaRPr lang="en-US" sz="1600" b="0" i="0" u="none" strike="noStrike" cap="none" spc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endParaRPr lang="en-US" sz="16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program = Program()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async with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program.run(</a:t>
            </a: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"eth0"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):</a:t>
            </a:r>
            <a:endParaRPr lang="en-US" sz="1600" b="1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... </a:t>
            </a: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# Python business logic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sp>
        <p:nvSpPr>
          <p:cNvPr id="2069879078" name=""/>
          <p:cNvSpPr txBox="1"/>
          <p:nvPr/>
        </p:nvSpPr>
        <p:spPr bwMode="auto">
          <a:xfrm rot="0" flipH="0" flipV="0">
            <a:off x="5416358" y="2654605"/>
            <a:ext cx="6742502" cy="37494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lang="en-US" sz="16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An eBPF program can also run independently from the running Python program, the starting program executes:</a:t>
            </a:r>
            <a:endParaRPr lang="en-US" sz="1600" b="1" i="0" u="none" strike="noStrike" cap="none" spc="0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endParaRPr lang="en-US" sz="1600" b="1" i="0" u="none" strike="noStrike" cap="none" spc="0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program = Program()</a:t>
            </a:r>
            <a:endParaRPr lang="en-US" sz="1600" b="1" i="0" u="none" strike="noStrike" cap="none" spc="0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await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program.attach(</a:t>
            </a: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"eth0"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endParaRPr lang="en-US" sz="1600" b="1" i="0" u="none" strike="noStrike" cap="none" spc="0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program.pin_maps(</a:t>
            </a: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"/sys/fs/bpf/my_maps"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endParaRPr lang="en-US" sz="1600" b="1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# some business logic</a:t>
            </a:r>
            <a:endParaRPr lang="en-US" sz="1600" b="1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en-US" sz="1600" b="1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16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at a later time:</a:t>
            </a:r>
            <a:endParaRPr lang="en-US" sz="16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en-US" sz="1600" b="1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program = Program(load_maps=</a:t>
            </a: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"/sys/fs/bpf/my_maps"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endParaRPr lang="en-US" sz="1600" b="1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# some more business logic</a:t>
            </a:r>
            <a:endParaRPr lang="en-US" sz="1600" b="1" i="1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# and once finally done:</a:t>
            </a:r>
            <a:endParaRPr lang="en-US" sz="1600" b="1" i="1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await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program.detach(</a:t>
            </a: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"eth0"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225135" name="PlaceHolder 1"/>
          <p:cNvSpPr>
            <a:spLocks noGrp="1"/>
          </p:cNvSpPr>
          <p:nvPr>
            <p:ph type="title"/>
          </p:nvPr>
        </p:nvSpPr>
        <p:spPr bwMode="auto">
          <a:xfrm>
            <a:off x="815040" y="712080"/>
            <a:ext cx="10555200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-US" sz="4400" b="0" strike="noStrike" spc="0">
                <a:solidFill>
                  <a:srgbClr val="000000"/>
                </a:solidFill>
                <a:latin typeface="Calibri"/>
              </a:rPr>
              <a:t>Motion control with EtherCat</a:t>
            </a:r>
            <a:endParaRPr lang="en-US" sz="4400" b="0" strike="noStrike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62534268" name=""/>
          <p:cNvSpPr/>
          <p:nvPr/>
        </p:nvSpPr>
        <p:spPr bwMode="auto">
          <a:xfrm flipH="0" flipV="0">
            <a:off x="811200" y="1442925"/>
            <a:ext cx="10559037" cy="4459688"/>
          </a:xfrm>
          <a:prstGeom prst="rect">
            <a:avLst/>
          </a:prstGeom>
          <a:noFill/>
          <a:ln w="72000">
            <a:noFill/>
          </a:ln>
        </p:spPr>
        <p:style>
          <a:lnRef idx="0"/>
          <a:fillRef idx="0"/>
          <a:effectRef idx="0"/>
          <a:fontRef idx="minor"/>
        </p:style>
        <p:txBody>
          <a:bodyPr vertOverflow="overflow" horzOverflow="overflow" vert="horz" wrap="square" lIns="126000" tIns="81000" rIns="126000" bIns="81000" numCol="1" spcCol="0" rtlCol="0" fromWordArt="0" anchor="t" anchorCtr="0" forceAA="0" upright="0" compatLnSpc="0">
            <a:noAutofit/>
          </a:bodyPr>
          <a:p>
            <a:pPr marL="283879" indent="-283879">
              <a:lnSpc>
                <a:spcPct val="100000"/>
              </a:lnSpc>
              <a:buAutoNum type="arabicPeriod"/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libri"/>
              </a:rPr>
              <a:t>Read the self-description for all involved terminals</a:t>
            </a: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 marL="283879" indent="-283879">
              <a:lnSpc>
                <a:spcPct val="100000"/>
              </a:lnSpc>
              <a:buAutoNum type="arabicPeriod"/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libri"/>
              </a:rPr>
              <a:t>Prepare an EtherNet packet for all data to be transferred, e.g.:</a:t>
            </a: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 marL="283879" indent="-283879">
              <a:lnSpc>
                <a:spcPct val="100000"/>
              </a:lnSpc>
              <a:buAutoNum type="arabicPeriod"/>
              <a:defRPr/>
            </a:pP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 marL="283879" indent="-283879">
              <a:lnSpc>
                <a:spcPct val="100000"/>
              </a:lnSpc>
              <a:buAutoNum type="arabicPeriod"/>
              <a:defRPr/>
            </a:pP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 marL="283879" indent="-283879">
              <a:lnSpc>
                <a:spcPct val="100000"/>
              </a:lnSpc>
              <a:buAutoNum type="arabicPeriod"/>
              <a:defRPr/>
            </a:pP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 marL="283879" indent="-283879">
              <a:lnSpc>
                <a:spcPct val="100000"/>
              </a:lnSpc>
              <a:buAutoNum type="arabicPeriod"/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libri"/>
              </a:rPr>
              <a:t>Program the terminals to accept such a packet</a:t>
            </a: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 marL="283879" indent="-283879">
              <a:lnSpc>
                <a:spcPct val="100000"/>
              </a:lnSpc>
              <a:buAutoNum type="arabicPeriod"/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libri"/>
              </a:rPr>
              <a:t>Generate the EBPF program, and load into Linux kernel</a:t>
            </a: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 marL="283878" indent="-283878">
              <a:lnSpc>
                <a:spcPct val="100000"/>
              </a:lnSpc>
              <a:buAutoNum type="arabicPeriod"/>
              <a:defRPr/>
            </a:pP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 marL="283878" indent="-283878">
              <a:lnSpc>
                <a:spcPct val="100000"/>
              </a:lnSpc>
              <a:buAutoNum type="arabicPeriod"/>
              <a:defRPr/>
            </a:pP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 marL="283878" indent="-283878">
              <a:lnSpc>
                <a:spcPct val="100000"/>
              </a:lnSpc>
              <a:buAutoNum type="arabicPeriod"/>
              <a:defRPr/>
            </a:pP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 marL="283878" indent="-283878">
              <a:lnSpc>
                <a:spcPct val="100000"/>
              </a:lnSpc>
              <a:buAutoNum type="arabicPeriod"/>
              <a:defRPr/>
            </a:pP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 marL="283878" indent="-283878">
              <a:lnSpc>
                <a:spcPct val="100000"/>
              </a:lnSpc>
              <a:buAutoNum type="arabicPeriod"/>
              <a:defRPr/>
            </a:pP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 marL="283878" indent="-283878">
              <a:lnSpc>
                <a:spcPct val="100000"/>
              </a:lnSpc>
              <a:buAutoNum type="arabicPeriod"/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libri"/>
              </a:rPr>
              <a:t>Send prepared packets  =&gt;  eBPF program will cyclically process them</a:t>
            </a: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 marL="283878" indent="-283878">
              <a:lnSpc>
                <a:spcPct val="100000"/>
              </a:lnSpc>
              <a:buAutoNum type="arabicPeriod"/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libri"/>
              </a:rPr>
              <a:t>Execute slow Python code for communication with outside world</a:t>
            </a: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 marL="283878" indent="-283878">
              <a:lnSpc>
                <a:spcPct val="100000"/>
              </a:lnSpc>
              <a:buAutoNum type="arabicPeriod"/>
              <a:defRPr/>
            </a:pP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 marL="283878" indent="-283878">
              <a:lnSpc>
                <a:spcPct val="100000"/>
              </a:lnSpc>
              <a:buAutoNum type="arabicPeriod"/>
              <a:defRPr/>
            </a:pP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 marL="283878" indent="-283878">
              <a:lnSpc>
                <a:spcPct val="100000"/>
              </a:lnSpc>
              <a:buAutoNum type="arabicPeriod"/>
              <a:defRPr/>
            </a:pP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6258285" name=""/>
          <p:cNvSpPr txBox="1"/>
          <p:nvPr/>
        </p:nvSpPr>
        <p:spPr bwMode="auto">
          <a:xfrm rot="0" flipH="0" flipV="0">
            <a:off x="1703938" y="2258579"/>
            <a:ext cx="1270958" cy="366119"/>
          </a:xfrm>
          <a:prstGeom prst="rect">
            <a:avLst/>
          </a:prstGeom>
          <a:solidFill>
            <a:srgbClr val="00B050"/>
          </a:solidFill>
          <a:ln w="19049">
            <a:solidFill>
              <a:schemeClr val="accent1">
                <a:lumMod val="90196"/>
                <a:lumOff val="9804"/>
              </a:schemeClr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1800"/>
              <a:t>Header</a:t>
            </a:r>
            <a:endParaRPr/>
          </a:p>
        </p:txBody>
      </p:sp>
      <p:sp>
        <p:nvSpPr>
          <p:cNvPr id="520171122" name=""/>
          <p:cNvSpPr txBox="1"/>
          <p:nvPr/>
        </p:nvSpPr>
        <p:spPr bwMode="auto">
          <a:xfrm rot="0" flipH="0" flipV="0">
            <a:off x="2898122" y="2258579"/>
            <a:ext cx="2655260" cy="366119"/>
          </a:xfrm>
          <a:prstGeom prst="rect">
            <a:avLst/>
          </a:prstGeom>
          <a:solidFill>
            <a:srgbClr val="FFC000"/>
          </a:solidFill>
          <a:ln w="19049">
            <a:solidFill>
              <a:schemeClr val="accent1">
                <a:lumMod val="90196"/>
                <a:lumOff val="9804"/>
              </a:schemeClr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1800"/>
              <a:t>Encoder position</a:t>
            </a:r>
            <a:endParaRPr/>
          </a:p>
        </p:txBody>
      </p:sp>
      <p:sp>
        <p:nvSpPr>
          <p:cNvPr id="280103079" name=""/>
          <p:cNvSpPr txBox="1"/>
          <p:nvPr/>
        </p:nvSpPr>
        <p:spPr bwMode="auto">
          <a:xfrm rot="0" flipH="0" flipV="0">
            <a:off x="5418880" y="2258579"/>
            <a:ext cx="2222305" cy="366119"/>
          </a:xfrm>
          <a:prstGeom prst="rect">
            <a:avLst/>
          </a:prstGeom>
          <a:solidFill>
            <a:srgbClr val="FFC000"/>
          </a:solidFill>
          <a:ln w="19049">
            <a:solidFill>
              <a:schemeClr val="accent1">
                <a:lumMod val="90196"/>
                <a:lumOff val="9804"/>
              </a:schemeClr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1800"/>
              <a:t>Motor speed</a:t>
            </a:r>
            <a:endParaRPr/>
          </a:p>
        </p:txBody>
      </p:sp>
      <p:sp>
        <p:nvSpPr>
          <p:cNvPr id="219145091" name=""/>
          <p:cNvSpPr txBox="1"/>
          <p:nvPr/>
        </p:nvSpPr>
        <p:spPr bwMode="auto">
          <a:xfrm rot="0" flipH="0" flipV="0">
            <a:off x="7641186" y="2258579"/>
            <a:ext cx="2212877" cy="366119"/>
          </a:xfrm>
          <a:prstGeom prst="rect">
            <a:avLst/>
          </a:prstGeom>
          <a:solidFill>
            <a:srgbClr val="FFC000"/>
          </a:solidFill>
          <a:ln w="19049">
            <a:solidFill>
              <a:schemeClr val="accent1">
                <a:lumMod val="90196"/>
                <a:lumOff val="9804"/>
              </a:schemeClr>
            </a:solidFill>
            <a:prstDash val="solid"/>
          </a:ln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1800"/>
              <a:t>Limit switches</a:t>
            </a:r>
            <a:endParaRPr/>
          </a:p>
        </p:txBody>
      </p:sp>
      <p:sp>
        <p:nvSpPr>
          <p:cNvPr id="1484421684" name=""/>
          <p:cNvSpPr txBox="1"/>
          <p:nvPr/>
        </p:nvSpPr>
        <p:spPr bwMode="auto">
          <a:xfrm rot="0" flipH="0" flipV="0">
            <a:off x="7318865" y="3511312"/>
            <a:ext cx="5219976" cy="10671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lang="en-US" sz="1600" b="0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1:</a:t>
            </a:r>
            <a:r>
              <a:rPr lang="en-US" sz="16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r2 = *(u32 *)(r1 + 12)</a:t>
            </a:r>
            <a:endParaRPr sz="1600" b="0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0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2:</a:t>
            </a:r>
            <a:r>
              <a:rPr lang="en-US" sz="16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r3 = *(i32 *)(r9 + 16)</a:t>
            </a:r>
            <a:endParaRPr sz="1600" b="0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0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3:</a:t>
            </a:r>
            <a:r>
              <a:rPr lang="en-US" sz="16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if</a:t>
            </a:r>
            <a:r>
              <a:rPr lang="en-US" sz="16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r3 &lt;= r2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goto</a:t>
            </a:r>
            <a:r>
              <a:rPr lang="en-US" sz="16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pc + 2 </a:t>
            </a:r>
            <a:endParaRPr sz="1600" b="0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0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4:</a:t>
            </a:r>
            <a:r>
              <a:rPr lang="en-US" sz="16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*(i32 *)(r9 + 16) = r2</a:t>
            </a:r>
            <a:endParaRPr/>
          </a:p>
        </p:txBody>
      </p:sp>
      <p:sp>
        <p:nvSpPr>
          <p:cNvPr id="1147137416" name=""/>
          <p:cNvSpPr txBox="1"/>
          <p:nvPr/>
        </p:nvSpPr>
        <p:spPr bwMode="auto">
          <a:xfrm rot="0" flipH="0" flipV="0">
            <a:off x="815040" y="3694545"/>
            <a:ext cx="6503825" cy="5794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lang="en-US" sz="16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self.speed &gt; self.max_speed:</a:t>
            </a:r>
            <a:endParaRPr sz="1600" b="0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self.speed = self.max_speed</a:t>
            </a:r>
            <a:endParaRPr/>
          </a:p>
        </p:txBody>
      </p:sp>
      <p:sp>
        <p:nvSpPr>
          <p:cNvPr id="85915658" name=""/>
          <p:cNvSpPr/>
          <p:nvPr/>
        </p:nvSpPr>
        <p:spPr bwMode="auto">
          <a:xfrm rot="0" flipH="0" flipV="0">
            <a:off x="6533786" y="3903806"/>
            <a:ext cx="567650" cy="37522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5550423" name="PlaceHolder 1"/>
          <p:cNvSpPr>
            <a:spLocks noGrp="1"/>
          </p:cNvSpPr>
          <p:nvPr>
            <p:ph type="title"/>
          </p:nvPr>
        </p:nvSpPr>
        <p:spPr bwMode="auto">
          <a:xfrm flipH="0" flipV="0">
            <a:off x="1114129" y="703274"/>
            <a:ext cx="9942387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-US" sz="4400" b="0" strike="noStrike" spc="0">
                <a:solidFill>
                  <a:srgbClr val="000000"/>
                </a:solidFill>
                <a:latin typeface="Calibri"/>
              </a:rPr>
              <a:t>dispatching on packet content</a:t>
            </a:r>
            <a:endParaRPr lang="en-US" sz="4400" b="0" strike="noStrike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8966704" name=""/>
          <p:cNvSpPr txBox="1"/>
          <p:nvPr/>
        </p:nvSpPr>
        <p:spPr bwMode="auto">
          <a:xfrm rot="0" flipH="0" flipV="0">
            <a:off x="308817" y="1652789"/>
            <a:ext cx="4033002" cy="25301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261850" indent="-261850">
              <a:buFont typeface="Arial"/>
              <a:buChar char="•"/>
              <a:defRPr/>
            </a:pPr>
            <a:r>
              <a:rPr lang="en-US" sz="16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 permanent program with a pinned PROG_ARRAY map</a:t>
            </a:r>
            <a:endParaRPr lang="en-US" sz="16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261850" indent="-261850">
              <a:buFont typeface="Arial"/>
              <a:buChar char="•"/>
              <a:defRPr/>
            </a:pPr>
            <a:r>
              <a:rPr lang="en-US" sz="16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Packets contain breadcrumbs for dispatching</a:t>
            </a:r>
            <a:endParaRPr lang="en-US" sz="16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261850" indent="-261850">
              <a:buFont typeface="Arial"/>
              <a:buChar char="•"/>
              <a:defRPr/>
            </a:pPr>
            <a:r>
              <a:rPr lang="en-US" sz="16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tail_call</a:t>
            </a:r>
            <a:r>
              <a:rPr lang="en-US" sz="16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into the specific program</a:t>
            </a:r>
            <a:endParaRPr lang="en-US" sz="16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lvl="1">
              <a:defRPr/>
            </a:pPr>
            <a:endParaRPr lang="en-US" sz="16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lvl="1">
              <a:defRPr/>
            </a:pPr>
            <a:r>
              <a:rPr lang="en-US" sz="16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Incoming Packet:</a:t>
            </a:r>
            <a:endParaRPr lang="en-US" sz="16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en-US" sz="16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261850" indent="-261850">
              <a:buFont typeface="Arial"/>
              <a:buChar char="•"/>
              <a:defRPr/>
            </a:pPr>
            <a:endParaRPr lang="en-US" sz="16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en-US" sz="1600" b="1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739087391" name=""/>
          <p:cNvSpPr/>
          <p:nvPr/>
        </p:nvSpPr>
        <p:spPr bwMode="auto">
          <a:xfrm rot="0" flipH="0" flipV="1">
            <a:off x="1657300" y="4077555"/>
            <a:ext cx="3660288" cy="931095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12923723" name=""/>
          <p:cNvSpPr txBox="1"/>
          <p:nvPr/>
        </p:nvSpPr>
        <p:spPr bwMode="auto">
          <a:xfrm rot="0" flipH="0" flipV="0">
            <a:off x="8926769" y="3685677"/>
            <a:ext cx="2778557" cy="1524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1600"/>
              <a:t>A local program picks up its data</a:t>
            </a:r>
            <a:endParaRPr sz="1600"/>
          </a:p>
          <a:p>
            <a:pPr>
              <a:defRPr/>
            </a:pPr>
            <a:endParaRPr/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class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Motion(XDP):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...</a:t>
            </a:r>
            <a:endParaRPr/>
          </a:p>
          <a:p>
            <a:pPr>
              <a:defRPr/>
            </a:pPr>
            <a:endParaRPr/>
          </a:p>
          <a:p>
            <a:pPr>
              <a:defRPr/>
            </a:pPr>
            <a:endParaRPr/>
          </a:p>
        </p:txBody>
      </p:sp>
      <p:grpSp>
        <p:nvGrpSpPr>
          <p:cNvPr id="2049082119" name=""/>
          <p:cNvGrpSpPr/>
          <p:nvPr/>
        </p:nvGrpSpPr>
        <p:grpSpPr bwMode="auto">
          <a:xfrm>
            <a:off x="227109" y="3542549"/>
            <a:ext cx="5875891" cy="640440"/>
            <a:chOff x="0" y="0"/>
            <a:chExt cx="5875891" cy="640440"/>
          </a:xfrm>
        </p:grpSpPr>
        <p:sp>
          <p:nvSpPr>
            <p:cNvPr id="1023684900" name=""/>
            <p:cNvSpPr txBox="1"/>
            <p:nvPr/>
          </p:nvSpPr>
          <p:spPr bwMode="auto">
            <a:xfrm rot="0" flipH="0" flipV="0">
              <a:off x="0" y="0"/>
              <a:ext cx="1061994" cy="640440"/>
            </a:xfrm>
            <a:prstGeom prst="rect">
              <a:avLst/>
            </a:prstGeom>
            <a:solidFill>
              <a:srgbClr val="00B050"/>
            </a:solidFill>
            <a:ln w="19049">
              <a:solidFill>
                <a:schemeClr val="accent1">
                  <a:lumMod val="90196"/>
                  <a:lumOff val="9804"/>
                </a:schemeClr>
              </a:solidFill>
              <a:prstDash val="solid"/>
            </a:ln>
          </p:spPr>
          <p:txBody>
            <a:bodyPr vertOverflow="overflow" horzOverflow="overflow" vert="horz" wrap="square" lIns="91440" tIns="45720" rIns="91440" bIns="45720" numCol="1" spcCol="0" rtlCol="0" fromWordArt="0" anchor="t" anchorCtr="0" forceAA="0" upright="0" compatLnSpc="0">
              <a:spAutoFit/>
            </a:bodyPr>
            <a:p>
              <a:pPr>
                <a:defRPr/>
              </a:pPr>
              <a:r>
                <a:rPr sz="1800"/>
                <a:t>Header </a:t>
              </a:r>
              <a:endParaRPr sz="1800"/>
            </a:p>
            <a:p>
              <a:pPr>
                <a:defRPr/>
              </a:pPr>
              <a:endParaRPr sz="1800"/>
            </a:p>
          </p:txBody>
        </p:sp>
        <p:sp>
          <p:nvSpPr>
            <p:cNvPr id="344686609" name=""/>
            <p:cNvSpPr txBox="1"/>
            <p:nvPr/>
          </p:nvSpPr>
          <p:spPr bwMode="auto">
            <a:xfrm rot="0" flipH="0" flipV="0">
              <a:off x="2075873" y="0"/>
              <a:ext cx="1774650" cy="640440"/>
            </a:xfrm>
            <a:prstGeom prst="rect">
              <a:avLst/>
            </a:prstGeom>
            <a:solidFill>
              <a:srgbClr val="FFC000"/>
            </a:solidFill>
            <a:ln w="19049">
              <a:solidFill>
                <a:schemeClr val="accent1">
                  <a:lumMod val="90196"/>
                  <a:lumOff val="9804"/>
                </a:schemeClr>
              </a:solidFill>
              <a:prstDash val="solid"/>
            </a:ln>
          </p:spPr>
          <p:txBody>
            <a:bodyPr vertOverflow="overflow" horzOverflow="overflow" vert="horz" wrap="square" lIns="91440" tIns="45720" rIns="91440" bIns="45720" numCol="1" spcCol="0" rtlCol="0" fromWordArt="0" anchor="t" anchorCtr="0" forceAA="0" upright="0" compatLnSpc="0">
              <a:spAutoFit/>
            </a:bodyPr>
            <a:p>
              <a:pPr>
                <a:defRPr/>
              </a:pPr>
              <a:r>
                <a:rPr sz="1800"/>
                <a:t>Encoder position</a:t>
              </a:r>
              <a:endParaRPr/>
            </a:p>
          </p:txBody>
        </p:sp>
        <p:sp>
          <p:nvSpPr>
            <p:cNvPr id="330469159" name=""/>
            <p:cNvSpPr txBox="1"/>
            <p:nvPr/>
          </p:nvSpPr>
          <p:spPr bwMode="auto">
            <a:xfrm rot="0" flipH="0" flipV="0">
              <a:off x="3714941" y="0"/>
              <a:ext cx="1047915" cy="640440"/>
            </a:xfrm>
            <a:prstGeom prst="rect">
              <a:avLst/>
            </a:prstGeom>
            <a:solidFill>
              <a:srgbClr val="FFC000"/>
            </a:solidFill>
            <a:ln w="19049">
              <a:solidFill>
                <a:schemeClr val="accent1">
                  <a:lumMod val="90196"/>
                  <a:lumOff val="9804"/>
                </a:schemeClr>
              </a:solidFill>
              <a:prstDash val="solid"/>
            </a:ln>
          </p:spPr>
          <p:txBody>
            <a:bodyPr vertOverflow="overflow" horzOverflow="overflow" vert="horz" wrap="square" lIns="91440" tIns="45720" rIns="91440" bIns="45720" numCol="1" spcCol="0" rtlCol="0" fromWordArt="0" anchor="t" anchorCtr="0" forceAA="0" upright="0" compatLnSpc="0">
              <a:spAutoFit/>
            </a:bodyPr>
            <a:p>
              <a:pPr>
                <a:defRPr/>
              </a:pPr>
              <a:r>
                <a:rPr sz="1800"/>
                <a:t>Motor speed</a:t>
              </a:r>
              <a:endParaRPr/>
            </a:p>
          </p:txBody>
        </p:sp>
        <p:sp>
          <p:nvSpPr>
            <p:cNvPr id="859701549" name=""/>
            <p:cNvSpPr txBox="1"/>
            <p:nvPr/>
          </p:nvSpPr>
          <p:spPr bwMode="auto">
            <a:xfrm rot="0" flipH="0" flipV="0">
              <a:off x="4706489" y="0"/>
              <a:ext cx="1169401" cy="640440"/>
            </a:xfrm>
            <a:prstGeom prst="rect">
              <a:avLst/>
            </a:prstGeom>
            <a:solidFill>
              <a:srgbClr val="FFC000"/>
            </a:solidFill>
            <a:ln w="19049">
              <a:solidFill>
                <a:schemeClr val="accent1">
                  <a:lumMod val="90196"/>
                  <a:lumOff val="9804"/>
                </a:schemeClr>
              </a:solidFill>
              <a:prstDash val="solid"/>
            </a:ln>
          </p:spPr>
          <p:txBody>
            <a:bodyPr vertOverflow="overflow" horzOverflow="overflow" vert="horz" wrap="square" lIns="91440" tIns="45720" rIns="91440" bIns="45720" numCol="1" spcCol="0" rtlCol="0" fromWordArt="0" anchor="t" anchorCtr="0" forceAA="0" upright="0" compatLnSpc="0">
              <a:spAutoFit/>
            </a:bodyPr>
            <a:p>
              <a:pPr>
                <a:defRPr/>
              </a:pPr>
              <a:r>
                <a:rPr sz="1800"/>
                <a:t>Limit switches</a:t>
              </a:r>
              <a:endParaRPr/>
            </a:p>
          </p:txBody>
        </p:sp>
        <p:sp>
          <p:nvSpPr>
            <p:cNvPr id="1083392078" name=""/>
            <p:cNvSpPr txBox="1"/>
            <p:nvPr/>
          </p:nvSpPr>
          <p:spPr bwMode="auto">
            <a:xfrm rot="0" flipH="0" flipV="0">
              <a:off x="1050834" y="0"/>
              <a:ext cx="1056593" cy="640440"/>
            </a:xfrm>
            <a:prstGeom prst="rect">
              <a:avLst/>
            </a:prstGeom>
            <a:solidFill>
              <a:srgbClr val="00B050"/>
            </a:solidFill>
            <a:ln w="19049">
              <a:solidFill>
                <a:schemeClr val="accent1">
                  <a:lumMod val="90196"/>
                  <a:lumOff val="9804"/>
                </a:schemeClr>
              </a:solidFill>
              <a:prstDash val="solid"/>
            </a:ln>
          </p:spPr>
          <p:txBody>
            <a:bodyPr vertOverflow="overflow" horzOverflow="overflow" vert="horz" wrap="square" lIns="91440" tIns="45720" rIns="91440" bIns="45720" numCol="1" spcCol="0" rtlCol="0" fromWordArt="0" anchor="t" anchorCtr="0" forceAA="0" upright="0" compatLnSpc="0">
              <a:spAutoFit/>
            </a:bodyPr>
            <a:p>
              <a:pPr>
                <a:defRPr/>
              </a:pPr>
              <a:r>
                <a:rPr sz="1800"/>
                <a:t>bread crumb</a:t>
              </a:r>
              <a:endParaRPr sz="1800"/>
            </a:p>
          </p:txBody>
        </p:sp>
      </p:grpSp>
      <p:graphicFrame>
        <p:nvGraphicFramePr>
          <p:cNvPr id="1616933380" name=""/>
          <p:cNvGraphicFramePr>
            <a:graphicFrameLocks xmlns:a="http://schemas.openxmlformats.org/drawingml/2006/main"/>
          </p:cNvGraphicFramePr>
          <p:nvPr/>
        </p:nvGraphicFramePr>
        <p:xfrm rot="0">
          <a:off x="5317589" y="2761979"/>
          <a:ext cx="3031258" cy="2938779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3018558"/>
              </a:tblGrid>
              <a:tr h="36576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/>
                        <a:t>PROG_ARRAY</a:t>
                      </a:r>
                      <a:endParaRPr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defRPr/>
                      </a:pPr>
                      <a:r>
                        <a:rPr/>
                        <a:t>Monitor program</a:t>
                      </a:r>
                      <a:endParaRPr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defRPr/>
                      </a:pPr>
                      <a:r>
                        <a:rPr/>
                        <a:t>Motion program</a:t>
                      </a:r>
                      <a:endParaRPr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defRPr/>
                      </a:pPr>
                      <a:r>
                        <a:rPr/>
                        <a:t>Vacuum program</a:t>
                      </a:r>
                      <a:endParaRPr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7479696" name="PlaceHolder 1"/>
          <p:cNvSpPr>
            <a:spLocks noGrp="1"/>
          </p:cNvSpPr>
          <p:nvPr>
            <p:ph type="title"/>
          </p:nvPr>
        </p:nvSpPr>
        <p:spPr bwMode="auto">
          <a:xfrm>
            <a:off x="815040" y="712080"/>
            <a:ext cx="10555200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4400" b="0" strike="noStrike" spc="-1">
                <a:solidFill>
                  <a:srgbClr val="000000"/>
                </a:solidFill>
                <a:latin typeface="Calibri"/>
              </a:rPr>
              <a:t>Programming a motor</a:t>
            </a:r>
            <a:endParaRPr lang="de-DE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1969771" name=""/>
          <p:cNvSpPr/>
          <p:nvPr/>
        </p:nvSpPr>
        <p:spPr bwMode="auto">
          <a:xfrm>
            <a:off x="1148248" y="1855258"/>
            <a:ext cx="10768320" cy="453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>
              <a:lnSpc>
                <a:spcPct val="100000"/>
              </a:lnSpc>
              <a:defRPr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  <a:ea typeface="Arial"/>
                <a:cs typeface="Arial"/>
              </a:rPr>
              <a:t>Python allows us to write very high level code:</a:t>
            </a:r>
            <a:endParaRPr sz="1800" b="0" strike="noStrike" spc="-1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defRPr/>
            </a:pPr>
            <a:endParaRPr lang="de-DE" sz="1800" b="1" strike="noStrike" spc="-1">
              <a:solidFill>
                <a:srgbClr val="000000"/>
              </a:solidFill>
              <a:latin typeface="Courier New"/>
            </a:endParaRPr>
          </a:p>
          <a:p>
            <a:pPr>
              <a:lnSpc>
                <a:spcPct val="100000"/>
              </a:lnSpc>
              <a:defRPr/>
            </a:pPr>
            <a:endParaRPr lang="de-DE" sz="1800" b="1" strike="noStrike" spc="-1">
              <a:solidFill>
                <a:srgbClr val="000000"/>
              </a:solidFill>
              <a:latin typeface="Courier New"/>
            </a:endParaRPr>
          </a:p>
          <a:p>
            <a:pPr>
              <a:lnSpc>
                <a:spcPct val="100000"/>
              </a:lnSpc>
              <a:defRPr/>
            </a:pPr>
            <a:r>
              <a:rPr lang="de-DE" sz="1800" b="1" strike="noStrike" spc="-1">
                <a:solidFill>
                  <a:srgbClr val="37761D"/>
                </a:solidFill>
                <a:latin typeface="Courier New"/>
              </a:rPr>
              <a:t>class</a:t>
            </a:r>
            <a:r>
              <a:rPr lang="de-DE" sz="1800" b="1" strike="noStrike" spc="-1">
                <a:solidFill>
                  <a:srgbClr val="000000"/>
                </a:solidFill>
                <a:latin typeface="Courier New"/>
              </a:rPr>
              <a:t> </a:t>
            </a:r>
            <a:r>
              <a:rPr lang="de-DE" sz="1800" b="1" strike="noStrike" spc="-1">
                <a:solidFill>
                  <a:srgbClr val="006CE7"/>
                </a:solidFill>
                <a:latin typeface="Courier New"/>
              </a:rPr>
              <a:t>Motor</a:t>
            </a:r>
            <a:r>
              <a:rPr lang="de-DE" sz="1800" b="1" strike="noStrike" spc="-1">
                <a:solidFill>
                  <a:srgbClr val="000000"/>
                </a:solidFill>
                <a:latin typeface="Courier New"/>
              </a:rPr>
              <a:t>(</a:t>
            </a:r>
            <a:r>
              <a:rPr lang="de-DE" sz="1800" b="1" strike="noStrike" spc="-1">
                <a:solidFill>
                  <a:srgbClr val="000000"/>
                </a:solidFill>
                <a:latin typeface="Courier New"/>
              </a:rPr>
              <a:t>Device</a:t>
            </a:r>
            <a:r>
              <a:rPr lang="de-DE" sz="1800" b="1" strike="noStrike" spc="-1">
                <a:solidFill>
                  <a:srgbClr val="000000"/>
                </a:solidFill>
                <a:latin typeface="Courier New"/>
              </a:rPr>
              <a:t>):</a:t>
            </a:r>
            <a:endParaRPr lang="de-DE" sz="1800" b="1" strike="noStrike" spc="-1">
              <a:solidFill>
                <a:srgbClr val="000000"/>
              </a:solidFill>
              <a:latin typeface="Courier New"/>
            </a:endParaRPr>
          </a:p>
          <a:p>
            <a:pPr>
              <a:lnSpc>
                <a:spcPct val="100000"/>
              </a:lnSpc>
              <a:defRPr/>
            </a:pPr>
            <a:r>
              <a:rPr lang="de-DE" sz="1800" b="1" strike="noStrike" spc="-1">
                <a:solidFill>
                  <a:srgbClr val="000000"/>
                </a:solidFill>
                <a:latin typeface="Courier New"/>
              </a:rPr>
              <a:t>    </a:t>
            </a:r>
            <a:r>
              <a:rPr lang="de-DE" sz="1800" b="1" strike="noStrike" spc="-1">
                <a:solidFill>
                  <a:srgbClr val="000000"/>
                </a:solidFill>
                <a:latin typeface="Courier New"/>
              </a:rPr>
              <a:t>velocity = TerminalVar() </a:t>
            </a:r>
            <a:r>
              <a:rPr lang="de-DE" sz="1800" b="0" i="1" strike="noStrike" spc="-1">
                <a:solidFill>
                  <a:srgbClr val="000000"/>
                </a:solidFill>
                <a:latin typeface="Arial"/>
                <a:ea typeface="Arial"/>
                <a:cs typeface="Arial"/>
              </a:rPr>
              <a:t># communication with the hardware</a:t>
            </a:r>
            <a:endParaRPr sz="1800" b="1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de-DE" sz="1800" b="1" strike="noStrike" spc="-1">
                <a:solidFill>
                  <a:srgbClr val="000000"/>
                </a:solidFill>
                <a:latin typeface="Courier New"/>
              </a:rPr>
              <a:t>    </a:t>
            </a:r>
            <a:r>
              <a:rPr lang="de-DE" sz="1800" b="1" strike="noStrike" spc="-1">
                <a:solidFill>
                  <a:srgbClr val="000000"/>
                </a:solidFill>
                <a:latin typeface="Courier New"/>
              </a:rPr>
              <a:t>encoder = TerminalVar()</a:t>
            </a:r>
            <a:endParaRPr sz="1800" b="1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endParaRPr sz="1800" b="1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de-DE" sz="1800" b="1" strike="noStrike" spc="-1">
                <a:solidFill>
                  <a:srgbClr val="000000"/>
                </a:solidFill>
                <a:latin typeface="Courier New"/>
              </a:rPr>
              <a:t>    </a:t>
            </a:r>
            <a:r>
              <a:rPr lang="de-DE" sz="1800" b="1" strike="noStrike" spc="-1">
                <a:solidFill>
                  <a:srgbClr val="000000"/>
                </a:solidFill>
                <a:latin typeface="Courier New"/>
              </a:rPr>
              <a:t>target = DeviceVar()  </a:t>
            </a:r>
            <a:r>
              <a:rPr lang="de-DE" sz="1800" b="0" i="1" u="none" strike="noStrike" cap="none" spc="-1">
                <a:solidFill>
                  <a:srgbClr val="000000"/>
                </a:solidFill>
                <a:latin typeface="Arial"/>
                <a:ea typeface="Arial"/>
                <a:cs typeface="Arial"/>
              </a:rPr>
              <a:t># communication with the user</a:t>
            </a:r>
            <a:endParaRPr sz="1800" b="1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de-DE" sz="1800" b="1" strike="noStrike" spc="-1">
                <a:solidFill>
                  <a:srgbClr val="000000"/>
                </a:solidFill>
                <a:latin typeface="Courier New"/>
              </a:rPr>
              <a:t>    </a:t>
            </a:r>
            <a:r>
              <a:rPr lang="de-DE" sz="1800" b="1" strike="noStrike" spc="-1">
                <a:solidFill>
                  <a:srgbClr val="000000"/>
                </a:solidFill>
                <a:latin typeface="Courier New"/>
              </a:rPr>
              <a:t>proportional = DeviceVar()</a:t>
            </a:r>
            <a:endParaRPr sz="1800" b="1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endParaRPr sz="1800" b="1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endParaRPr sz="1800" b="1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de-DE" sz="1800" b="1" strike="noStrike" spc="-1">
                <a:solidFill>
                  <a:srgbClr val="000000"/>
                </a:solidFill>
                <a:latin typeface="Courier New"/>
              </a:rPr>
              <a:t>    </a:t>
            </a:r>
            <a:r>
              <a:rPr lang="de-DE" sz="1800" b="1" strike="noStrike" spc="-1">
                <a:solidFill>
                  <a:srgbClr val="37761D"/>
                </a:solidFill>
                <a:latin typeface="Courier New"/>
              </a:rPr>
              <a:t>def</a:t>
            </a:r>
            <a:r>
              <a:rPr lang="de-DE" sz="1800" b="1" strike="noStrike" spc="-1">
                <a:solidFill>
                  <a:srgbClr val="000000"/>
                </a:solidFill>
                <a:latin typeface="Courier New"/>
              </a:rPr>
              <a:t> </a:t>
            </a:r>
            <a:r>
              <a:rPr lang="de-DE" sz="1800" b="1" strike="noStrike" spc="-1">
                <a:solidFill>
                  <a:srgbClr val="006CE7"/>
                </a:solidFill>
                <a:latin typeface="Courier New"/>
              </a:rPr>
              <a:t>program</a:t>
            </a:r>
            <a:r>
              <a:rPr lang="de-DE" sz="1800" b="1" strike="noStrike" spc="-1">
                <a:solidFill>
                  <a:srgbClr val="000000"/>
                </a:solidFill>
                <a:latin typeface="Courier New"/>
              </a:rPr>
              <a:t>(self):</a:t>
            </a:r>
            <a:endParaRPr sz="1800" b="1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de-DE" sz="1800" b="1" strike="noStrike" spc="-1">
                <a:solidFill>
                  <a:srgbClr val="000000"/>
                </a:solidFill>
                <a:latin typeface="Courier New"/>
              </a:rPr>
              <a:t>        </a:t>
            </a:r>
            <a:r>
              <a:rPr lang="de-DE" sz="1800" b="1" strike="noStrike" spc="-1">
                <a:solidFill>
                  <a:srgbClr val="000000"/>
                </a:solidFill>
                <a:latin typeface="Courier New"/>
              </a:rPr>
              <a:t>self.velocity = (self.target – self.encoder) </a:t>
            </a:r>
            <a:r>
              <a:rPr lang="de-DE" sz="1800" b="1" strike="noStrike" spc="0">
                <a:solidFill>
                  <a:srgbClr val="000000"/>
                </a:solidFill>
                <a:latin typeface="Courier New"/>
              </a:rPr>
              <a:t>* self.proportional</a:t>
            </a:r>
            <a:endParaRPr sz="1800" b="1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3760928" name="PlaceHolder 1"/>
          <p:cNvSpPr>
            <a:spLocks noGrp="1"/>
          </p:cNvSpPr>
          <p:nvPr>
            <p:ph type="title"/>
          </p:nvPr>
        </p:nvSpPr>
        <p:spPr bwMode="auto">
          <a:xfrm>
            <a:off x="815040" y="712080"/>
            <a:ext cx="10555200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4400" b="0" strike="noStrike" spc="0">
                <a:solidFill>
                  <a:srgbClr val="000000"/>
                </a:solidFill>
                <a:latin typeface="Calibri"/>
              </a:rPr>
              <a:t>Summary</a:t>
            </a:r>
            <a:endParaRPr lang="de-DE" sz="4400" b="0" strike="noStrike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32959" name=""/>
          <p:cNvSpPr/>
          <p:nvPr/>
        </p:nvSpPr>
        <p:spPr bwMode="auto">
          <a:xfrm flipH="0" flipV="0">
            <a:off x="1061313" y="1620000"/>
            <a:ext cx="10063075" cy="4517409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libri"/>
              </a:rPr>
              <a:t>EBPFCat can generate eBPF code from Python</a:t>
            </a: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libri"/>
              </a:rPr>
              <a:t>It can be used generically to write eBPF programs, especially XDP programs</a:t>
            </a: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en-US" sz="18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As a special case it can be used for computer control of EtherCAT compatible hardware</a:t>
            </a:r>
            <a:endParaRPr lang="en-US" sz="1800" b="0" i="0" u="none" strike="noStrike" cap="none" spc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defRPr/>
            </a:pP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libri"/>
              </a:rPr>
              <a:t>Everything can be found at</a:t>
            </a: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en-US" sz="1800" b="1" i="0" u="sng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  <a:hlinkClick r:id="rId3" tooltip="https://github.com/tecki/ebpfcat"/>
              </a:rPr>
              <a:t>https://github.com/tecki/ebpfcat</a:t>
            </a:r>
            <a:endParaRPr/>
          </a:p>
          <a:p>
            <a:pPr>
              <a:lnSpc>
                <a:spcPct val="100000"/>
              </a:lnSpc>
              <a:defRPr/>
            </a:pP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libri"/>
              </a:rPr>
              <a:t>Documentation at</a:t>
            </a: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en-US" sz="1800" b="1" i="0" u="sng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  <a:hlinkClick r:id="rId4" tooltip=""/>
              </a:rPr>
              <a:t>https://ebpfcat.readthedocs.io/en/latest/</a:t>
            </a: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endParaRPr sz="1800" b="0" strike="noStrike" spc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en-US" sz="1800" b="0" i="0" u="none" strike="noStrike" cap="none" spc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Bonus material for the really interested:</a:t>
            </a:r>
            <a:endParaRPr lang="en-US" sz="18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defRPr/>
            </a:pPr>
            <a:r>
              <a:rPr lang="en-US" sz="1800" b="1" i="0" u="sng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  <a:hlinkClick r:id="rId3" tooltip="https://github.com/tecki/ebpfcat"/>
              </a:rPr>
              <a:t>https://git.xfel.eu/karaboDevices/karahoff</a:t>
            </a: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libri"/>
              </a:rPr>
              <a:t>Thanks to the SCS group at the European XFEL, Carsten Broers and Jan Tolkiehn for the hardware, </a:t>
            </a: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libri"/>
              </a:rPr>
              <a:t>Tobias Freyermuth for useful discussions</a:t>
            </a:r>
            <a:endParaRPr lang="en-US" sz="18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0208665" name="PlaceHolder 1"/>
          <p:cNvSpPr>
            <a:spLocks noGrp="1"/>
          </p:cNvSpPr>
          <p:nvPr>
            <p:ph type="title"/>
          </p:nvPr>
        </p:nvSpPr>
        <p:spPr bwMode="auto">
          <a:xfrm>
            <a:off x="815040" y="296280"/>
            <a:ext cx="10555200" cy="1141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-US" sz="4400" b="0" strike="noStrike" spc="0">
                <a:solidFill>
                  <a:srgbClr val="000000"/>
                </a:solidFill>
                <a:latin typeface="Calibri"/>
              </a:rPr>
              <a:t>The world’s largest X-Ray laser</a:t>
            </a:r>
            <a:endParaRPr lang="de-DE" sz="4400" b="0" strike="noStrike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54063267" name="PlaceHolder 2"/>
          <p:cNvSpPr>
            <a:spLocks noGrp="1"/>
          </p:cNvSpPr>
          <p:nvPr>
            <p:ph/>
          </p:nvPr>
        </p:nvSpPr>
        <p:spPr bwMode="auto">
          <a:xfrm flipH="0" flipV="0">
            <a:off x="875701" y="5351123"/>
            <a:ext cx="10555200" cy="796027"/>
          </a:xfrm>
          <a:prstGeom prst="rect">
            <a:avLst/>
          </a:prstGeom>
          <a:noFill/>
          <a:ln w="0">
            <a:noFill/>
          </a:ln>
        </p:spPr>
        <p:txBody>
          <a:bodyPr vertOverflow="overflow" horzOverflow="overflow" vert="horz" wrap="square" lIns="0" tIns="0" rIns="0" bIns="0" numCol="1" spcCol="0" rtlCol="0" fromWordArt="0" anchor="t" anchorCtr="0" forceAA="0" upright="0" compatLnSpc="0">
            <a:normAutofit fontScale="95000" lnSpcReduction="1000"/>
          </a:bodyPr>
          <a:p>
            <a:pPr algn="ctr">
              <a:defRPr/>
            </a:pPr>
            <a:endParaRPr/>
          </a:p>
          <a:p>
            <a:pPr algn="ctr">
              <a:defRPr/>
            </a:pPr>
            <a:r>
              <a:rPr sz="2400"/>
              <a:t>Publicly funded research facility</a:t>
            </a:r>
            <a:endParaRPr sz="2400"/>
          </a:p>
          <a:p>
            <a:pPr algn="ctr">
              <a:defRPr/>
            </a:pPr>
            <a:r>
              <a:rPr sz="2400"/>
              <a:t>Located in Hamburg, Germany</a:t>
            </a:r>
            <a:endParaRPr sz="2400"/>
          </a:p>
        </p:txBody>
      </p:sp>
      <p:pic>
        <p:nvPicPr>
          <p:cNvPr id="1102295604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 flipH="0" flipV="0">
            <a:off x="132291" y="1412209"/>
            <a:ext cx="11827777" cy="37689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0259335" name="PlaceHolder 1"/>
          <p:cNvSpPr>
            <a:spLocks noGrp="1"/>
          </p:cNvSpPr>
          <p:nvPr>
            <p:ph type="title"/>
          </p:nvPr>
        </p:nvSpPr>
        <p:spPr bwMode="auto">
          <a:xfrm>
            <a:off x="818398" y="2324526"/>
            <a:ext cx="10555200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-US" sz="4400" b="0" strike="noStrike" spc="0">
                <a:solidFill>
                  <a:srgbClr val="000000"/>
                </a:solidFill>
                <a:latin typeface="Calibri"/>
              </a:rPr>
              <a:t>Thank you!</a:t>
            </a:r>
            <a:endParaRPr lang="de-DE" sz="4400" b="0" strike="noStrike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62255449" name=""/>
          <p:cNvSpPr/>
          <p:nvPr/>
        </p:nvSpPr>
        <p:spPr bwMode="auto">
          <a:xfrm flipH="0" flipV="0">
            <a:off x="1207426" y="4087705"/>
            <a:ext cx="10051144" cy="906115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ctr">
              <a:defRPr/>
            </a:pPr>
            <a:r>
              <a:rPr sz="2200"/>
              <a:t>Thanks to my group SCS at European XFEL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7801025" name="PlaceHolder 1"/>
          <p:cNvSpPr>
            <a:spLocks noGrp="1"/>
          </p:cNvSpPr>
          <p:nvPr>
            <p:ph type="title"/>
          </p:nvPr>
        </p:nvSpPr>
        <p:spPr bwMode="auto">
          <a:xfrm>
            <a:off x="815040" y="712080"/>
            <a:ext cx="10555200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4400" b="0" strike="noStrike" spc="-1">
                <a:solidFill>
                  <a:srgbClr val="000000"/>
                </a:solidFill>
                <a:latin typeface="Calibri"/>
              </a:rPr>
              <a:t>Example: parallel motion</a:t>
            </a:r>
            <a:endParaRPr lang="de-DE" sz="4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885730415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 rot="0" flipH="0" flipV="0">
            <a:off x="327119" y="1414999"/>
            <a:ext cx="7771078" cy="4723692"/>
          </a:xfrm>
          <a:prstGeom prst="rect">
            <a:avLst/>
          </a:prstGeom>
        </p:spPr>
      </p:pic>
      <p:sp>
        <p:nvSpPr>
          <p:cNvPr id="29744961" name=""/>
          <p:cNvSpPr txBox="1"/>
          <p:nvPr/>
        </p:nvSpPr>
        <p:spPr bwMode="auto">
          <a:xfrm rot="0" flipH="0" flipV="0">
            <a:off x="8343124" y="1738312"/>
            <a:ext cx="3297724" cy="3383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195764" indent="-195764">
              <a:buFont typeface="Arial"/>
              <a:buChar char="•"/>
              <a:defRPr/>
            </a:pPr>
            <a:r>
              <a:rPr sz="1800"/>
              <a:t>A liquid jet is injected into a vacuum chamber, and pumped out by a catcher system</a:t>
            </a:r>
            <a:endParaRPr sz="1800"/>
          </a:p>
          <a:p>
            <a:pPr marL="195764" indent="-195764">
              <a:buFont typeface="Arial"/>
              <a:buChar char="•"/>
              <a:defRPr/>
            </a:pPr>
            <a:r>
              <a:rPr sz="1800"/>
              <a:t>The two systems are moved by independent motors, we lock the motor movement between them using EBPFCat</a:t>
            </a:r>
            <a:endParaRPr sz="1800"/>
          </a:p>
          <a:p>
            <a:pPr marL="195764" indent="-195764">
              <a:buFont typeface="Arial"/>
              <a:buChar char="•"/>
              <a:defRPr/>
            </a:pPr>
            <a:r>
              <a:rPr sz="1800"/>
              <a:t>Everything here is user-generated, no experts are needed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2259854" name=""/>
          <p:cNvSpPr/>
          <p:nvPr/>
        </p:nvSpPr>
        <p:spPr bwMode="auto">
          <a:xfrm>
            <a:off x="1372649" y="1620000"/>
            <a:ext cx="10196640" cy="40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>
              <a:defRPr/>
            </a:pPr>
            <a:endParaRPr/>
          </a:p>
        </p:txBody>
      </p:sp>
      <p:sp>
        <p:nvSpPr>
          <p:cNvPr id="1611115898" name=""/>
          <p:cNvSpPr txBox="1"/>
          <p:nvPr/>
        </p:nvSpPr>
        <p:spPr bwMode="auto">
          <a:xfrm rot="0" flipH="0" flipV="0">
            <a:off x="395330" y="578939"/>
            <a:ext cx="11436354" cy="5700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2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800" b="1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class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1" i="0" u="none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MotorDevice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Device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velocity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TerminalVar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encoder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TerminalVar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low_switch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TerminalVar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high_switch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TerminalVar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enabled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TerminalVar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control_word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TerminalVar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reduced_current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TerminalVar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stepcounter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TerminalVar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encoder_error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TerminalVar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set_control_word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DeviceVar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H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deadband_exceeded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DeviceVar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b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max_velocity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DeviceVar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q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last_velocity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DeviceVar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q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max_acceleration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DeviceVar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Q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deadband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DeviceVar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q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target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DeviceVar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q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proportional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DeviceVar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q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lasttime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DeviceVar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Q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velocity_diff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LocalVar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q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endParaRPr sz="800"/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1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1" i="0" u="none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calculate_speed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stmp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proportional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*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stmp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&gt;&gt;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16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sz="800" b="1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1" i="0" u="none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program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sz="800" b="1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tmp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tmp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ktime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velocity_diff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max_acceleration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              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*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tmp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-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lasttime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&gt;&gt;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32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sz="800" b="1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velocity_diff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&gt;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0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1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as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Else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lasttime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tmp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control_word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set_control_word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sz="800" b="1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abs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target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-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encoder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&gt;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deadband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1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as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Else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sz="800" b="1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if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reduced_current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1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is</a:t>
            </a:r>
            <a:r>
              <a:rPr sz="800" b="1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1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not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None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reduced_current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False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deadband_exceeded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1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sz="800" b="1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if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reduced_current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1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is</a:t>
            </a:r>
            <a:r>
              <a:rPr sz="800" b="1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1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not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None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sz="800" b="1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Else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reduced_current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sz="800" b="0" i="0" u="none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True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stmp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stmp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target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-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encoder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calculate_speed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stmp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&gt;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max_velocity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stmp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max_velocity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stmp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+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max_velocity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&lt;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0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stmp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-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max_velocity</a:t>
            </a:r>
            <a:endParaRPr lang="en-US" sz="800" b="0" i="0" u="none" strike="noStrike" cap="none" spc="0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if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not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isLimitless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8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((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low_switch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!=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0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&amp;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stmp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&lt;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0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)):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stmp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0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((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high_switch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!=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0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&amp;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stmp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&gt;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0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)):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stmp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0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if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encoder_error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is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not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None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encoder_error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stmp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0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velocity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stmp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stmp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&gt;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last_velocity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+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velocity_diff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as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Else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8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velocity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last_velocity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+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velocity_diff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Else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,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last_velocity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&gt;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stmp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+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velocity_diff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8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velocity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last_velocity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-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velocity_diff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enabled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as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Else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last_velocity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velocity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Else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last_velocity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0</a:t>
            </a:r>
            <a:endParaRPr sz="8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class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FollowerDevice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MotorDevice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follow_offset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DeviceVar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q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doFollow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DeviceVar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B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'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calculate_speed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super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().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calculate_speed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doFollow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!=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0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&amp;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leader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device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enabled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!=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0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ebpf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stmp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+=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int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motors_factor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*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follow_factor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*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1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&lt;&lt;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16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))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*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leader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device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velocity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&gt;&gt;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16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program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doFollow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!=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0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target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((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leader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device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encoder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*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int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follow_factor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*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1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&lt;&lt;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16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)))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&gt;&gt;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16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\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+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follow_offset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lang="en-US" sz="8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with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abs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target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-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encoder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&gt;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follow_lag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set_control_word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SWITCH_OFF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doFollow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0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leader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device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set_control_word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= \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  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self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leader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SWITCH_OFF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super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().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program</a:t>
            </a:r>
            <a:r>
              <a:rPr lang="en-US" sz="800" b="0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()</a:t>
            </a:r>
            <a:endParaRPr sz="800" b="0" i="0" u="none">
              <a:solidFill>
                <a:srgbClr val="000000"/>
              </a:solidFill>
              <a:latin typeface="Courier New"/>
              <a:ea typeface="Courier New"/>
              <a:cs typeface="Courier New"/>
            </a:endParaRPr>
          </a:p>
          <a:p>
            <a:pPr>
              <a:defRPr/>
            </a:pPr>
            <a:endParaRPr lang="en-US" sz="800" b="0" i="0" u="none" strike="noStrike" cap="none" spc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179816543" name=""/>
          <p:cNvSpPr txBox="1"/>
          <p:nvPr/>
        </p:nvSpPr>
        <p:spPr bwMode="auto">
          <a:xfrm rot="0" flipH="0" flipV="0">
            <a:off x="2938205" y="750208"/>
            <a:ext cx="3773617" cy="210348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sz="4400">
                <a:latin typeface="Arial"/>
                <a:ea typeface="Arial"/>
                <a:cs typeface="Arial"/>
              </a:rPr>
              <a:t>The Code for parallel motion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1577765" name="PlaceHolder 1"/>
          <p:cNvSpPr>
            <a:spLocks noGrp="1"/>
          </p:cNvSpPr>
          <p:nvPr>
            <p:ph type="title"/>
          </p:nvPr>
        </p:nvSpPr>
        <p:spPr bwMode="auto">
          <a:xfrm>
            <a:off x="815040" y="712080"/>
            <a:ext cx="10555200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-US" sz="4400" b="0" strike="noStrike" spc="0">
                <a:solidFill>
                  <a:srgbClr val="000000"/>
                </a:solidFill>
                <a:latin typeface="Calibri"/>
              </a:rPr>
              <a:t>The building blocks of EBPFCat</a:t>
            </a:r>
            <a:endParaRPr lang="en-US" sz="4400" b="0" strike="noStrike" spc="0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1612577230" name=""/>
          <p:cNvGrpSpPr/>
          <p:nvPr/>
        </p:nvGrpSpPr>
        <p:grpSpPr bwMode="auto">
          <a:xfrm flipH="0" flipV="0">
            <a:off x="78997" y="1371062"/>
            <a:ext cx="8667666" cy="4257345"/>
            <a:chOff x="0" y="0"/>
            <a:chExt cx="8667666" cy="4257345"/>
          </a:xfrm>
        </p:grpSpPr>
        <p:sp>
          <p:nvSpPr>
            <p:cNvPr id="448155005" name=""/>
            <p:cNvSpPr/>
            <p:nvPr/>
          </p:nvSpPr>
          <p:spPr bwMode="auto">
            <a:xfrm flipH="0" flipV="0">
              <a:off x="167820" y="2087868"/>
              <a:ext cx="8499846" cy="2169477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p>
              <a:pPr>
                <a:defRPr/>
              </a:pPr>
              <a:endParaRPr sz="1400"/>
            </a:p>
          </p:txBody>
        </p:sp>
        <p:sp>
          <p:nvSpPr>
            <p:cNvPr id="851768902" name=""/>
            <p:cNvSpPr/>
            <p:nvPr/>
          </p:nvSpPr>
          <p:spPr bwMode="auto">
            <a:xfrm flipH="0" flipV="0">
              <a:off x="0" y="0"/>
              <a:ext cx="8499846" cy="2078679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p>
              <a:pPr>
                <a:defRPr/>
              </a:pPr>
              <a:endParaRPr sz="1400"/>
            </a:p>
          </p:txBody>
        </p:sp>
        <p:sp>
          <p:nvSpPr>
            <p:cNvPr id="510838336" name=""/>
            <p:cNvSpPr/>
            <p:nvPr/>
          </p:nvSpPr>
          <p:spPr bwMode="auto">
            <a:xfrm flipH="0" flipV="0">
              <a:off x="1171646" y="474307"/>
              <a:ext cx="2666757" cy="333047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p>
              <a:pPr>
                <a:defRPr/>
              </a:pPr>
              <a:r>
                <a:rPr sz="1400">
                  <a:solidFill>
                    <a:schemeClr val="tx1"/>
                  </a:solidFill>
                </a:rPr>
                <a:t>Motor Terminal M1</a:t>
              </a:r>
              <a:endParaRPr sz="1400">
                <a:solidFill>
                  <a:schemeClr val="tx1"/>
                </a:solidFill>
              </a:endParaRPr>
            </a:p>
          </p:txBody>
        </p:sp>
        <p:sp>
          <p:nvSpPr>
            <p:cNvPr id="53608449" name=""/>
            <p:cNvSpPr/>
            <p:nvPr/>
          </p:nvSpPr>
          <p:spPr bwMode="auto">
            <a:xfrm flipH="0" flipV="0">
              <a:off x="1171646" y="1360903"/>
              <a:ext cx="2666757" cy="333047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p>
              <a:pPr>
                <a:defRPr/>
              </a:pPr>
              <a:r>
                <a:rPr sz="1400">
                  <a:solidFill>
                    <a:schemeClr val="tx1"/>
                  </a:solidFill>
                </a:rPr>
                <a:t>Motor Terminal M2</a:t>
              </a:r>
              <a:endParaRPr sz="1400">
                <a:solidFill>
                  <a:schemeClr val="tx1"/>
                </a:solidFill>
              </a:endParaRPr>
            </a:p>
          </p:txBody>
        </p:sp>
        <p:sp>
          <p:nvSpPr>
            <p:cNvPr id="846627163" name=""/>
            <p:cNvSpPr/>
            <p:nvPr/>
          </p:nvSpPr>
          <p:spPr bwMode="auto">
            <a:xfrm flipH="0" flipV="0">
              <a:off x="1171646" y="925642"/>
              <a:ext cx="2666757" cy="333047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p>
              <a:pPr>
                <a:defRPr/>
              </a:pPr>
              <a:r>
                <a:rPr sz="1400">
                  <a:solidFill>
                    <a:schemeClr val="tx1"/>
                  </a:solidFill>
                </a:rPr>
                <a:t>Encoder Terminal E12</a:t>
              </a:r>
              <a:endParaRPr sz="1400">
                <a:solidFill>
                  <a:schemeClr val="tx1"/>
                </a:solidFill>
              </a:endParaRPr>
            </a:p>
          </p:txBody>
        </p:sp>
        <p:sp>
          <p:nvSpPr>
            <p:cNvPr id="53189545" name=""/>
            <p:cNvSpPr/>
            <p:nvPr/>
          </p:nvSpPr>
          <p:spPr bwMode="auto">
            <a:xfrm flipH="0" flipV="0">
              <a:off x="4919486" y="706291"/>
              <a:ext cx="2666757" cy="33304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p>
              <a:pPr>
                <a:defRPr/>
              </a:pPr>
              <a:r>
                <a:rPr sz="1400">
                  <a:solidFill>
                    <a:schemeClr val="tx1"/>
                  </a:solidFill>
                </a:rPr>
                <a:t>Device Motor 1</a:t>
              </a:r>
              <a:endParaRPr sz="1400">
                <a:solidFill>
                  <a:schemeClr val="tx1"/>
                </a:solidFill>
              </a:endParaRPr>
            </a:p>
          </p:txBody>
        </p:sp>
        <p:sp>
          <p:nvSpPr>
            <p:cNvPr id="169847025" name=""/>
            <p:cNvSpPr/>
            <p:nvPr/>
          </p:nvSpPr>
          <p:spPr bwMode="auto">
            <a:xfrm flipH="0" flipV="0">
              <a:off x="4919486" y="1135807"/>
              <a:ext cx="2666757" cy="33304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p>
              <a:pPr>
                <a:defRPr/>
              </a:pPr>
              <a:r>
                <a:rPr sz="1400">
                  <a:solidFill>
                    <a:schemeClr val="tx1"/>
                  </a:solidFill>
                </a:rPr>
                <a:t>Device Motor 2</a:t>
              </a:r>
              <a:endParaRPr sz="1400">
                <a:solidFill>
                  <a:schemeClr val="tx1"/>
                </a:solidFill>
              </a:endParaRPr>
            </a:p>
          </p:txBody>
        </p:sp>
        <p:cxnSp>
          <p:nvCxnSpPr>
            <p:cNvPr id="261047813" name=""/>
            <p:cNvCxnSpPr>
              <a:stCxn id="510838336" idx="3"/>
              <a:endCxn id="53189545" idx="1"/>
            </p:cNvCxnSpPr>
            <p:nvPr/>
          </p:nvCxnSpPr>
          <p:spPr bwMode="auto">
            <a:xfrm rot="0" flipH="0" flipV="0">
              <a:off x="3838406" y="640830"/>
              <a:ext cx="1081077" cy="231984"/>
            </a:xfrm>
            <a:prstGeom prst="line">
              <a:avLst/>
            </a:prstGeom>
            <a:ln w="28575" cap="flat" cmpd="sng" algn="ctr">
              <a:solidFill>
                <a:schemeClr val="accent1">
                  <a:lumMod val="90196"/>
                  <a:lumOff val="9804"/>
                </a:schemeClr>
              </a:solidFill>
              <a:prstDash val="solid"/>
              <a:miter lim="800000"/>
              <a:headEnd type="arrow" len="med"/>
              <a:tailEnd type="arrow" len="med"/>
            </a:ln>
          </p:spPr>
          <p:style>
            <a:lnRef idx="1">
              <a:schemeClr val="accent1">
                <a:shade val="50000"/>
              </a:schemeClr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398190" name=""/>
            <p:cNvCxnSpPr>
              <a:stCxn id="53189545" idx="1"/>
              <a:endCxn id="846627163" idx="3"/>
            </p:cNvCxnSpPr>
            <p:nvPr/>
          </p:nvCxnSpPr>
          <p:spPr bwMode="auto">
            <a:xfrm rot="10799989" flipH="0" flipV="1">
              <a:off x="3838406" y="872816"/>
              <a:ext cx="1081077" cy="219351"/>
            </a:xfrm>
            <a:prstGeom prst="line">
              <a:avLst/>
            </a:prstGeom>
            <a:ln w="28575" cap="flat" cmpd="sng" algn="ctr">
              <a:solidFill>
                <a:schemeClr val="accent1">
                  <a:lumMod val="90196"/>
                  <a:lumOff val="9804"/>
                </a:schemeClr>
              </a:solidFill>
              <a:prstDash val="solid"/>
              <a:miter lim="800000"/>
              <a:headEnd type="arrow" len="med"/>
              <a:tailEnd type="arrow" len="med"/>
            </a:ln>
          </p:spPr>
          <p:style>
            <a:lnRef idx="1">
              <a:schemeClr val="accent1">
                <a:shade val="50000"/>
              </a:schemeClr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0155669" name=""/>
            <p:cNvCxnSpPr>
              <a:stCxn id="53608449" idx="3"/>
              <a:endCxn id="169847025" idx="1"/>
            </p:cNvCxnSpPr>
            <p:nvPr/>
          </p:nvCxnSpPr>
          <p:spPr bwMode="auto">
            <a:xfrm rot="0" flipH="0" flipV="1">
              <a:off x="3838406" y="1302332"/>
              <a:ext cx="1081077" cy="225094"/>
            </a:xfrm>
            <a:prstGeom prst="line">
              <a:avLst/>
            </a:prstGeom>
            <a:ln w="28575" cap="flat" cmpd="sng" algn="ctr">
              <a:solidFill>
                <a:schemeClr val="accent1">
                  <a:lumMod val="90196"/>
                  <a:lumOff val="9804"/>
                </a:schemeClr>
              </a:solidFill>
              <a:prstDash val="solid"/>
              <a:miter lim="800000"/>
              <a:headEnd type="arrow" len="med"/>
              <a:tailEnd type="arrow" len="med"/>
            </a:ln>
          </p:spPr>
          <p:style>
            <a:lnRef idx="1">
              <a:schemeClr val="accent1">
                <a:shade val="50000"/>
              </a:schemeClr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2519754" name=""/>
            <p:cNvCxnSpPr>
              <a:stCxn id="846627163" idx="3"/>
            </p:cNvCxnSpPr>
            <p:nvPr/>
          </p:nvCxnSpPr>
          <p:spPr bwMode="auto">
            <a:xfrm rot="0" flipH="0" flipV="0">
              <a:off x="3838406" y="1092167"/>
              <a:ext cx="1106953" cy="186048"/>
            </a:xfrm>
            <a:prstGeom prst="line">
              <a:avLst/>
            </a:prstGeom>
            <a:ln w="28575" cap="flat" cmpd="sng" algn="ctr">
              <a:solidFill>
                <a:schemeClr val="accent1">
                  <a:lumMod val="90196"/>
                  <a:lumOff val="9804"/>
                </a:schemeClr>
              </a:solidFill>
              <a:prstDash val="solid"/>
              <a:miter lim="800000"/>
              <a:headEnd type="arrow" len="med"/>
              <a:tailEnd type="arrow" len="med"/>
            </a:ln>
          </p:spPr>
          <p:style>
            <a:lnRef idx="1">
              <a:schemeClr val="accent1">
                <a:shade val="50000"/>
              </a:schemeClr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9539112" name=""/>
            <p:cNvSpPr txBox="1"/>
            <p:nvPr/>
          </p:nvSpPr>
          <p:spPr bwMode="auto">
            <a:xfrm flipH="0" flipV="0">
              <a:off x="3982166" y="1659498"/>
              <a:ext cx="3083961" cy="305159"/>
            </a:xfrm>
            <a:prstGeom prst="rect">
              <a:avLst/>
            </a:prstGeom>
            <a:noFill/>
          </p:spPr>
          <p:txBody>
            <a:bodyPr vertOverflow="overflow" horzOverflow="overflow" vert="horz" wrap="square" lIns="91440" tIns="45720" rIns="91440" bIns="45720" numCol="1" spcCol="0" rtlCol="0" fromWordArt="0" anchor="t" anchorCtr="0" forceAA="0" upright="0" compatLnSpc="0">
              <a:spAutoFit/>
            </a:bodyPr>
            <a:p>
              <a:pPr>
                <a:defRPr/>
              </a:pPr>
              <a:r>
                <a:rPr sz="1400"/>
                <a:t>Sync Group 1</a:t>
              </a:r>
              <a:endParaRPr sz="1400"/>
            </a:p>
          </p:txBody>
        </p:sp>
        <p:sp>
          <p:nvSpPr>
            <p:cNvPr id="1494146461" name=""/>
            <p:cNvSpPr/>
            <p:nvPr/>
          </p:nvSpPr>
          <p:spPr bwMode="auto">
            <a:xfrm flipH="0" flipV="0">
              <a:off x="1476042" y="2468075"/>
              <a:ext cx="2666757" cy="333047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p>
              <a:pPr>
                <a:defRPr/>
              </a:pPr>
              <a:r>
                <a:rPr sz="1400">
                  <a:solidFill>
                    <a:schemeClr val="tx1"/>
                  </a:solidFill>
                </a:rPr>
                <a:t>Analog Input 1</a:t>
              </a:r>
              <a:endParaRPr sz="1400">
                <a:solidFill>
                  <a:schemeClr val="tx1"/>
                </a:solidFill>
              </a:endParaRPr>
            </a:p>
          </p:txBody>
        </p:sp>
        <p:sp>
          <p:nvSpPr>
            <p:cNvPr id="826780597" name=""/>
            <p:cNvSpPr/>
            <p:nvPr/>
          </p:nvSpPr>
          <p:spPr bwMode="auto">
            <a:xfrm flipH="0" flipV="0">
              <a:off x="1476042" y="3354672"/>
              <a:ext cx="2666757" cy="333047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p>
              <a:pPr>
                <a:defRPr/>
              </a:pPr>
              <a:r>
                <a:rPr sz="1400">
                  <a:solidFill>
                    <a:schemeClr val="tx1"/>
                  </a:solidFill>
                </a:rPr>
                <a:t>Digital Input 1</a:t>
              </a:r>
              <a:endParaRPr sz="1400">
                <a:solidFill>
                  <a:schemeClr val="tx1"/>
                </a:solidFill>
              </a:endParaRPr>
            </a:p>
          </p:txBody>
        </p:sp>
        <p:sp>
          <p:nvSpPr>
            <p:cNvPr id="76528621" name=""/>
            <p:cNvSpPr/>
            <p:nvPr/>
          </p:nvSpPr>
          <p:spPr bwMode="auto">
            <a:xfrm flipH="0" flipV="0">
              <a:off x="1476042" y="2919412"/>
              <a:ext cx="2666757" cy="333047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p>
              <a:pPr>
                <a:defRPr/>
              </a:pPr>
              <a:r>
                <a:rPr sz="1400">
                  <a:solidFill>
                    <a:schemeClr val="tx1"/>
                  </a:solidFill>
                </a:rPr>
                <a:t>Digital Output 1</a:t>
              </a:r>
              <a:endParaRPr sz="1400">
                <a:solidFill>
                  <a:schemeClr val="tx1"/>
                </a:solidFill>
              </a:endParaRPr>
            </a:p>
          </p:txBody>
        </p:sp>
        <p:sp>
          <p:nvSpPr>
            <p:cNvPr id="1412844920" name=""/>
            <p:cNvSpPr/>
            <p:nvPr/>
          </p:nvSpPr>
          <p:spPr bwMode="auto">
            <a:xfrm flipH="0" flipV="0">
              <a:off x="5223882" y="2700059"/>
              <a:ext cx="2666757" cy="33304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p>
              <a:pPr>
                <a:defRPr/>
              </a:pPr>
              <a:r>
                <a:rPr sz="1400">
                  <a:solidFill>
                    <a:schemeClr val="tx1"/>
                  </a:solidFill>
                </a:rPr>
                <a:t>Pressure Gauge</a:t>
              </a:r>
              <a:endParaRPr sz="1400">
                <a:solidFill>
                  <a:schemeClr val="tx1"/>
                </a:solidFill>
              </a:endParaRPr>
            </a:p>
          </p:txBody>
        </p:sp>
        <p:sp>
          <p:nvSpPr>
            <p:cNvPr id="2025279342" name=""/>
            <p:cNvSpPr/>
            <p:nvPr/>
          </p:nvSpPr>
          <p:spPr bwMode="auto">
            <a:xfrm flipH="0" flipV="0">
              <a:off x="5223882" y="3129577"/>
              <a:ext cx="2666757" cy="33304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p>
              <a:pPr>
                <a:defRPr/>
              </a:pPr>
              <a:r>
                <a:rPr sz="1400">
                  <a:solidFill>
                    <a:schemeClr val="tx1"/>
                  </a:solidFill>
                </a:rPr>
                <a:t>Valve</a:t>
              </a:r>
              <a:endParaRPr sz="1400">
                <a:solidFill>
                  <a:schemeClr val="tx1"/>
                </a:solidFill>
              </a:endParaRPr>
            </a:p>
          </p:txBody>
        </p:sp>
        <p:cxnSp>
          <p:nvCxnSpPr>
            <p:cNvPr id="1239978590" name=""/>
            <p:cNvCxnSpPr/>
            <p:nvPr/>
          </p:nvCxnSpPr>
          <p:spPr bwMode="auto">
            <a:xfrm rot="0" flipH="0" flipV="0">
              <a:off x="4142802" y="2634598"/>
              <a:ext cx="1081077" cy="231983"/>
            </a:xfrm>
            <a:prstGeom prst="line">
              <a:avLst/>
            </a:prstGeom>
            <a:ln w="28575" cap="flat" cmpd="sng" algn="ctr">
              <a:solidFill>
                <a:schemeClr val="accent1">
                  <a:lumMod val="90196"/>
                  <a:lumOff val="9804"/>
                </a:schemeClr>
              </a:solidFill>
              <a:prstDash val="solid"/>
              <a:miter lim="800000"/>
              <a:headEnd type="arrow" len="med"/>
              <a:tailEnd type="arrow" len="med"/>
            </a:ln>
          </p:spPr>
          <p:style>
            <a:lnRef idx="1">
              <a:schemeClr val="accent1">
                <a:shade val="50000"/>
              </a:schemeClr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2902373" name=""/>
            <p:cNvCxnSpPr/>
            <p:nvPr/>
          </p:nvCxnSpPr>
          <p:spPr bwMode="auto">
            <a:xfrm rot="10799989" flipH="0" flipV="1">
              <a:off x="4142802" y="2866584"/>
              <a:ext cx="1081077" cy="219350"/>
            </a:xfrm>
            <a:prstGeom prst="line">
              <a:avLst/>
            </a:prstGeom>
            <a:ln w="28575" cap="flat" cmpd="sng" algn="ctr">
              <a:solidFill>
                <a:schemeClr val="accent1">
                  <a:lumMod val="90196"/>
                  <a:lumOff val="9804"/>
                </a:schemeClr>
              </a:solidFill>
              <a:prstDash val="solid"/>
              <a:miter lim="800000"/>
              <a:headEnd type="arrow" len="med"/>
              <a:tailEnd type="arrow" len="med"/>
            </a:ln>
          </p:spPr>
          <p:style>
            <a:lnRef idx="1">
              <a:schemeClr val="accent1">
                <a:shade val="50000"/>
              </a:schemeClr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9174854" name=""/>
            <p:cNvCxnSpPr/>
            <p:nvPr/>
          </p:nvCxnSpPr>
          <p:spPr bwMode="auto">
            <a:xfrm rot="0" flipH="0" flipV="1">
              <a:off x="4142802" y="3296101"/>
              <a:ext cx="1081077" cy="225094"/>
            </a:xfrm>
            <a:prstGeom prst="line">
              <a:avLst/>
            </a:prstGeom>
            <a:ln w="28575" cap="flat" cmpd="sng" algn="ctr">
              <a:solidFill>
                <a:schemeClr val="accent1">
                  <a:lumMod val="90196"/>
                  <a:lumOff val="9804"/>
                </a:schemeClr>
              </a:solidFill>
              <a:prstDash val="solid"/>
              <a:miter lim="800000"/>
              <a:headEnd type="arrow" len="med"/>
              <a:tailEnd type="arrow" len="med"/>
            </a:ln>
          </p:spPr>
          <p:style>
            <a:lnRef idx="1">
              <a:schemeClr val="accent1">
                <a:shade val="50000"/>
              </a:schemeClr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1518060" name=""/>
            <p:cNvCxnSpPr/>
            <p:nvPr/>
          </p:nvCxnSpPr>
          <p:spPr bwMode="auto">
            <a:xfrm rot="0" flipH="0" flipV="0">
              <a:off x="4142802" y="3085936"/>
              <a:ext cx="1106953" cy="186048"/>
            </a:xfrm>
            <a:prstGeom prst="line">
              <a:avLst/>
            </a:prstGeom>
            <a:ln w="28575" cap="flat" cmpd="sng" algn="ctr">
              <a:solidFill>
                <a:schemeClr val="accent1">
                  <a:lumMod val="90196"/>
                  <a:lumOff val="9804"/>
                </a:schemeClr>
              </a:solidFill>
              <a:prstDash val="solid"/>
              <a:miter lim="800000"/>
              <a:headEnd type="arrow" len="med"/>
              <a:tailEnd type="arrow" len="med"/>
            </a:ln>
          </p:spPr>
          <p:style>
            <a:lnRef idx="1">
              <a:schemeClr val="accent1">
                <a:shade val="50000"/>
              </a:schemeClr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1365308" name=""/>
            <p:cNvSpPr txBox="1"/>
            <p:nvPr/>
          </p:nvSpPr>
          <p:spPr bwMode="auto">
            <a:xfrm flipH="0" flipV="0">
              <a:off x="3337742" y="3851947"/>
              <a:ext cx="3085861" cy="305159"/>
            </a:xfrm>
            <a:prstGeom prst="rect">
              <a:avLst/>
            </a:prstGeom>
            <a:noFill/>
          </p:spPr>
          <p:txBody>
            <a:bodyPr vertOverflow="overflow" horzOverflow="overflow" vert="horz" wrap="square" lIns="91440" tIns="45720" rIns="91440" bIns="45720" numCol="1" spcCol="0" rtlCol="0" fromWordArt="0" anchor="t" anchorCtr="0" forceAA="0" upright="0" compatLnSpc="0">
              <a:spAutoFit/>
            </a:bodyPr>
            <a:p>
              <a:pPr>
                <a:defRPr/>
              </a:pPr>
              <a:r>
                <a:rPr sz="1400"/>
                <a:t>Sync Group 2</a:t>
              </a:r>
              <a:endParaRPr sz="1400"/>
            </a:p>
          </p:txBody>
        </p:sp>
      </p:grpSp>
      <p:sp>
        <p:nvSpPr>
          <p:cNvPr id="288243005" name=""/>
          <p:cNvSpPr/>
          <p:nvPr/>
        </p:nvSpPr>
        <p:spPr bwMode="auto">
          <a:xfrm rot="0" flipH="0" flipV="0">
            <a:off x="8679317" y="1536988"/>
            <a:ext cx="1164165" cy="25977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18721507" name=""/>
          <p:cNvSpPr/>
          <p:nvPr/>
        </p:nvSpPr>
        <p:spPr bwMode="auto">
          <a:xfrm rot="0" flipH="0" flipV="0">
            <a:off x="8613122" y="2165637"/>
            <a:ext cx="989829" cy="25977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33421675" name=""/>
          <p:cNvSpPr txBox="1"/>
          <p:nvPr/>
        </p:nvSpPr>
        <p:spPr bwMode="auto">
          <a:xfrm rot="0" flipH="0" flipV="0">
            <a:off x="8342574" y="1486477"/>
            <a:ext cx="3963160" cy="23778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195764" indent="-195764">
              <a:buFont typeface="Arial"/>
              <a:buChar char="•"/>
              <a:defRPr/>
            </a:pPr>
            <a:r>
              <a:rPr sz="1400">
                <a:solidFill>
                  <a:schemeClr val="tx1"/>
                </a:solidFill>
              </a:rPr>
              <a:t>Terminals</a:t>
            </a:r>
            <a:r>
              <a:rPr sz="1400"/>
              <a:t> are the hardware actually connected to the EtherCAT bus</a:t>
            </a:r>
            <a:endParaRPr sz="1400"/>
          </a:p>
          <a:p>
            <a:pPr marL="195764" indent="-195764">
              <a:buFont typeface="Arial"/>
              <a:buChar char="•"/>
              <a:defRPr/>
            </a:pPr>
            <a:r>
              <a:rPr sz="1400"/>
              <a:t>Devices are hardware controlled by the terminals that logically belong together</a:t>
            </a:r>
            <a:endParaRPr sz="1400"/>
          </a:p>
          <a:p>
            <a:pPr marL="195764" indent="-195764">
              <a:buFont typeface="Arial"/>
              <a:buChar char="•"/>
              <a:defRPr/>
            </a:pPr>
            <a:r>
              <a:rPr sz="1400" b="1"/>
              <a:t>Sync Groups</a:t>
            </a:r>
            <a:r>
              <a:rPr sz="1400"/>
              <a:t> are units that run independently - even in different tasks so even their code can be modified on-the-fly</a:t>
            </a:r>
            <a:endParaRPr sz="1400"/>
          </a:p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8334624" name="PlaceHolder 1"/>
          <p:cNvSpPr>
            <a:spLocks noGrp="1"/>
          </p:cNvSpPr>
          <p:nvPr>
            <p:ph type="title"/>
          </p:nvPr>
        </p:nvSpPr>
        <p:spPr bwMode="auto">
          <a:xfrm>
            <a:off x="818399" y="684057"/>
            <a:ext cx="10555200" cy="1141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de-DE" sz="4400" b="0" strike="noStrike" spc="0">
                <a:solidFill>
                  <a:srgbClr val="000000"/>
                </a:solidFill>
                <a:latin typeface="Calibri"/>
              </a:rPr>
              <a:t>The Electron Birefringent Polarization Focus (eBPF)</a:t>
            </a:r>
            <a:endParaRPr lang="de-DE" sz="4400" b="0" strike="noStrike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39647605" name="PlaceHolder 2"/>
          <p:cNvSpPr>
            <a:spLocks noGrp="1"/>
          </p:cNvSpPr>
          <p:nvPr>
            <p:ph/>
          </p:nvPr>
        </p:nvSpPr>
        <p:spPr bwMode="auto">
          <a:xfrm flipH="0" flipV="0">
            <a:off x="5931019" y="1890885"/>
            <a:ext cx="5531538" cy="472369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marL="305907" indent="-305907" defTabSz="685800">
              <a:lnSpc>
                <a:spcPct val="113999"/>
              </a:lnSpc>
              <a:spcBef>
                <a:spcPts val="1347"/>
              </a:spcBef>
              <a:buFont typeface="Arial"/>
              <a:buChar char="•"/>
              <a:tabLst>
                <a:tab pos="0" algn="l"/>
              </a:tabLst>
              <a:defRPr/>
            </a:pPr>
            <a:r>
              <a:rPr lang="en-US" sz="2000" b="0" strike="noStrike" spc="0">
                <a:solidFill>
                  <a:srgbClr val="000000"/>
                </a:solidFill>
                <a:latin typeface="Calibri"/>
              </a:rPr>
              <a:t>In our large scientific facility, many small machines need to be automated</a:t>
            </a:r>
            <a:endParaRPr lang="en-US" sz="2000" b="0" strike="noStrike" spc="0">
              <a:solidFill>
                <a:srgbClr val="000000"/>
              </a:solidFill>
              <a:latin typeface="Calibri"/>
            </a:endParaRPr>
          </a:p>
          <a:p>
            <a:pPr marL="305906" indent="-305906" defTabSz="685800">
              <a:lnSpc>
                <a:spcPct val="113999"/>
              </a:lnSpc>
              <a:spcBef>
                <a:spcPts val="1346"/>
              </a:spcBef>
              <a:buFont typeface="Arial"/>
              <a:buChar char="•"/>
              <a:tabLst>
                <a:tab pos="0" algn="l"/>
              </a:tabLst>
              <a:defRPr/>
            </a:pPr>
            <a:r>
              <a:rPr lang="en-US" sz="2000" b="0" strike="noStrike" spc="0">
                <a:solidFill>
                  <a:srgbClr val="000000"/>
                </a:solidFill>
                <a:latin typeface="Calibri"/>
              </a:rPr>
              <a:t>The automation is often done by scientists, not engineers</a:t>
            </a:r>
            <a:endParaRPr lang="en-US" sz="2000" b="0" strike="noStrike" spc="0">
              <a:solidFill>
                <a:srgbClr val="000000"/>
              </a:solidFill>
              <a:latin typeface="Calibri"/>
            </a:endParaRPr>
          </a:p>
          <a:p>
            <a:pPr marL="305907" indent="-305907" defTabSz="685800">
              <a:lnSpc>
                <a:spcPct val="113999"/>
              </a:lnSpc>
              <a:spcBef>
                <a:spcPts val="1347"/>
              </a:spcBef>
              <a:buFont typeface="Arial"/>
              <a:buChar char="•"/>
              <a:tabLst>
                <a:tab pos="0" algn="l"/>
              </a:tabLst>
              <a:defRPr/>
            </a:pPr>
            <a:r>
              <a:rPr lang="en-US" sz="2000" b="0" strike="noStrike" spc="0">
                <a:solidFill>
                  <a:srgbClr val="000000"/>
                </a:solidFill>
                <a:latin typeface="Calibri"/>
              </a:rPr>
              <a:t>The EtherCAT bus system used at the European XFEL is flexible enough to allow for this</a:t>
            </a:r>
            <a:endParaRPr lang="en-US" sz="2000" b="0" strike="noStrike" spc="0">
              <a:solidFill>
                <a:srgbClr val="000000"/>
              </a:solidFill>
              <a:latin typeface="Calibri"/>
            </a:endParaRPr>
          </a:p>
          <a:p>
            <a:pPr marL="305906" indent="-305906" defTabSz="685800">
              <a:lnSpc>
                <a:spcPct val="113999"/>
              </a:lnSpc>
              <a:spcBef>
                <a:spcPts val="1346"/>
              </a:spcBef>
              <a:buFont typeface="Arial"/>
              <a:buChar char="•"/>
              <a:tabLst>
                <a:tab pos="0" algn="l"/>
              </a:tabLst>
              <a:defRPr/>
            </a:pPr>
            <a:r>
              <a:rPr lang="de-DE" sz="2000" b="0" strike="noStrike" spc="0">
                <a:solidFill>
                  <a:srgbClr val="000000"/>
                </a:solidFill>
                <a:latin typeface="Calibri"/>
              </a:rPr>
              <a:t>The software, however, is not. And it is not open source.</a:t>
            </a:r>
            <a:endParaRPr lang="de-DE" sz="2000" b="0" strike="noStrike" spc="0">
              <a:solidFill>
                <a:srgbClr val="000000"/>
              </a:solidFill>
              <a:latin typeface="Calibri"/>
            </a:endParaRPr>
          </a:p>
          <a:p>
            <a:pPr defTabSz="685800">
              <a:lnSpc>
                <a:spcPct val="113999"/>
              </a:lnSpc>
              <a:spcBef>
                <a:spcPts val="1346"/>
              </a:spcBef>
              <a:tabLst>
                <a:tab pos="0" algn="l"/>
              </a:tabLst>
              <a:defRPr/>
            </a:pPr>
            <a:r>
              <a:rPr lang="de-DE" sz="2000" b="1" strike="noStrike" spc="0">
                <a:solidFill>
                  <a:srgbClr val="000000"/>
                </a:solidFill>
                <a:latin typeface="Calibri"/>
              </a:rPr>
              <a:t>=&gt; write a open source EtherCAT software driver flexible enough to used by users directly, while retaining all advantages of EtherCAT</a:t>
            </a:r>
            <a:endParaRPr sz="2000" b="1" strike="noStrike" spc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49825543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 flipH="0" flipV="0">
            <a:off x="929692" y="1343212"/>
            <a:ext cx="3906893" cy="4884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9118056" name="PlaceHolder 1"/>
          <p:cNvSpPr>
            <a:spLocks noGrp="1"/>
          </p:cNvSpPr>
          <p:nvPr>
            <p:ph type="title"/>
          </p:nvPr>
        </p:nvSpPr>
        <p:spPr bwMode="auto">
          <a:xfrm>
            <a:off x="815040" y="712080"/>
            <a:ext cx="10555200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How does EtherCAT work?</a:t>
            </a:r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3335803" name=""/>
          <p:cNvSpPr/>
          <p:nvPr/>
        </p:nvSpPr>
        <p:spPr bwMode="auto">
          <a:xfrm>
            <a:off x="2583839" y="1955520"/>
            <a:ext cx="3108480" cy="2885760"/>
          </a:xfrm>
          <a:prstGeom prst="flowChartAlternateProcess">
            <a:avLst/>
          </a:prstGeom>
          <a:solidFill>
            <a:srgbClr val="FFE994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  <a:defRPr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CPU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  <a:defRPr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(just a normal computer)</a:t>
            </a: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7554085" name=""/>
          <p:cNvSpPr/>
          <p:nvPr/>
        </p:nvSpPr>
        <p:spPr bwMode="auto">
          <a:xfrm>
            <a:off x="7860960" y="2125440"/>
            <a:ext cx="681120" cy="2344680"/>
          </a:xfrm>
          <a:prstGeom prst="flowChartProcess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>
              <a:lnSpc>
                <a:spcPct val="100000"/>
              </a:lnSpc>
              <a:defRPr/>
            </a:pP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7498276" name=""/>
          <p:cNvSpPr/>
          <p:nvPr/>
        </p:nvSpPr>
        <p:spPr bwMode="auto">
          <a:xfrm>
            <a:off x="9104160" y="2096640"/>
            <a:ext cx="747360" cy="2401920"/>
          </a:xfrm>
          <a:prstGeom prst="flowChartProcess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>
              <a:lnSpc>
                <a:spcPct val="100000"/>
              </a:lnSpc>
              <a:defRPr/>
            </a:pP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4715301" name=""/>
          <p:cNvSpPr/>
          <p:nvPr/>
        </p:nvSpPr>
        <p:spPr bwMode="auto">
          <a:xfrm>
            <a:off x="10258080" y="2106360"/>
            <a:ext cx="735360" cy="2382840"/>
          </a:xfrm>
          <a:prstGeom prst="flowChartProcess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>
              <a:lnSpc>
                <a:spcPct val="100000"/>
              </a:lnSpc>
              <a:defRPr/>
            </a:pP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1772097921" name=""/>
          <p:cNvCxnSpPr>
            <a:stCxn id="843335803" idx="3"/>
            <a:endCxn id="577554085" idx="1"/>
          </p:cNvCxnSpPr>
          <p:nvPr/>
        </p:nvCxnSpPr>
        <p:spPr bwMode="auto">
          <a:xfrm flipV="1">
            <a:off x="5692320" y="3297600"/>
            <a:ext cx="2169120" cy="101160"/>
          </a:xfrm>
          <a:prstGeom prst="curvedConnector3">
            <a:avLst>
              <a:gd name="adj1" fmla="val 25011"/>
            </a:avLst>
          </a:prstGeom>
          <a:ln w="72000">
            <a:solidFill>
              <a:srgbClr val="000000"/>
            </a:solidFill>
            <a:round/>
            <a:tailEnd type="triangle" w="med" len="med"/>
          </a:ln>
        </p:spPr>
      </p:cxnSp>
      <p:cxnSp>
        <p:nvCxnSpPr>
          <p:cNvPr id="1368693565" name=""/>
          <p:cNvCxnSpPr>
            <a:endCxn id="817498276" idx="1"/>
          </p:cNvCxnSpPr>
          <p:nvPr/>
        </p:nvCxnSpPr>
        <p:spPr bwMode="auto">
          <a:xfrm>
            <a:off x="8542080" y="3297600"/>
            <a:ext cx="562560" cy="360"/>
          </a:xfrm>
          <a:prstGeom prst="curvedConnector2">
            <a:avLst/>
          </a:prstGeom>
          <a:ln w="72000">
            <a:solidFill>
              <a:srgbClr val="000000"/>
            </a:solidFill>
            <a:round/>
            <a:tailEnd type="triangle" w="med" len="med"/>
          </a:ln>
        </p:spPr>
      </p:cxnSp>
      <p:cxnSp>
        <p:nvCxnSpPr>
          <p:cNvPr id="1923907824" name=""/>
          <p:cNvCxnSpPr>
            <a:stCxn id="817498276" idx="3"/>
            <a:endCxn id="1254715301" idx="1"/>
          </p:cNvCxnSpPr>
          <p:nvPr/>
        </p:nvCxnSpPr>
        <p:spPr bwMode="auto">
          <a:xfrm>
            <a:off x="9851520" y="3297600"/>
            <a:ext cx="407040" cy="360"/>
          </a:xfrm>
          <a:prstGeom prst="curvedConnector2">
            <a:avLst/>
          </a:prstGeom>
          <a:ln w="72000">
            <a:solidFill>
              <a:srgbClr val="000000"/>
            </a:solidFill>
            <a:round/>
            <a:tailEnd type="triangle" w="med" len="med"/>
          </a:ln>
        </p:spPr>
      </p:cxnSp>
      <p:cxnSp>
        <p:nvCxnSpPr>
          <p:cNvPr id="176551531" name=""/>
          <p:cNvCxnSpPr>
            <a:stCxn id="1254715301" idx="3"/>
            <a:endCxn id="843335803" idx="3"/>
          </p:cNvCxnSpPr>
          <p:nvPr/>
        </p:nvCxnSpPr>
        <p:spPr bwMode="auto">
          <a:xfrm flipH="1">
            <a:off x="5692320" y="3297600"/>
            <a:ext cx="5301600" cy="101160"/>
          </a:xfrm>
          <a:prstGeom prst="curvedConnector5">
            <a:avLst>
              <a:gd name="adj1" fmla="val -3169"/>
              <a:gd name="adj2" fmla="val 1361071"/>
              <a:gd name="adj3" fmla="val 100000"/>
            </a:avLst>
          </a:prstGeom>
          <a:ln w="72000">
            <a:solidFill>
              <a:srgbClr val="000000"/>
            </a:solidFill>
            <a:round/>
            <a:tailEnd type="triangle" w="med" len="med"/>
          </a:ln>
        </p:spPr>
      </p:cxnSp>
      <p:sp>
        <p:nvSpPr>
          <p:cNvPr id="1377062495" name=""/>
          <p:cNvSpPr/>
          <p:nvPr/>
        </p:nvSpPr>
        <p:spPr bwMode="auto">
          <a:xfrm>
            <a:off x="7553760" y="1690200"/>
            <a:ext cx="3834720" cy="31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ctr">
              <a:lnSpc>
                <a:spcPct val="100000"/>
              </a:lnSpc>
              <a:defRPr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EtherCAT terminals</a:t>
            </a: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41701306" name=""/>
          <p:cNvSpPr/>
          <p:nvPr/>
        </p:nvSpPr>
        <p:spPr bwMode="auto">
          <a:xfrm>
            <a:off x="5636160" y="2842560"/>
            <a:ext cx="3834720" cy="31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>
              <a:lnSpc>
                <a:spcPct val="100000"/>
              </a:lnSpc>
              <a:defRPr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EtherNet packets</a:t>
            </a: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00106634" name=""/>
          <p:cNvSpPr/>
          <p:nvPr/>
        </p:nvSpPr>
        <p:spPr bwMode="auto">
          <a:xfrm>
            <a:off x="2628960" y="4964657"/>
            <a:ext cx="7236000" cy="146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>
              <a:lnSpc>
                <a:spcPct val="100000"/>
              </a:lnSpc>
              <a:defRPr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EtherCAT uses normal EtherNET packets, which are handed from terminal to terminal, at the end returning at the beginning.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The terminals are able to modify the packet on-the-fly in order to send data to the computer</a:t>
            </a: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9230865" name=""/>
          <p:cNvSpPr/>
          <p:nvPr/>
        </p:nvSpPr>
        <p:spPr bwMode="auto">
          <a:xfrm flipH="0" flipV="0">
            <a:off x="241042" y="2439720"/>
            <a:ext cx="1509944" cy="1892084"/>
          </a:xfrm>
          <a:prstGeom prst="flowChartMultidocument">
            <a:avLst/>
          </a:prstGeom>
          <a:solidFill>
            <a:srgbClr val="DDDDDD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defRPr/>
            </a:pPr>
            <a:r>
              <a:rPr lang="en-US" sz="1800" b="0" strike="noStrike" spc="0">
                <a:solidFill>
                  <a:srgbClr val="000000"/>
                </a:solidFill>
                <a:latin typeface="Calibri"/>
              </a:rPr>
              <a:t>Outer world</a:t>
            </a:r>
            <a:endParaRPr lang="de-DE" sz="1800" b="0" strike="noStrike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1990471" name=""/>
          <p:cNvSpPr/>
          <p:nvPr/>
        </p:nvSpPr>
        <p:spPr bwMode="auto">
          <a:xfrm>
            <a:off x="1762987" y="3020760"/>
            <a:ext cx="863518" cy="643320"/>
          </a:xfrm>
          <a:prstGeom prst="leftRightArrow">
            <a:avLst>
              <a:gd name="adj1" fmla="val 50000"/>
              <a:gd name="adj2" fmla="val 31854"/>
            </a:avLst>
          </a:prstGeom>
          <a:noFill/>
          <a:ln w="72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6000" tIns="81000" rIns="126000" bIns="81000" anchor="ctr">
            <a:noAutofit/>
          </a:bodyPr>
          <a:p>
            <a:pPr>
              <a:defRPr/>
            </a:pPr>
            <a:endParaRPr lang="de-DE" sz="1800" b="0" strike="noStrike" spc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9328699" name="PlaceHolder 1"/>
          <p:cNvSpPr>
            <a:spLocks noGrp="1"/>
          </p:cNvSpPr>
          <p:nvPr>
            <p:ph type="title"/>
          </p:nvPr>
        </p:nvSpPr>
        <p:spPr bwMode="auto">
          <a:xfrm>
            <a:off x="815040" y="712080"/>
            <a:ext cx="10555200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eBPF-based control</a:t>
            </a:r>
            <a:endParaRPr lang="de-DE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3209345" name=""/>
          <p:cNvSpPr/>
          <p:nvPr/>
        </p:nvSpPr>
        <p:spPr bwMode="auto">
          <a:xfrm>
            <a:off x="2785440" y="1467000"/>
            <a:ext cx="3108480" cy="3503519"/>
          </a:xfrm>
          <a:prstGeom prst="flowChartAlternateProcess">
            <a:avLst/>
          </a:prstGeom>
          <a:solidFill>
            <a:srgbClr val="FFE994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  <a:defRPr/>
            </a:pP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2289597" name=""/>
          <p:cNvSpPr/>
          <p:nvPr/>
        </p:nvSpPr>
        <p:spPr bwMode="auto">
          <a:xfrm>
            <a:off x="7619520" y="2097360"/>
            <a:ext cx="681120" cy="2344680"/>
          </a:xfrm>
          <a:prstGeom prst="flowChartProcess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>
              <a:lnSpc>
                <a:spcPct val="100000"/>
              </a:lnSpc>
              <a:defRPr/>
            </a:pP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46368598" name=""/>
          <p:cNvSpPr/>
          <p:nvPr/>
        </p:nvSpPr>
        <p:spPr bwMode="auto">
          <a:xfrm>
            <a:off x="8862718" y="2068560"/>
            <a:ext cx="747360" cy="2401920"/>
          </a:xfrm>
          <a:prstGeom prst="flowChartProcess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>
              <a:lnSpc>
                <a:spcPct val="100000"/>
              </a:lnSpc>
              <a:defRPr/>
            </a:pP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0275065" name=""/>
          <p:cNvSpPr/>
          <p:nvPr/>
        </p:nvSpPr>
        <p:spPr bwMode="auto">
          <a:xfrm>
            <a:off x="10016640" y="2078280"/>
            <a:ext cx="735360" cy="2382840"/>
          </a:xfrm>
          <a:prstGeom prst="flowChartProcess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>
              <a:lnSpc>
                <a:spcPct val="100000"/>
              </a:lnSpc>
              <a:defRPr/>
            </a:pP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1294384565" name=""/>
          <p:cNvCxnSpPr>
            <a:stCxn id="163209345" idx="3"/>
            <a:endCxn id="142289597" idx="1"/>
          </p:cNvCxnSpPr>
          <p:nvPr/>
        </p:nvCxnSpPr>
        <p:spPr bwMode="auto">
          <a:xfrm>
            <a:off x="5893920" y="3218760"/>
            <a:ext cx="1726080" cy="51120"/>
          </a:xfrm>
          <a:prstGeom prst="curvedConnector3">
            <a:avLst>
              <a:gd name="adj1" fmla="val 25034"/>
            </a:avLst>
          </a:prstGeom>
          <a:ln w="72000">
            <a:solidFill>
              <a:srgbClr val="000000"/>
            </a:solidFill>
            <a:round/>
            <a:tailEnd type="triangle" w="med" len="med"/>
          </a:ln>
        </p:spPr>
      </p:cxnSp>
      <p:cxnSp>
        <p:nvCxnSpPr>
          <p:cNvPr id="2026130587" name=""/>
          <p:cNvCxnSpPr>
            <a:endCxn id="1846368598" idx="1"/>
          </p:cNvCxnSpPr>
          <p:nvPr/>
        </p:nvCxnSpPr>
        <p:spPr bwMode="auto">
          <a:xfrm>
            <a:off x="8300640" y="3269519"/>
            <a:ext cx="562560" cy="360"/>
          </a:xfrm>
          <a:prstGeom prst="curvedConnector2">
            <a:avLst/>
          </a:prstGeom>
          <a:ln w="72000">
            <a:solidFill>
              <a:srgbClr val="000000"/>
            </a:solidFill>
            <a:round/>
            <a:tailEnd type="triangle" w="med" len="med"/>
          </a:ln>
        </p:spPr>
      </p:cxnSp>
      <p:cxnSp>
        <p:nvCxnSpPr>
          <p:cNvPr id="778601627" name=""/>
          <p:cNvCxnSpPr>
            <a:stCxn id="1846368598" idx="3"/>
            <a:endCxn id="180275065" idx="1"/>
          </p:cNvCxnSpPr>
          <p:nvPr/>
        </p:nvCxnSpPr>
        <p:spPr bwMode="auto">
          <a:xfrm>
            <a:off x="9610080" y="3269519"/>
            <a:ext cx="407040" cy="360"/>
          </a:xfrm>
          <a:prstGeom prst="curvedConnector2">
            <a:avLst/>
          </a:prstGeom>
          <a:ln w="72000">
            <a:solidFill>
              <a:srgbClr val="000000"/>
            </a:solidFill>
            <a:round/>
            <a:tailEnd type="triangle" w="med" len="med"/>
          </a:ln>
        </p:spPr>
      </p:cxnSp>
      <p:cxnSp>
        <p:nvCxnSpPr>
          <p:cNvPr id="1101800725" name=""/>
          <p:cNvCxnSpPr>
            <a:stCxn id="180275065" idx="3"/>
            <a:endCxn id="163209345" idx="3"/>
          </p:cNvCxnSpPr>
          <p:nvPr/>
        </p:nvCxnSpPr>
        <p:spPr bwMode="auto">
          <a:xfrm flipH="1" flipV="1">
            <a:off x="5893920" y="3218760"/>
            <a:ext cx="4858560" cy="51120"/>
          </a:xfrm>
          <a:prstGeom prst="curvedConnector5">
            <a:avLst>
              <a:gd name="adj1" fmla="val -3507"/>
              <a:gd name="adj2" fmla="val 2702836"/>
              <a:gd name="adj3" fmla="val 100000"/>
            </a:avLst>
          </a:prstGeom>
          <a:ln w="72000">
            <a:solidFill>
              <a:srgbClr val="000000"/>
            </a:solidFill>
            <a:round/>
            <a:tailEnd type="triangle" w="med" len="med"/>
          </a:ln>
        </p:spPr>
      </p:cxnSp>
      <p:sp>
        <p:nvSpPr>
          <p:cNvPr id="1679715081" name=""/>
          <p:cNvSpPr/>
          <p:nvPr/>
        </p:nvSpPr>
        <p:spPr bwMode="auto">
          <a:xfrm>
            <a:off x="7286880" y="1557360"/>
            <a:ext cx="3834720" cy="31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ctr">
              <a:lnSpc>
                <a:spcPct val="100000"/>
              </a:lnSpc>
              <a:defRPr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EtherCAT terminals</a:t>
            </a: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6154830" name=""/>
          <p:cNvSpPr/>
          <p:nvPr/>
        </p:nvSpPr>
        <p:spPr bwMode="auto">
          <a:xfrm flipH="0" flipV="0">
            <a:off x="5150222" y="5214600"/>
            <a:ext cx="6037638" cy="146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/>
              <a:buChar char=""/>
              <a:defRPr/>
            </a:pP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We can inject a computer control loop directly into the kernel.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4878192" name=""/>
          <p:cNvSpPr/>
          <p:nvPr/>
        </p:nvSpPr>
        <p:spPr bwMode="auto">
          <a:xfrm flipV="1">
            <a:off x="2869920" y="2643840"/>
            <a:ext cx="2768640" cy="9360"/>
          </a:xfrm>
          <a:prstGeom prst="line">
            <a:avLst/>
          </a:prstGeom>
          <a:ln w="36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000" tIns="-53640" rIns="108000" bIns="-53640" anchor="ctr">
            <a:noAutofit/>
          </a:bodyPr>
          <a:p>
            <a:pPr>
              <a:defRPr/>
            </a:pP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2320482" name=""/>
          <p:cNvSpPr/>
          <p:nvPr/>
        </p:nvSpPr>
        <p:spPr bwMode="auto">
          <a:xfrm>
            <a:off x="3187680" y="1633320"/>
            <a:ext cx="2205120" cy="611280"/>
          </a:xfrm>
          <a:prstGeom prst="rect">
            <a:avLst/>
          </a:prstGeom>
          <a:solidFill>
            <a:srgbClr val="FFFFF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  <a:defRPr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Python controller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5473625" name=""/>
          <p:cNvSpPr/>
          <p:nvPr/>
        </p:nvSpPr>
        <p:spPr bwMode="auto">
          <a:xfrm>
            <a:off x="3085920" y="3081240"/>
            <a:ext cx="2205120" cy="611280"/>
          </a:xfrm>
          <a:prstGeom prst="rect">
            <a:avLst/>
          </a:prstGeom>
          <a:solidFill>
            <a:srgbClr val="FFFFF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  <a:defRPr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eBPF virtual machine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04259450" name=""/>
          <p:cNvSpPr/>
          <p:nvPr/>
        </p:nvSpPr>
        <p:spPr bwMode="auto">
          <a:xfrm>
            <a:off x="3089280" y="4074480"/>
            <a:ext cx="2205120" cy="839520"/>
          </a:xfrm>
          <a:prstGeom prst="rect">
            <a:avLst/>
          </a:prstGeom>
          <a:solidFill>
            <a:srgbClr val="FFFFF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lnSpc>
                <a:spcPct val="100000"/>
              </a:lnSpc>
              <a:defRPr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EtherNet network driver</a:t>
            </a: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 via XDP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7355168" name=""/>
          <p:cNvSpPr/>
          <p:nvPr/>
        </p:nvSpPr>
        <p:spPr bwMode="auto">
          <a:xfrm>
            <a:off x="2829120" y="2319120"/>
            <a:ext cx="3834720" cy="776879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>
              <a:lnSpc>
                <a:spcPct val="100000"/>
              </a:lnSpc>
              <a:defRPr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User level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defRPr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Linux kernel level</a:t>
            </a: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385266725" name=""/>
          <p:cNvCxnSpPr>
            <a:stCxn id="652320482" idx="3"/>
            <a:endCxn id="645473625" idx="3"/>
          </p:cNvCxnSpPr>
          <p:nvPr/>
        </p:nvCxnSpPr>
        <p:spPr bwMode="auto">
          <a:xfrm flipH="1">
            <a:off x="5291040" y="1938960"/>
            <a:ext cx="102240" cy="1448280"/>
          </a:xfrm>
          <a:prstGeom prst="curvedConnector3">
            <a:avLst>
              <a:gd name="adj1" fmla="val -272169"/>
            </a:avLst>
          </a:prstGeom>
          <a:ln w="72000">
            <a:solidFill>
              <a:srgbClr val="3D85C6"/>
            </a:solidFill>
            <a:round/>
            <a:tailEnd type="triangle" w="med" len="med"/>
          </a:ln>
        </p:spPr>
      </p:cxnSp>
      <p:cxnSp>
        <p:nvCxnSpPr>
          <p:cNvPr id="889883990" name=""/>
          <p:cNvCxnSpPr>
            <a:stCxn id="1804259450" idx="0"/>
            <a:endCxn id="645473625" idx="2"/>
          </p:cNvCxnSpPr>
          <p:nvPr/>
        </p:nvCxnSpPr>
        <p:spPr bwMode="auto">
          <a:xfrm flipH="1" flipV="1">
            <a:off x="4188480" y="3692519"/>
            <a:ext cx="3840" cy="382320"/>
          </a:xfrm>
          <a:prstGeom prst="straightConnector1">
            <a:avLst/>
          </a:prstGeom>
          <a:ln w="720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711413728" name=""/>
          <p:cNvSpPr/>
          <p:nvPr/>
        </p:nvSpPr>
        <p:spPr bwMode="auto">
          <a:xfrm>
            <a:off x="72480" y="2439720"/>
            <a:ext cx="1844160" cy="1900440"/>
          </a:xfrm>
          <a:prstGeom prst="flowChartMultidocument">
            <a:avLst/>
          </a:prstGeom>
          <a:solidFill>
            <a:srgbClr val="DDDDDD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>
              <a:defRPr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Outer world</a:t>
            </a: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89546483" name=""/>
          <p:cNvSpPr/>
          <p:nvPr/>
        </p:nvSpPr>
        <p:spPr bwMode="auto">
          <a:xfrm>
            <a:off x="1928640" y="3020760"/>
            <a:ext cx="863520" cy="643320"/>
          </a:xfrm>
          <a:prstGeom prst="leftRightArrow">
            <a:avLst>
              <a:gd name="adj1" fmla="val 50000"/>
              <a:gd name="adj2" fmla="val 31854"/>
            </a:avLst>
          </a:prstGeom>
          <a:noFill/>
          <a:ln w="72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6000" tIns="81000" rIns="126000" bIns="81000" anchor="ctr">
            <a:noAutofit/>
          </a:bodyPr>
          <a:p>
            <a:pPr>
              <a:defRPr/>
            </a:pPr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95187055" name=""/>
          <p:cNvSpPr txBox="1"/>
          <p:nvPr/>
        </p:nvSpPr>
        <p:spPr bwMode="auto">
          <a:xfrm rot="0" flipH="0" flipV="0">
            <a:off x="335265" y="5214600"/>
            <a:ext cx="4411213" cy="91476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283879" indent="-283879">
              <a:buFont typeface="Arial"/>
              <a:buChar char="•"/>
              <a:defRPr/>
            </a:pPr>
            <a:r>
              <a:rPr sz="1800"/>
              <a:t>The EBPF generator in EBPFCat may also be used for other EBPF use cases</a:t>
            </a:r>
            <a:endParaRPr sz="18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0803772" name="PlaceHolder 1"/>
          <p:cNvSpPr>
            <a:spLocks noGrp="1"/>
          </p:cNvSpPr>
          <p:nvPr>
            <p:ph type="title"/>
          </p:nvPr>
        </p:nvSpPr>
        <p:spPr bwMode="auto">
          <a:xfrm>
            <a:off x="815040" y="712080"/>
            <a:ext cx="10555200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Topic of this talk</a:t>
            </a:r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75069635" name=""/>
          <p:cNvSpPr txBox="1"/>
          <p:nvPr/>
        </p:nvSpPr>
        <p:spPr bwMode="auto">
          <a:xfrm rot="0" flipH="0" flipV="0">
            <a:off x="2109437" y="1988040"/>
            <a:ext cx="7342461" cy="3383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750015" lvl="1" indent="-349965">
              <a:buFont typeface="Arial"/>
              <a:buChar char="•"/>
              <a:defRPr/>
            </a:pPr>
            <a:r>
              <a:rPr sz="2400"/>
              <a:t>How to use EBPFCat for XDP programs with simple examples</a:t>
            </a:r>
            <a:endParaRPr sz="2400"/>
          </a:p>
          <a:p>
            <a:pPr marL="1150065" lvl="2" indent="-349965">
              <a:buFont typeface="Arial"/>
              <a:buChar char="•"/>
              <a:defRPr/>
            </a:pPr>
            <a:r>
              <a:rPr sz="2400"/>
              <a:t>(XDP is the eBPF program type for processing network packets)</a:t>
            </a:r>
            <a:endParaRPr sz="2400"/>
          </a:p>
          <a:p>
            <a:pPr marL="750015" lvl="1" indent="-349965">
              <a:buFont typeface="Arial"/>
              <a:buChar char="•"/>
              <a:defRPr/>
            </a:pPr>
            <a:r>
              <a:rPr sz="2400"/>
              <a:t>How it actually works</a:t>
            </a:r>
            <a:endParaRPr sz="2400"/>
          </a:p>
          <a:p>
            <a:pPr marL="750014" lvl="1" indent="-349965">
              <a:buFont typeface="Arial"/>
              <a:buChar char="•"/>
              <a:defRPr/>
            </a:pPr>
            <a:r>
              <a:rPr sz="2400"/>
              <a:t>Going through some eBPF features already supported</a:t>
            </a:r>
            <a:endParaRPr sz="2400"/>
          </a:p>
          <a:p>
            <a:pPr marL="750015" lvl="1" indent="-349965">
              <a:buFont typeface="Arial"/>
              <a:buChar char="•"/>
              <a:defRPr/>
            </a:pPr>
            <a:r>
              <a:rPr sz="2400"/>
              <a:t>Show EtherCat motion as a cool application for eBPF</a:t>
            </a:r>
            <a:endParaRPr sz="24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0843385" name="PlaceHolder 1"/>
          <p:cNvSpPr>
            <a:spLocks noGrp="1"/>
          </p:cNvSpPr>
          <p:nvPr>
            <p:ph type="title"/>
          </p:nvPr>
        </p:nvSpPr>
        <p:spPr bwMode="auto">
          <a:xfrm>
            <a:off x="815040" y="712080"/>
            <a:ext cx="10555200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-US" sz="4400" b="0" strike="noStrike" spc="0">
                <a:solidFill>
                  <a:srgbClr val="000000"/>
                </a:solidFill>
                <a:latin typeface="Calibri"/>
              </a:rPr>
              <a:t>Constraints</a:t>
            </a:r>
            <a:endParaRPr lang="en-US" sz="4400" b="0" strike="noStrike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61669292" name=""/>
          <p:cNvSpPr txBox="1"/>
          <p:nvPr/>
        </p:nvSpPr>
        <p:spPr bwMode="auto">
          <a:xfrm rot="0" flipH="0" flipV="0">
            <a:off x="697637" y="1825623"/>
            <a:ext cx="10932707" cy="374939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349965" indent="-349965">
              <a:buFont typeface="Arial"/>
              <a:buChar char="•"/>
              <a:defRPr/>
            </a:pPr>
            <a:r>
              <a:rPr sz="2400" b="1"/>
              <a:t>Highly Dynamic</a:t>
            </a:r>
            <a:endParaRPr sz="2400" b="1"/>
          </a:p>
          <a:p>
            <a:pPr marL="750014" lvl="1" indent="-349965">
              <a:buFont typeface="Arial"/>
              <a:buChar char="•"/>
              <a:defRPr/>
            </a:pPr>
            <a:r>
              <a:rPr sz="2400"/>
              <a:t>The layout of the EtherNet packets is only known at run time</a:t>
            </a:r>
            <a:endParaRPr sz="2400"/>
          </a:p>
          <a:p>
            <a:pPr marL="750014" lvl="1" indent="-349965">
              <a:buFont typeface="Arial"/>
              <a:buChar char="•"/>
              <a:defRPr/>
            </a:pPr>
            <a:r>
              <a:rPr sz="2400"/>
              <a:t>Even the necessary logic may only be discovered at run time</a:t>
            </a:r>
            <a:endParaRPr sz="2400"/>
          </a:p>
          <a:p>
            <a:pPr marL="750014" lvl="1" indent="-349965">
              <a:buFont typeface="Arial"/>
              <a:buChar char="•"/>
              <a:defRPr/>
            </a:pPr>
            <a:r>
              <a:rPr sz="2400"/>
              <a:t>several eBPF programs run in parallel</a:t>
            </a:r>
            <a:endParaRPr sz="2400"/>
          </a:p>
          <a:p>
            <a:pPr marL="750014" lvl="1" indent="-349965">
              <a:buFont typeface="Arial"/>
              <a:buChar char="•"/>
              <a:defRPr/>
            </a:pPr>
            <a:r>
              <a:rPr sz="2400"/>
              <a:t>The programs may be replaced at run time</a:t>
            </a:r>
            <a:endParaRPr sz="2400"/>
          </a:p>
          <a:p>
            <a:pPr marL="349965" lvl="0" indent="-349965">
              <a:buFont typeface="Arial"/>
              <a:buChar char="•"/>
              <a:defRPr/>
            </a:pPr>
            <a:r>
              <a:rPr sz="2400" b="1"/>
              <a:t>Simplicity</a:t>
            </a:r>
            <a:endParaRPr sz="2400" b="1"/>
          </a:p>
          <a:p>
            <a:pPr marL="750014" lvl="1" indent="-349965">
              <a:buFont typeface="Arial"/>
              <a:buChar char="•"/>
              <a:defRPr/>
            </a:pPr>
            <a:r>
              <a:rPr sz="2400"/>
              <a:t>The programs are written by scientists with little programming experience</a:t>
            </a:r>
            <a:endParaRPr sz="2400"/>
          </a:p>
          <a:p>
            <a:pPr marL="349965" lvl="0" indent="-349965">
              <a:buFont typeface="Arial"/>
              <a:buChar char="•"/>
              <a:defRPr/>
            </a:pPr>
            <a:r>
              <a:rPr sz="2400" b="1"/>
              <a:t>Flexibility</a:t>
            </a:r>
            <a:endParaRPr sz="2400" b="1"/>
          </a:p>
          <a:p>
            <a:pPr marL="750014" lvl="1" indent="-349965">
              <a:buFont typeface="Arial"/>
              <a:buChar char="•"/>
              <a:defRPr/>
            </a:pPr>
            <a:r>
              <a:rPr sz="2400"/>
              <a:t>The code should be generic, not limited to our particular problem</a:t>
            </a:r>
            <a:endParaRPr sz="2400"/>
          </a:p>
          <a:p>
            <a:pPr marL="750014" lvl="1" indent="-349965">
              <a:buFont typeface="Arial"/>
              <a:buChar char="•"/>
              <a:defRPr/>
            </a:pPr>
            <a:r>
              <a:rPr sz="2400"/>
              <a:t>EBPFCat can be used as a speed boost for normal Python programs</a:t>
            </a:r>
            <a:endParaRPr sz="24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5097879" name="PlaceHolder 1"/>
          <p:cNvSpPr>
            <a:spLocks noGrp="1"/>
          </p:cNvSpPr>
          <p:nvPr>
            <p:ph type="title"/>
          </p:nvPr>
        </p:nvSpPr>
        <p:spPr bwMode="auto">
          <a:xfrm flipH="0" flipV="0">
            <a:off x="-7916" y="703275"/>
            <a:ext cx="4982986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-US" sz="4400" b="0" strike="noStrike" spc="0">
                <a:solidFill>
                  <a:srgbClr val="000000"/>
                </a:solidFill>
                <a:latin typeface="Calibri"/>
              </a:rPr>
              <a:t>A simple example</a:t>
            </a:r>
            <a:endParaRPr lang="en-US" sz="4400" b="0" strike="noStrike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0453509" name=""/>
          <p:cNvSpPr txBox="1"/>
          <p:nvPr/>
        </p:nvSpPr>
        <p:spPr bwMode="auto">
          <a:xfrm rot="0" flipH="0" flipV="0">
            <a:off x="5768819" y="617360"/>
            <a:ext cx="6138336" cy="612684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from </a:t>
            </a:r>
            <a:r>
              <a:rPr lang="en-US" sz="1600" b="1" i="0" u="none" strike="noStrike" cap="none" spc="0">
                <a:solidFill>
                  <a:srgbClr val="0070C0"/>
                </a:solidFill>
                <a:latin typeface="Courier New"/>
                <a:ea typeface="Courier New"/>
                <a:cs typeface="Courier New"/>
              </a:rPr>
              <a:t>asyncio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import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run, sleep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from </a:t>
            </a:r>
            <a:r>
              <a:rPr lang="en-US" sz="1600" b="1" i="0" u="none" strike="noStrike" cap="none" spc="0">
                <a:solidFill>
                  <a:srgbClr val="0070C0"/>
                </a:solidFill>
                <a:latin typeface="Courier New"/>
                <a:ea typeface="Courier New"/>
                <a:cs typeface="Courier New"/>
              </a:rPr>
              <a:t>ebpfcat.arraymap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import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ArrayMap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from </a:t>
            </a:r>
            <a:r>
              <a:rPr lang="en-US" sz="1600" b="1" i="0" u="none" strike="noStrike" cap="none" spc="0">
                <a:solidFill>
                  <a:srgbClr val="0070C0"/>
                </a:solidFill>
                <a:latin typeface="Courier New"/>
                <a:ea typeface="Courier New"/>
                <a:cs typeface="Courier New"/>
              </a:rPr>
              <a:t>ebpfcat.xdp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import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XDP, XDPExitCode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class </a:t>
            </a:r>
            <a:r>
              <a:rPr lang="en-US" sz="1600" b="1" i="0" u="none" strike="noStrike" cap="none" spc="0">
                <a:solidFill>
                  <a:srgbClr val="0070C0"/>
                </a:solidFill>
                <a:latin typeface="Courier New"/>
                <a:ea typeface="Courier New"/>
                <a:cs typeface="Courier New"/>
              </a:rPr>
              <a:t>Counter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(XDP):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license = </a:t>
            </a: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"GPL"</a:t>
            </a:r>
            <a:endParaRPr sz="1600" b="1" i="1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userspace = ArrayMap()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count = userspace.globalVar()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def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program(self):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self.count += 1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self.exit(XDPExitCode.PASS)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async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def </a:t>
            </a:r>
            <a:r>
              <a:rPr lang="en-US" sz="1600" b="1" i="0" u="none" strike="noStrike" cap="none" spc="0">
                <a:solidFill>
                  <a:srgbClr val="0070C0"/>
                </a:solidFill>
                <a:latin typeface="Courier New"/>
                <a:ea typeface="Courier New"/>
                <a:cs typeface="Courier New"/>
              </a:rPr>
              <a:t>main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():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c = Counter()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async with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c.run(</a:t>
            </a: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"eth0"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for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i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in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range(10):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await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sleep(0.1)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print(</a:t>
            </a: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"number of packets:"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, c.count)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if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__name__ == </a:t>
            </a: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"__main__"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run(main())</a:t>
            </a:r>
            <a:endParaRPr sz="14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 lvl="0">
              <a:defRPr/>
            </a:pPr>
            <a:endParaRPr sz="1200">
              <a:latin typeface="Courier New"/>
              <a:cs typeface="Courier New"/>
            </a:endParaRPr>
          </a:p>
        </p:txBody>
      </p:sp>
      <p:sp>
        <p:nvSpPr>
          <p:cNvPr id="123114411" name=""/>
          <p:cNvSpPr txBox="1"/>
          <p:nvPr/>
        </p:nvSpPr>
        <p:spPr bwMode="auto">
          <a:xfrm rot="0" flipH="0" flipV="0">
            <a:off x="865208" y="1790346"/>
            <a:ext cx="4130024" cy="17377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195764" indent="-195764">
              <a:buFont typeface="Arial"/>
              <a:buChar char="•"/>
              <a:defRPr/>
            </a:pPr>
            <a:r>
              <a:rPr sz="1800"/>
              <a:t>Just count the number of packets arriving</a:t>
            </a:r>
            <a:endParaRPr sz="1800"/>
          </a:p>
          <a:p>
            <a:pPr marL="195764" indent="-195764">
              <a:buFont typeface="Arial"/>
              <a:buChar char="•"/>
              <a:defRPr/>
            </a:pPr>
            <a:endParaRPr sz="1800"/>
          </a:p>
          <a:p>
            <a:pPr marL="195764" indent="-195764">
              <a:buFont typeface="Arial"/>
              <a:buChar char="•"/>
              <a:defRPr/>
            </a:pPr>
            <a:r>
              <a:rPr sz="1800"/>
              <a:t>Code looks like normal Python code</a:t>
            </a:r>
            <a:endParaRPr sz="1800"/>
          </a:p>
          <a:p>
            <a:pPr marL="195764" indent="-195764">
              <a:buFont typeface="Arial"/>
              <a:buChar char="•"/>
              <a:defRPr/>
            </a:pPr>
            <a:r>
              <a:rPr sz="1800"/>
              <a:t>the Python code generates eBPF code: there is no compilation!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9489614" name="PlaceHolder 1"/>
          <p:cNvSpPr>
            <a:spLocks noGrp="1"/>
          </p:cNvSpPr>
          <p:nvPr>
            <p:ph type="title"/>
          </p:nvPr>
        </p:nvSpPr>
        <p:spPr bwMode="auto">
          <a:xfrm flipH="0" flipV="0">
            <a:off x="-7916" y="703275"/>
            <a:ext cx="4982986" cy="7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en-US" sz="4400" b="0" strike="noStrike" spc="0">
                <a:solidFill>
                  <a:srgbClr val="000000"/>
                </a:solidFill>
                <a:latin typeface="Calibri"/>
              </a:rPr>
              <a:t>A simple example</a:t>
            </a:r>
            <a:endParaRPr lang="en-US" sz="4400" b="0" strike="noStrike" spc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6046110" name=""/>
          <p:cNvSpPr txBox="1"/>
          <p:nvPr/>
        </p:nvSpPr>
        <p:spPr bwMode="auto">
          <a:xfrm rot="0" flipH="0" flipV="0">
            <a:off x="5768819" y="617360"/>
            <a:ext cx="6138336" cy="612684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from </a:t>
            </a:r>
            <a:r>
              <a:rPr lang="en-US" sz="1600" b="1" i="0" u="none" strike="noStrike" cap="none" spc="0">
                <a:solidFill>
                  <a:srgbClr val="0070C0"/>
                </a:solidFill>
                <a:latin typeface="Courier New"/>
                <a:ea typeface="Courier New"/>
                <a:cs typeface="Courier New"/>
              </a:rPr>
              <a:t>asyncio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import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run, sleep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from </a:t>
            </a:r>
            <a:r>
              <a:rPr lang="en-US" sz="1600" b="1" i="0" u="none" strike="noStrike" cap="none" spc="0">
                <a:solidFill>
                  <a:srgbClr val="0070C0"/>
                </a:solidFill>
                <a:latin typeface="Courier New"/>
                <a:ea typeface="Courier New"/>
                <a:cs typeface="Courier New"/>
              </a:rPr>
              <a:t>ebpfcat.arraymap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import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ArrayMap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from </a:t>
            </a:r>
            <a:r>
              <a:rPr lang="en-US" sz="1600" b="1" i="0" u="none" strike="noStrike" cap="none" spc="0">
                <a:solidFill>
                  <a:srgbClr val="0070C0"/>
                </a:solidFill>
                <a:latin typeface="Courier New"/>
                <a:ea typeface="Courier New"/>
                <a:cs typeface="Courier New"/>
              </a:rPr>
              <a:t>ebpfcat.xdp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import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XDP, XDPExitCode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class </a:t>
            </a:r>
            <a:r>
              <a:rPr lang="en-US" sz="1600" b="1" i="0" u="none" strike="noStrike" cap="none" spc="0">
                <a:solidFill>
                  <a:srgbClr val="0070C0"/>
                </a:solidFill>
                <a:latin typeface="Courier New"/>
                <a:ea typeface="Courier New"/>
                <a:cs typeface="Courier New"/>
              </a:rPr>
              <a:t>Counter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(XDP):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license = </a:t>
            </a: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"GPL"</a:t>
            </a:r>
            <a:endParaRPr sz="1600" b="1" i="1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userspace = ArrayMap()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count = userspace.globalVar()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def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program(self):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self.count += 1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self.exit(XDPExitCode.PASS)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async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def </a:t>
            </a:r>
            <a:r>
              <a:rPr lang="en-US" sz="1600" b="1" i="0" u="none" strike="noStrike" cap="none" spc="0">
                <a:solidFill>
                  <a:srgbClr val="0070C0"/>
                </a:solidFill>
                <a:latin typeface="Courier New"/>
                <a:ea typeface="Courier New"/>
                <a:cs typeface="Courier New"/>
              </a:rPr>
              <a:t>main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():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c = Counter()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async with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c.run(</a:t>
            </a: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"eth0"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):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for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i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in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range(10):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</a:t>
            </a: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await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sleep(0.1)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        print(</a:t>
            </a: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"number of packets:"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, c.count)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B050"/>
                </a:solidFill>
                <a:latin typeface="Courier New"/>
                <a:ea typeface="Courier New"/>
                <a:cs typeface="Courier New"/>
              </a:rPr>
              <a:t>if 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__name__ == </a:t>
            </a:r>
            <a:r>
              <a:rPr lang="en-US" sz="1600" b="1" i="1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"__main__"</a:t>
            </a: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:</a:t>
            </a:r>
            <a:endParaRPr sz="16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>
              <a:defRPr/>
            </a:pPr>
            <a:r>
              <a:rPr lang="en-US" sz="1600" b="1" i="0" u="none" strike="noStrike" cap="none" spc="0">
                <a:solidFill>
                  <a:srgbClr val="000000"/>
                </a:solidFill>
                <a:latin typeface="Courier New"/>
                <a:ea typeface="Courier New"/>
                <a:cs typeface="Courier New"/>
              </a:rPr>
              <a:t>    run(main())</a:t>
            </a:r>
            <a:endParaRPr sz="1400" b="1" i="0" u="none" strike="noStrike" cap="none" spc="0">
              <a:solidFill>
                <a:srgbClr val="000000"/>
              </a:solidFill>
              <a:latin typeface="Courier New"/>
              <a:cs typeface="Courier New"/>
            </a:endParaRPr>
          </a:p>
          <a:p>
            <a:pPr lvl="0">
              <a:defRPr/>
            </a:pPr>
            <a:endParaRPr sz="1200">
              <a:latin typeface="Courier New"/>
              <a:cs typeface="Courier New"/>
            </a:endParaRPr>
          </a:p>
        </p:txBody>
      </p:sp>
      <p:sp>
        <p:nvSpPr>
          <p:cNvPr id="1577802613" name=""/>
          <p:cNvSpPr/>
          <p:nvPr/>
        </p:nvSpPr>
        <p:spPr bwMode="auto">
          <a:xfrm rot="0" flipH="0" flipV="0">
            <a:off x="5901111" y="3069166"/>
            <a:ext cx="343958" cy="758472"/>
          </a:xfrm>
          <a:prstGeom prst="leftBrace">
            <a:avLst>
              <a:gd name="adj1" fmla="val 8333"/>
              <a:gd name="adj2" fmla="val 50000"/>
            </a:avLst>
          </a:prstGeom>
          <a:ln w="38099" cap="flat" cmpd="sng" algn="ctr">
            <a:solidFill>
              <a:schemeClr val="accent1">
                <a:lumMod val="90196"/>
                <a:lumOff val="9804"/>
              </a:schemeClr>
            </a:solidFill>
            <a:prstDash val="solid"/>
            <a:miter lim="800000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8142020" name=""/>
          <p:cNvSpPr txBox="1"/>
          <p:nvPr/>
        </p:nvSpPr>
        <p:spPr bwMode="auto">
          <a:xfrm rot="0" flipH="0" flipV="0">
            <a:off x="3502222" y="3252113"/>
            <a:ext cx="2330952" cy="36611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1800" i="1"/>
              <a:t>This generates eBPF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10.xml.rels><?xml version="1.0" encoding="UTF-8" standalone="yes"?><Relationships xmlns="http://schemas.openxmlformats.org/package/2006/relationships"></Relationships>
</file>

<file path=ppt/theme/_rels/theme11.xml.rels><?xml version="1.0" encoding="UTF-8" standalone="yes"?><Relationships xmlns="http://schemas.openxmlformats.org/package/2006/relationships"></Relationships>
</file>

<file path=ppt/theme/_rels/theme12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_rels/theme3.xml.rels><?xml version="1.0" encoding="UTF-8" standalone="yes"?><Relationships xmlns="http://schemas.openxmlformats.org/package/2006/relationships"></Relationships>
</file>

<file path=ppt/theme/_rels/theme4.xml.rels><?xml version="1.0" encoding="UTF-8" standalone="yes"?><Relationships xmlns="http://schemas.openxmlformats.org/package/2006/relationships"></Relationships>
</file>

<file path=ppt/theme/_rels/theme5.xml.rels><?xml version="1.0" encoding="UTF-8" standalone="yes"?><Relationships xmlns="http://schemas.openxmlformats.org/package/2006/relationships"></Relationships>
</file>

<file path=ppt/theme/_rels/theme6.xml.rels><?xml version="1.0" encoding="UTF-8" standalone="yes"?><Relationships xmlns="http://schemas.openxmlformats.org/package/2006/relationships"></Relationships>
</file>

<file path=ppt/theme/_rels/theme7.xml.rels><?xml version="1.0" encoding="UTF-8" standalone="yes"?><Relationships xmlns="http://schemas.openxmlformats.org/package/2006/relationships"></Relationships>
</file>

<file path=ppt/theme/_rels/theme8.xml.rels><?xml version="1.0" encoding="UTF-8" standalone="yes"?><Relationships xmlns="http://schemas.openxmlformats.org/package/2006/relationships"></Relationships>
</file>

<file path=ppt/theme/_rels/theme9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XFEL_PowerPoint_4x3_v2">
  <a:themeElements>
    <a:clrScheme name="Benutzerdefiniert 59">
      <a:dk1>
        <a:srgbClr val="000000"/>
      </a:dk1>
      <a:lt1>
        <a:srgbClr val="FFFFFF"/>
      </a:lt1>
      <a:dk2>
        <a:srgbClr val="B2B2B2"/>
      </a:dk2>
      <a:lt2>
        <a:srgbClr val="F39200"/>
      </a:lt2>
      <a:accent1>
        <a:srgbClr val="0D1546"/>
      </a:accent1>
      <a:accent2>
        <a:srgbClr val="559DBB"/>
      </a:accent2>
      <a:accent3>
        <a:srgbClr val="81B0C8"/>
      </a:accent3>
      <a:accent4>
        <a:srgbClr val="A4C3D6"/>
      </a:accent4>
      <a:accent5>
        <a:srgbClr val="C5D6E4"/>
      </a:accent5>
      <a:accent6>
        <a:srgbClr val="E3EBF2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</a:gradFill>
      </a:bgFillStyleLst>
    </a:fmtScheme>
  </a:themeElements>
  <a:objectDefaults/>
</a:theme>
</file>

<file path=ppt/theme/theme10.xml><?xml version="1.0" encoding="utf-8"?>
<a:theme xmlns:a="http://schemas.openxmlformats.org/drawingml/2006/main" xmlns:r="http://schemas.openxmlformats.org/officeDocument/2006/relationships" xmlns:p="http://schemas.openxmlformats.org/presentationml/2006/main" name="XFEL_PowerPoint_4x3_v2">
  <a:themeElements>
    <a:clrScheme name="Benutzerdefiniert 59">
      <a:dk1>
        <a:srgbClr val="000000"/>
      </a:dk1>
      <a:lt1>
        <a:srgbClr val="FFFFFF"/>
      </a:lt1>
      <a:dk2>
        <a:srgbClr val="B2B2B2"/>
      </a:dk2>
      <a:lt2>
        <a:srgbClr val="F39200"/>
      </a:lt2>
      <a:accent1>
        <a:srgbClr val="0D1546"/>
      </a:accent1>
      <a:accent2>
        <a:srgbClr val="559DBB"/>
      </a:accent2>
      <a:accent3>
        <a:srgbClr val="81B0C8"/>
      </a:accent3>
      <a:accent4>
        <a:srgbClr val="A4C3D6"/>
      </a:accent4>
      <a:accent5>
        <a:srgbClr val="C5D6E4"/>
      </a:accent5>
      <a:accent6>
        <a:srgbClr val="E3EBF2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</a:gradFill>
      </a:bgFillStyleLst>
    </a:fmtScheme>
  </a:themeElements>
  <a:objectDefaults/>
</a:theme>
</file>

<file path=ppt/theme/theme1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1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XFEL_PowerPoint_4x3_v2">
  <a:themeElements>
    <a:clrScheme name="Benutzerdefiniert 59">
      <a:dk1>
        <a:srgbClr val="000000"/>
      </a:dk1>
      <a:lt1>
        <a:srgbClr val="FFFFFF"/>
      </a:lt1>
      <a:dk2>
        <a:srgbClr val="B2B2B2"/>
      </a:dk2>
      <a:lt2>
        <a:srgbClr val="F39200"/>
      </a:lt2>
      <a:accent1>
        <a:srgbClr val="0D1546"/>
      </a:accent1>
      <a:accent2>
        <a:srgbClr val="559DBB"/>
      </a:accent2>
      <a:accent3>
        <a:srgbClr val="81B0C8"/>
      </a:accent3>
      <a:accent4>
        <a:srgbClr val="A4C3D6"/>
      </a:accent4>
      <a:accent5>
        <a:srgbClr val="C5D6E4"/>
      </a:accent5>
      <a:accent6>
        <a:srgbClr val="E3EBF2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</a:gradFill>
      </a:bgFillStyleLst>
    </a:fmtScheme>
  </a:themeElements>
  <a:objectDefaults/>
</a:theme>
</file>

<file path=ppt/theme/theme3.xml><?xml version="1.0" encoding="utf-8"?>
<a:theme xmlns:a="http://schemas.openxmlformats.org/drawingml/2006/main" xmlns:r="http://schemas.openxmlformats.org/officeDocument/2006/relationships" xmlns:p="http://schemas.openxmlformats.org/presentationml/2006/main" name="XFEL_PowerPoint_4x3_v2">
  <a:themeElements>
    <a:clrScheme name="Benutzerdefiniert 59">
      <a:dk1>
        <a:srgbClr val="000000"/>
      </a:dk1>
      <a:lt1>
        <a:srgbClr val="FFFFFF"/>
      </a:lt1>
      <a:dk2>
        <a:srgbClr val="B2B2B2"/>
      </a:dk2>
      <a:lt2>
        <a:srgbClr val="F39200"/>
      </a:lt2>
      <a:accent1>
        <a:srgbClr val="0D1546"/>
      </a:accent1>
      <a:accent2>
        <a:srgbClr val="559DBB"/>
      </a:accent2>
      <a:accent3>
        <a:srgbClr val="81B0C8"/>
      </a:accent3>
      <a:accent4>
        <a:srgbClr val="A4C3D6"/>
      </a:accent4>
      <a:accent5>
        <a:srgbClr val="C5D6E4"/>
      </a:accent5>
      <a:accent6>
        <a:srgbClr val="E3EBF2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</a:gradFill>
      </a:bgFillStyleLst>
    </a:fmtScheme>
  </a:themeElements>
  <a:objectDefaults/>
</a:theme>
</file>

<file path=ppt/theme/theme4.xml><?xml version="1.0" encoding="utf-8"?>
<a:theme xmlns:a="http://schemas.openxmlformats.org/drawingml/2006/main" xmlns:r="http://schemas.openxmlformats.org/officeDocument/2006/relationships" xmlns:p="http://schemas.openxmlformats.org/presentationml/2006/main" name="XFEL_PowerPoint_4x3_v2">
  <a:themeElements>
    <a:clrScheme name="Benutzerdefiniert 59">
      <a:dk1>
        <a:srgbClr val="000000"/>
      </a:dk1>
      <a:lt1>
        <a:srgbClr val="FFFFFF"/>
      </a:lt1>
      <a:dk2>
        <a:srgbClr val="B2B2B2"/>
      </a:dk2>
      <a:lt2>
        <a:srgbClr val="F39200"/>
      </a:lt2>
      <a:accent1>
        <a:srgbClr val="0D1546"/>
      </a:accent1>
      <a:accent2>
        <a:srgbClr val="559DBB"/>
      </a:accent2>
      <a:accent3>
        <a:srgbClr val="81B0C8"/>
      </a:accent3>
      <a:accent4>
        <a:srgbClr val="A4C3D6"/>
      </a:accent4>
      <a:accent5>
        <a:srgbClr val="C5D6E4"/>
      </a:accent5>
      <a:accent6>
        <a:srgbClr val="E3EBF2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</a:gradFill>
      </a:bgFillStyleLst>
    </a:fmtScheme>
  </a:themeElements>
  <a:objectDefaults/>
</a:theme>
</file>

<file path=ppt/theme/theme5.xml><?xml version="1.0" encoding="utf-8"?>
<a:theme xmlns:a="http://schemas.openxmlformats.org/drawingml/2006/main" xmlns:r="http://schemas.openxmlformats.org/officeDocument/2006/relationships" xmlns:p="http://schemas.openxmlformats.org/presentationml/2006/main" name="XFEL_PowerPoint_4x3_v2">
  <a:themeElements>
    <a:clrScheme name="Benutzerdefiniert 59">
      <a:dk1>
        <a:srgbClr val="000000"/>
      </a:dk1>
      <a:lt1>
        <a:srgbClr val="FFFFFF"/>
      </a:lt1>
      <a:dk2>
        <a:srgbClr val="B2B2B2"/>
      </a:dk2>
      <a:lt2>
        <a:srgbClr val="F39200"/>
      </a:lt2>
      <a:accent1>
        <a:srgbClr val="0D1546"/>
      </a:accent1>
      <a:accent2>
        <a:srgbClr val="559DBB"/>
      </a:accent2>
      <a:accent3>
        <a:srgbClr val="81B0C8"/>
      </a:accent3>
      <a:accent4>
        <a:srgbClr val="A4C3D6"/>
      </a:accent4>
      <a:accent5>
        <a:srgbClr val="C5D6E4"/>
      </a:accent5>
      <a:accent6>
        <a:srgbClr val="E3EBF2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</a:gradFill>
      </a:bgFillStyleLst>
    </a:fmtScheme>
  </a:themeElements>
  <a:objectDefaults/>
</a:theme>
</file>

<file path=ppt/theme/theme6.xml><?xml version="1.0" encoding="utf-8"?>
<a:theme xmlns:a="http://schemas.openxmlformats.org/drawingml/2006/main" xmlns:r="http://schemas.openxmlformats.org/officeDocument/2006/relationships" xmlns:p="http://schemas.openxmlformats.org/presentationml/2006/main" name="XFEL_PowerPoint_4x3_v2">
  <a:themeElements>
    <a:clrScheme name="Benutzerdefiniert 59">
      <a:dk1>
        <a:srgbClr val="000000"/>
      </a:dk1>
      <a:lt1>
        <a:srgbClr val="FFFFFF"/>
      </a:lt1>
      <a:dk2>
        <a:srgbClr val="B2B2B2"/>
      </a:dk2>
      <a:lt2>
        <a:srgbClr val="F39200"/>
      </a:lt2>
      <a:accent1>
        <a:srgbClr val="0D1546"/>
      </a:accent1>
      <a:accent2>
        <a:srgbClr val="559DBB"/>
      </a:accent2>
      <a:accent3>
        <a:srgbClr val="81B0C8"/>
      </a:accent3>
      <a:accent4>
        <a:srgbClr val="A4C3D6"/>
      </a:accent4>
      <a:accent5>
        <a:srgbClr val="C5D6E4"/>
      </a:accent5>
      <a:accent6>
        <a:srgbClr val="E3EBF2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</a:gradFill>
      </a:bgFillStyleLst>
    </a:fmtScheme>
  </a:themeElements>
  <a:objectDefaults/>
</a:theme>
</file>

<file path=ppt/theme/theme7.xml><?xml version="1.0" encoding="utf-8"?>
<a:theme xmlns:a="http://schemas.openxmlformats.org/drawingml/2006/main" xmlns:r="http://schemas.openxmlformats.org/officeDocument/2006/relationships" xmlns:p="http://schemas.openxmlformats.org/presentationml/2006/main" name="XFEL_PowerPoint_4x3_v2">
  <a:themeElements>
    <a:clrScheme name="Benutzerdefiniert 59">
      <a:dk1>
        <a:srgbClr val="000000"/>
      </a:dk1>
      <a:lt1>
        <a:srgbClr val="FFFFFF"/>
      </a:lt1>
      <a:dk2>
        <a:srgbClr val="B2B2B2"/>
      </a:dk2>
      <a:lt2>
        <a:srgbClr val="F39200"/>
      </a:lt2>
      <a:accent1>
        <a:srgbClr val="0D1546"/>
      </a:accent1>
      <a:accent2>
        <a:srgbClr val="559DBB"/>
      </a:accent2>
      <a:accent3>
        <a:srgbClr val="81B0C8"/>
      </a:accent3>
      <a:accent4>
        <a:srgbClr val="A4C3D6"/>
      </a:accent4>
      <a:accent5>
        <a:srgbClr val="C5D6E4"/>
      </a:accent5>
      <a:accent6>
        <a:srgbClr val="E3EBF2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</a:gradFill>
      </a:bgFillStyleLst>
    </a:fmtScheme>
  </a:themeElements>
  <a:objectDefaults/>
</a:theme>
</file>

<file path=ppt/theme/theme8.xml><?xml version="1.0" encoding="utf-8"?>
<a:theme xmlns:a="http://schemas.openxmlformats.org/drawingml/2006/main" xmlns:r="http://schemas.openxmlformats.org/officeDocument/2006/relationships" xmlns:p="http://schemas.openxmlformats.org/presentationml/2006/main" name="XFEL_PowerPoint_4x3_v2">
  <a:themeElements>
    <a:clrScheme name="Benutzerdefiniert 59">
      <a:dk1>
        <a:srgbClr val="000000"/>
      </a:dk1>
      <a:lt1>
        <a:srgbClr val="FFFFFF"/>
      </a:lt1>
      <a:dk2>
        <a:srgbClr val="B2B2B2"/>
      </a:dk2>
      <a:lt2>
        <a:srgbClr val="F39200"/>
      </a:lt2>
      <a:accent1>
        <a:srgbClr val="0D1546"/>
      </a:accent1>
      <a:accent2>
        <a:srgbClr val="559DBB"/>
      </a:accent2>
      <a:accent3>
        <a:srgbClr val="81B0C8"/>
      </a:accent3>
      <a:accent4>
        <a:srgbClr val="A4C3D6"/>
      </a:accent4>
      <a:accent5>
        <a:srgbClr val="C5D6E4"/>
      </a:accent5>
      <a:accent6>
        <a:srgbClr val="E3EBF2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</a:gradFill>
      </a:bgFillStyleLst>
    </a:fmtScheme>
  </a:themeElements>
  <a:objectDefaults/>
</a:theme>
</file>

<file path=ppt/theme/theme9.xml><?xml version="1.0" encoding="utf-8"?>
<a:theme xmlns:a="http://schemas.openxmlformats.org/drawingml/2006/main" xmlns:r="http://schemas.openxmlformats.org/officeDocument/2006/relationships" xmlns:p="http://schemas.openxmlformats.org/presentationml/2006/main" name="XFEL_PowerPoint_4x3_v2">
  <a:themeElements>
    <a:clrScheme name="Benutzerdefiniert 59">
      <a:dk1>
        <a:srgbClr val="000000"/>
      </a:dk1>
      <a:lt1>
        <a:srgbClr val="FFFFFF"/>
      </a:lt1>
      <a:dk2>
        <a:srgbClr val="B2B2B2"/>
      </a:dk2>
      <a:lt2>
        <a:srgbClr val="F39200"/>
      </a:lt2>
      <a:accent1>
        <a:srgbClr val="0D1546"/>
      </a:accent1>
      <a:accent2>
        <a:srgbClr val="559DBB"/>
      </a:accent2>
      <a:accent3>
        <a:srgbClr val="81B0C8"/>
      </a:accent3>
      <a:accent4>
        <a:srgbClr val="A4C3D6"/>
      </a:accent4>
      <a:accent5>
        <a:srgbClr val="C5D6E4"/>
      </a:accent5>
      <a:accent6>
        <a:srgbClr val="E3EBF2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onlyoffice/9.1.0.167</Application>
  <DocSecurity>0</DocSecurity>
  <PresentationFormat>On-screen Show (4:3)</PresentationFormat>
  <Paragraphs>0</Paragraphs>
  <Slides>23</Slides>
  <Notes>23</Notes>
  <HiddenSlides>0</HiddenSlides>
  <MMClips>2</MMClips>
  <ScaleCrop>0</ScaleCrop>
  <HeadingPairs>
    <vt:vector size="4" baseType="variant">
      <vt:variant>
        <vt:lpstr>Theme</vt:lpstr>
      </vt:variant>
      <vt:variant>
        <vt:i4>11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Theme 1</vt:lpstr>
      <vt:lpstr>Theme 2</vt:lpstr>
      <vt:lpstr>Theme 3</vt:lpstr>
      <vt:lpstr>Theme 4</vt:lpstr>
      <vt:lpstr>Theme 5</vt:lpstr>
      <vt:lpstr>Theme 6</vt:lpstr>
      <vt:lpstr>Theme 7</vt:lpstr>
      <vt:lpstr>Theme 8</vt:lpstr>
      <vt:lpstr>Theme 9</vt:lpstr>
      <vt:lpstr>Theme 10</vt:lpstr>
      <vt:lpstr>Theme 11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Manager/>
  <Company>DESY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in one line (or two lines)</dc:title>
  <dc:subject/>
  <dc:creator>Piergrossi, Joseph</dc:creator>
  <cp:keywords/>
  <dc:description/>
  <dc:identifier/>
  <dc:language>de-DE</dc:language>
  <cp:lastModifiedBy>Martin Teichmann</cp:lastModifiedBy>
  <cp:revision>127</cp:revision>
  <dcterms:created xsi:type="dcterms:W3CDTF">2016-11-10T09:50:13Z</dcterms:created>
  <dcterms:modified xsi:type="dcterms:W3CDTF">2026-01-29T17:31:18Z</dcterms:modified>
  <cp:category/>
  <cp:contentStatus/>
  <cp:version/>
</cp:coreProperties>
</file>