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Inter"/>
      <p:regular r:id="rId42"/>
      <p:bold r:id="rId43"/>
      <p:italic r:id="rId44"/>
      <p:boldItalic r:id="rId45"/>
    </p:embeddedFont>
    <p:embeddedFont>
      <p:font typeface="Helvetica Neue"/>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Inter-regular.fntdata"/><Relationship Id="rId41" Type="http://schemas.openxmlformats.org/officeDocument/2006/relationships/slide" Target="slides/slide36.xml"/><Relationship Id="rId44" Type="http://schemas.openxmlformats.org/officeDocument/2006/relationships/font" Target="fonts/Inter-italic.fntdata"/><Relationship Id="rId43" Type="http://schemas.openxmlformats.org/officeDocument/2006/relationships/font" Target="fonts/Inter-bold.fntdata"/><Relationship Id="rId46" Type="http://schemas.openxmlformats.org/officeDocument/2006/relationships/font" Target="fonts/HelveticaNeue-regular.fntdata"/><Relationship Id="rId45" Type="http://schemas.openxmlformats.org/officeDocument/2006/relationships/font" Target="fonts/Inter-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c.eu/en/publications/The-MFF-non-decision-More-at-stake-than-delays~2daf5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otac.eu/top-8-things-you-should-know-about-the-eu-cyber-resilience-act-cra/"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parliamentmagazine.eu/news/article/von-der-leyen-apologises-for-eus-initial-lack-of-coronavirus-preparednes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ultimedia.europarl.europa.eu/en/topic/confirmation-hearings_28401"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tlanticcouncil.org/blogs/new-atlanticist/draghis-new-report-on-european-competitiveness/" TargetMode="External"/><Relationship Id="rId3" Type="http://schemas.openxmlformats.org/officeDocument/2006/relationships/hyperlink" Target="https://www.politico.eu/article/new-cyber-act-to-raise-safety-standards-across-the-bloc/" TargetMode="External"/><Relationship Id="rId4" Type="http://schemas.openxmlformats.org/officeDocument/2006/relationships/hyperlink" Target="https://euro-stack.eu/a-pitch-paper/"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emsafe-consulting.com/2024/10/08/how-mario-draghis-vision-for-european-competitiveness-could-transform-the-pharma-industry/"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x.com/francesca_bria/status/1866402060855644242"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orontoauditor.ca/report/cybersecurity-review-open-source-internet-data-intelligence-review/"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c.eu/en/publications/The-MFF-non-decision-More-at-stake-than-delays~2daf50"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ission.europa.eu/strategy-and-policy/priorities-2019-2024/europe-fit-digital-age_e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hrepublic.com/article/top-open-source-security-risks/"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hrepublic.com/article/top-open-source-security-risk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pthinktank.eu/2018/07/30/eu-law-for-an-open-independent-and-efficient-european-administration-summary-report-of-the-public-consultation/"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blicspaces.net/2024/05/31/the-future-of-media-is-open-source-display-europe-shows-how/"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ckoverflow.blog/2021/01/07/open-source-has-a-funding-problem/"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uroparl.europa.eu/meps/en/about/mep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ource.com/government/12/6/what-open-source-can-teach-government-official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tech.com/security/solarwinds-hack-recovery-may-cost-upward-of-100b.html" TargetMode="External"/><Relationship Id="rId3" Type="http://schemas.openxmlformats.org/officeDocument/2006/relationships/hyperlink" Target="https://www.cybersecuritydive.com/news/log4j-open-source-vulnerability/611784/" TargetMode="External"/><Relationship Id="rId4" Type="http://schemas.openxmlformats.org/officeDocument/2006/relationships/hyperlink" Target="https://www.spiceworks.com/it-security/cyber-risk-management/news/xz-utils-backdoor-open-source-software-attack/" TargetMode="External"/><Relationship Id="rId5" Type="http://schemas.openxmlformats.org/officeDocument/2006/relationships/hyperlink" Target="https://owasp.org/www-project-open-source-software-top-10/"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overeign.tech/public/files/SovereignTechFund_FeasibilityStudy.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pers.ssrn.com/sol3/papers.cfm?abstract_id=4693148" TargetMode="External"/><Relationship Id="rId3" Type="http://schemas.openxmlformats.org/officeDocument/2006/relationships/hyperlink" Target="https://www.intel.com/content/www/us/en/developer/articles/guide/the-careful-consumption-of-open-source-software.html#:~:text=Similarly%2C%20a%202022%20Linux%20Foundation,up%20of%20open%20source%20component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25b40bafd3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25b40bafd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25b40bafd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25b40bafd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latin typeface="Helvetica Neue"/>
                <a:ea typeface="Helvetica Neue"/>
                <a:cs typeface="Helvetica Neue"/>
                <a:sym typeface="Helvetica Neue"/>
              </a:rPr>
              <a:t>It is potentially difficult to understand where the agency would sit in European governance/funding instruments and the modalities by which it should receive/disburse funding</a:t>
            </a:r>
            <a:endParaRPr>
              <a:solidFill>
                <a:schemeClr val="dk1"/>
              </a:solidFill>
              <a:latin typeface="Helvetica Neue"/>
              <a:ea typeface="Helvetica Neue"/>
              <a:cs typeface="Helvetica Neue"/>
              <a:sym typeface="Helvetica Neue"/>
            </a:endParaRPr>
          </a:p>
          <a:p>
            <a:pPr indent="-298450" lvl="0" marL="457200" rtl="0" algn="just">
              <a:spcBef>
                <a:spcPts val="1000"/>
              </a:spcBef>
              <a:spcAft>
                <a:spcPts val="0"/>
              </a:spcAft>
              <a:buClr>
                <a:schemeClr val="dk1"/>
              </a:buClr>
              <a:buSzPts val="1100"/>
              <a:buFont typeface="Inter"/>
              <a:buAutoNum type="arabicPeriod"/>
            </a:pPr>
            <a:r>
              <a:rPr b="1" lang="en">
                <a:solidFill>
                  <a:schemeClr val="dk1"/>
                </a:solidFill>
                <a:latin typeface="Helvetica Neue"/>
                <a:ea typeface="Helvetica Neue"/>
                <a:cs typeface="Helvetica Neue"/>
                <a:sym typeface="Helvetica Neue"/>
              </a:rPr>
              <a:t>Scaling a well-resourced, EU-wide version of the STA,</a:t>
            </a:r>
            <a:r>
              <a:rPr lang="en">
                <a:solidFill>
                  <a:schemeClr val="dk1"/>
                </a:solidFill>
                <a:latin typeface="Helvetica Neue"/>
                <a:ea typeface="Helvetica Neue"/>
                <a:cs typeface="Helvetica Neue"/>
                <a:sym typeface="Helvetica Neue"/>
              </a:rPr>
              <a:t> modelled after the German STA (though potentially with different features</a:t>
            </a:r>
            <a:endParaRPr>
              <a:solidFill>
                <a:schemeClr val="dk1"/>
              </a:solidFill>
              <a:latin typeface="Helvetica Neue"/>
              <a:ea typeface="Helvetica Neue"/>
              <a:cs typeface="Helvetica Neue"/>
              <a:sym typeface="Helvetica Neue"/>
            </a:endParaRPr>
          </a:p>
          <a:p>
            <a:pPr indent="-298450" lvl="0" marL="457200" rtl="0" algn="just">
              <a:spcBef>
                <a:spcPts val="0"/>
              </a:spcBef>
              <a:spcAft>
                <a:spcPts val="0"/>
              </a:spcAft>
              <a:buClr>
                <a:schemeClr val="dk1"/>
              </a:buClr>
              <a:buSzPts val="1100"/>
              <a:buFont typeface="Inter"/>
              <a:buAutoNum type="arabicPeriod"/>
            </a:pPr>
            <a:r>
              <a:rPr b="1" lang="en">
                <a:solidFill>
                  <a:schemeClr val="dk1"/>
                </a:solidFill>
                <a:latin typeface="Helvetica Neue"/>
                <a:ea typeface="Helvetica Neue"/>
                <a:cs typeface="Helvetica Neue"/>
                <a:sym typeface="Helvetica Neue"/>
              </a:rPr>
              <a:t>A federated set-up with a funded coordinating body,</a:t>
            </a:r>
            <a:r>
              <a:rPr lang="en">
                <a:solidFill>
                  <a:schemeClr val="dk1"/>
                </a:solidFill>
                <a:latin typeface="Helvetica Neue"/>
                <a:ea typeface="Helvetica Neue"/>
                <a:cs typeface="Helvetica Neue"/>
                <a:sym typeface="Helvetica Neue"/>
              </a:rPr>
              <a:t> which allows for each Member State to set up their own versions of the STA</a:t>
            </a:r>
            <a:endParaRPr>
              <a:solidFill>
                <a:schemeClr val="dk1"/>
              </a:solidFill>
              <a:latin typeface="Helvetica Neue"/>
              <a:ea typeface="Helvetica Neue"/>
              <a:cs typeface="Helvetica Neue"/>
              <a:sym typeface="Helvetica Neue"/>
            </a:endParaRPr>
          </a:p>
          <a:p>
            <a:pPr indent="-298450" lvl="0" marL="457200" rtl="0" algn="just">
              <a:spcBef>
                <a:spcPts val="0"/>
              </a:spcBef>
              <a:spcAft>
                <a:spcPts val="0"/>
              </a:spcAft>
              <a:buClr>
                <a:schemeClr val="dk1"/>
              </a:buClr>
              <a:buSzPts val="1100"/>
              <a:buFont typeface="Inter"/>
              <a:buAutoNum type="arabicPeriod"/>
            </a:pPr>
            <a:r>
              <a:rPr b="1" lang="en">
                <a:solidFill>
                  <a:schemeClr val="dk1"/>
                </a:solidFill>
                <a:latin typeface="Helvetica Neue"/>
                <a:ea typeface="Helvetica Neue"/>
                <a:cs typeface="Helvetica Neue"/>
                <a:sym typeface="Helvetica Neue"/>
              </a:rPr>
              <a:t>Free-for-all for all Member States to set up their own funding instruments</a:t>
            </a:r>
            <a:r>
              <a:rPr lang="en">
                <a:solidFill>
                  <a:schemeClr val="dk1"/>
                </a:solidFill>
                <a:latin typeface="Helvetica Neue"/>
                <a:ea typeface="Helvetica Neue"/>
                <a:cs typeface="Helvetica Neue"/>
                <a:sym typeface="Helvetica Neue"/>
              </a:rPr>
              <a:t>, with a common policy framework in place and more limited support investment from EC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Picture credit: </a:t>
            </a:r>
            <a:r>
              <a:rPr lang="en" u="sng">
                <a:solidFill>
                  <a:schemeClr val="hlink"/>
                </a:solidFill>
                <a:hlinkClick r:id="rId2"/>
              </a:rPr>
              <a:t>https://www.epc.eu/en/publications/The-MFF-non-decision-More-at-stake-than-delays~2daf50</a:t>
            </a:r>
            <a:r>
              <a:rPr lang="en">
                <a:solidFill>
                  <a:schemeClr val="dk1"/>
                </a:solidFill>
              </a:rPr>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25b40bafd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25b40bafd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MFF: 1.06 trillion € over seven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Natural resources = mostly Agriculture,</a:t>
            </a:r>
            <a:endParaRPr/>
          </a:p>
          <a:p>
            <a:pPr indent="0" lvl="0" marL="0" rtl="0" algn="l">
              <a:spcBef>
                <a:spcPts val="0"/>
              </a:spcBef>
              <a:spcAft>
                <a:spcPts val="0"/>
              </a:spcAft>
              <a:buNone/>
            </a:pPr>
            <a:r>
              <a:rPr lang="en"/>
              <a:t>Cohesion = decreasing differences between Member States</a:t>
            </a:r>
            <a:endParaRPr/>
          </a:p>
          <a:p>
            <a:pPr indent="0" lvl="0" marL="0" rtl="0" algn="l">
              <a:spcBef>
                <a:spcPts val="0"/>
              </a:spcBef>
              <a:spcAft>
                <a:spcPts val="0"/>
              </a:spcAft>
              <a:buNone/>
            </a:pPr>
            <a:r>
              <a:rPr lang="en"/>
              <a:t>Innovation = mostly research and industrial policy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2681ccc90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2681ccc90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Specific digital policy is a tiny part of Innovation bucket.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EU’s research funding programme, Horizon Europe, includes Next Generation Internet, which has also been funding some open source projects.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2681ccc90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2681ccc90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Digital Europe: 7.59 billion € over seven years = 1.1 billion / year</a:t>
            </a:r>
            <a:endParaRPr/>
          </a:p>
          <a:p>
            <a:pPr indent="0" lvl="0" marL="0" rtl="0" algn="l">
              <a:spcBef>
                <a:spcPts val="0"/>
              </a:spcBef>
              <a:spcAft>
                <a:spcPts val="0"/>
              </a:spcAft>
              <a:buNone/>
            </a:pPr>
            <a:r>
              <a:rPr lang="en"/>
              <a:t>Sovereign Tech Fund: 23 million over two years = 11.5 million / year</a:t>
            </a:r>
            <a:endParaRPr/>
          </a:p>
          <a:p>
            <a:pPr indent="0" lvl="0" marL="0" rtl="0" algn="l">
              <a:spcBef>
                <a:spcPts val="0"/>
              </a:spcBef>
              <a:spcAft>
                <a:spcPts val="0"/>
              </a:spcAft>
              <a:buNone/>
            </a:pPr>
            <a:r>
              <a:rPr lang="en"/>
              <a:t>All submissions to STF: € 114 million over two years = 57 million / year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2681ccc90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2681ccc90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MFF Regulation, Art. 21: “Before 1 July 2025, the Commission shall present a proposal for a new multiannual financial framework.”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2681ccc90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2681ccc90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2681ccc90c_0_1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2681ccc90c_0_1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https://iotac.eu/top-8-things-you-should-know-about-the-eu-cyber-resilience-act-cra/</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2681ccc90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2681ccc90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Consequence: Digital Europe Programme may not continue in the current form.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Announcement of a new European Competitiveness Fund: Every expense will likely be seen through the lense of competitiveness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credit: </a:t>
            </a:r>
            <a:r>
              <a:rPr lang="en" u="sng">
                <a:solidFill>
                  <a:schemeClr val="hlink"/>
                </a:solidFill>
                <a:hlinkClick r:id="rId2"/>
              </a:rPr>
              <a:t>https://www.theparliamentmagazine.eu/news/article/von-der-leyen-apologises-for-eus-initial-lack-of-coronavirus-preparedness</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2681ccc90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2681ccc90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Support for open source is positive, but quote also shows it is seen through a </a:t>
            </a:r>
            <a:r>
              <a:rPr lang="en"/>
              <a:t>lense of how open source helps specific sectors of the economy.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challenge: Viewing open source as infrastructure that underlies all sectors, funding basic technologies like the STA does.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credit: </a:t>
            </a:r>
            <a:r>
              <a:rPr lang="en" u="sng">
                <a:solidFill>
                  <a:schemeClr val="hlink"/>
                </a:solidFill>
                <a:hlinkClick r:id="rId2"/>
              </a:rPr>
              <a:t>https://multimedia.europarl.europa.eu/en/topic/confirmation-hearings_28401</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25b40bafd3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25b40bafd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Authors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29f91fd87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29f91fd87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25b40bafd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25b40bafd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https://www.atlanticcouncil.org/blogs/new-atlanticist/draghis-new-report-on-european-competitiveness/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credit: </a:t>
            </a:r>
            <a:r>
              <a:rPr lang="en" u="sng">
                <a:solidFill>
                  <a:schemeClr val="hlink"/>
                </a:solidFill>
                <a:hlinkClick r:id="rId3"/>
              </a:rPr>
              <a:t>https://www.politico.eu/article/new-cyber-act-to-raise-safety-standards-across-the-bloc/</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credit: </a:t>
            </a:r>
            <a:r>
              <a:rPr lang="en" u="sng">
                <a:solidFill>
                  <a:schemeClr val="hlink"/>
                </a:solidFill>
                <a:hlinkClick r:id="rId4"/>
              </a:rPr>
              <a:t>https://euro-stack.eu/a-pitch-paper/</a:t>
            </a:r>
            <a:r>
              <a:rPr lang="en"/>
              <a:t>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8f7361943b61b8a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8f7361943b61b8a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is OS important to implementing the Draghi manifesto?</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When interpreted right, it is clearly complementary and allocation of targeted funding for open source projects would be strategic</a:t>
            </a:r>
            <a:endParaRPr/>
          </a:p>
          <a:p>
            <a:pPr indent="-298450" lvl="0" marL="457200" rtl="0" algn="l">
              <a:spcBef>
                <a:spcPts val="0"/>
              </a:spcBef>
              <a:spcAft>
                <a:spcPts val="0"/>
              </a:spcAft>
              <a:buSzPts val="1100"/>
              <a:buChar char="●"/>
            </a:pPr>
            <a:r>
              <a:rPr lang="en"/>
              <a:t>Competitiveness as a policy tool could promote collaboration between enterprises and open-source communities</a:t>
            </a:r>
            <a:endParaRPr/>
          </a:p>
          <a:p>
            <a:pPr indent="-298450" lvl="0" marL="457200" rtl="0" algn="l">
              <a:spcBef>
                <a:spcPts val="0"/>
              </a:spcBef>
              <a:spcAft>
                <a:spcPts val="0"/>
              </a:spcAft>
              <a:buSzPts val="1100"/>
              <a:buChar char="●"/>
            </a:pPr>
            <a:r>
              <a:rPr lang="en"/>
              <a:t>Ensure regulations support both proprietary and open-source innovation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credit: </a:t>
            </a:r>
            <a:r>
              <a:rPr lang="en" u="sng">
                <a:solidFill>
                  <a:schemeClr val="hlink"/>
                </a:solidFill>
                <a:hlinkClick r:id="rId2"/>
              </a:rPr>
              <a:t>https://www.chemsafe-consulting.com/2024/10/08/how-mario-draghis-vision-for-european-competitiveness-could-transform-the-pharma-industry/</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8f7361943b61b8a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8f7361943b61b8a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https://x.com/francesca_bria/status/1866402060855644242</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2681ccc90c_0_1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2681ccc90c_0_1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https://www.torontoauditor.ca/report/cybersecurity-review-open-source-internet-data-intelligence-review/</a:t>
            </a:r>
            <a:r>
              <a:rPr lang="en"/>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2681ccc90c_0_1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2681ccc90c_0_1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2681ccc90c_0_1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2681ccc90c_0_1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Original organisations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2681ccc90c_0_1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2681ccc90c_0_1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https://www.epc.eu/en/publications/The-MFF-non-decision-More-at-stake-than-delays~2daf50</a:t>
            </a:r>
            <a:r>
              <a:rPr lang="en"/>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2681ccc90c_0_1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2681ccc90c_0_1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a:t>
            </a:r>
            <a:r>
              <a:rPr lang="en"/>
              <a:t> credit: </a:t>
            </a:r>
            <a:r>
              <a:rPr lang="en" u="sng">
                <a:solidFill>
                  <a:schemeClr val="hlink"/>
                </a:solidFill>
                <a:hlinkClick r:id="rId2"/>
              </a:rPr>
              <a:t>https://commission.europa.eu/strategy-and-policy/priorities-2019-2024/europe-fit-digital-age_en</a:t>
            </a:r>
            <a:r>
              <a:rPr lang="en"/>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2681ccc90c_0_1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2681ccc90c_0_1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25b40bafd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25b40bafd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https://www.techrepublic.com/article/top-open-source-security-risks/</a:t>
            </a: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2681ccc90c_0_1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2681ccc90c_0_1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8f7361943b61b8a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8f7361943b61b8a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https://www.techrepublic.com/article/top-open-source-security-risks/</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8f7361943b61b8a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8f7361943b61b8a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https://epthinktank.eu/2018/07/30/eu-law-for-an-open-independent-and-efficient-european-administration-summary-report-of-the-public-consultation/</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29f91fd87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29f91fd87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https://publicspaces.net/2024/05/31/the-future-of-media-is-open-source-display-europe-shows-how/</a:t>
            </a: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29f91fd87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29f91fd87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https://stackoverflow.blog/2021/01/07/open-source-has-a-funding-problem/</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29f91fd87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29f91fd87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https://www.europarl.europa.eu/meps/en/about/meps</a:t>
            </a:r>
            <a:r>
              <a:rPr lang="en"/>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29f91fd87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29f91fd87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https://opensource.com/government/12/6/what-open-source-can-teach-government-officials</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2681ccc90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2681ccc90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25b40bafd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25b40bafd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Picture credit: </a:t>
            </a:r>
            <a:r>
              <a:rPr lang="en" u="sng">
                <a:solidFill>
                  <a:schemeClr val="hlink"/>
                </a:solidFill>
                <a:hlinkClick r:id="rId2"/>
              </a:rPr>
              <a:t>https://www.govtech.com/security/solarwinds-hack-recovery-may-cost-upward-of-100b.html</a:t>
            </a:r>
            <a:r>
              <a:rPr lang="en"/>
              <a:t> </a:t>
            </a:r>
            <a:endParaRPr/>
          </a:p>
          <a:p>
            <a:pPr indent="-298450" lvl="0" marL="457200" rtl="0" algn="l">
              <a:spcBef>
                <a:spcPts val="0"/>
              </a:spcBef>
              <a:spcAft>
                <a:spcPts val="0"/>
              </a:spcAft>
              <a:buSzPts val="1100"/>
              <a:buChar char="●"/>
            </a:pPr>
            <a:r>
              <a:rPr lang="en"/>
              <a:t>Picture credit: </a:t>
            </a:r>
            <a:r>
              <a:rPr lang="en" u="sng">
                <a:solidFill>
                  <a:schemeClr val="hlink"/>
                </a:solidFill>
                <a:hlinkClick r:id="rId3"/>
              </a:rPr>
              <a:t>https://www.cybersecuritydive.com/news/log4j-open-source-vulnerability/611784/</a:t>
            </a:r>
            <a:r>
              <a:rPr lang="en"/>
              <a:t> </a:t>
            </a:r>
            <a:endParaRPr/>
          </a:p>
          <a:p>
            <a:pPr indent="-298450" lvl="0" marL="457200" rtl="0" algn="l">
              <a:spcBef>
                <a:spcPts val="0"/>
              </a:spcBef>
              <a:spcAft>
                <a:spcPts val="0"/>
              </a:spcAft>
              <a:buSzPts val="1100"/>
              <a:buChar char="●"/>
            </a:pPr>
            <a:r>
              <a:rPr lang="en"/>
              <a:t>Picture credit: </a:t>
            </a:r>
            <a:r>
              <a:rPr lang="en" u="sng">
                <a:solidFill>
                  <a:schemeClr val="hlink"/>
                </a:solidFill>
                <a:hlinkClick r:id="rId4"/>
              </a:rPr>
              <a:t>https://www.spiceworks.com/it-security/cyber-risk-management/news/xz-utils-backdoor-open-source-software-attack/</a:t>
            </a:r>
            <a:endParaRPr/>
          </a:p>
          <a:p>
            <a:pPr indent="-298450" lvl="0" marL="457200" rtl="0" algn="l">
              <a:spcBef>
                <a:spcPts val="0"/>
              </a:spcBef>
              <a:spcAft>
                <a:spcPts val="0"/>
              </a:spcAft>
              <a:buSzPts val="1100"/>
              <a:buChar char="●"/>
            </a:pPr>
            <a:r>
              <a:rPr lang="en"/>
              <a:t>Picture credit: </a:t>
            </a:r>
            <a:r>
              <a:rPr lang="en" u="sng">
                <a:solidFill>
                  <a:schemeClr val="hlink"/>
                </a:solidFill>
                <a:hlinkClick r:id="rId5"/>
              </a:rPr>
              <a:t>https://owasp.org/www-project-open-source-software-top-10/</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25b40bafd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25b40bafd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 </a:t>
            </a:r>
            <a:r>
              <a:rPr lang="en" u="sng">
                <a:solidFill>
                  <a:schemeClr val="hlink"/>
                </a:solidFill>
                <a:hlinkClick r:id="rId2"/>
              </a:rPr>
              <a:t>https://www.sovereign.tech/public/files/SovereignTechFund_FeasibilityStudy.pdf</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25b40bafd3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25b40bafd3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298befb9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298befb9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2681ccc90c_0_1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2681ccc90c_0_1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Without OSS and networks of OSS developers, firms would pay an </a:t>
            </a:r>
            <a:r>
              <a:rPr b="1" lang="en">
                <a:solidFill>
                  <a:schemeClr val="dk1"/>
                </a:solidFill>
                <a:latin typeface="Helvetica Neue"/>
                <a:ea typeface="Helvetica Neue"/>
                <a:cs typeface="Helvetica Neue"/>
                <a:sym typeface="Helvetica Neue"/>
              </a:rPr>
              <a:t>estimated 3.5 times more to build the software and platforms that run their businesses, or roughly $8.8 trillion</a:t>
            </a:r>
            <a:r>
              <a:rPr lang="en">
                <a:solidFill>
                  <a:schemeClr val="dk1"/>
                </a:solidFill>
                <a:latin typeface="Helvetica Neue"/>
                <a:ea typeface="Helvetica Neue"/>
                <a:cs typeface="Helvetica Neue"/>
                <a:sym typeface="Helvetica Neue"/>
              </a:rPr>
              <a:t> (</a:t>
            </a:r>
            <a:r>
              <a:rPr lang="en" u="sng">
                <a:solidFill>
                  <a:srgbClr val="0097A7"/>
                </a:solidFill>
                <a:latin typeface="Helvetica Neue"/>
                <a:ea typeface="Helvetica Neue"/>
                <a:cs typeface="Helvetica Neue"/>
                <a:sym typeface="Helvetica Neue"/>
                <a:hlinkClick r:id="rId2">
                  <a:extLst>
                    <a:ext uri="{A12FA001-AC4F-418D-AE19-62706E023703}">
                      <ahyp:hlinkClr val="tx"/>
                    </a:ext>
                  </a:extLst>
                </a:hlinkClick>
              </a:rPr>
              <a:t>Nagle et. al, 2024</a:t>
            </a:r>
            <a:r>
              <a:rPr lang="en">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
                <a:solidFill>
                  <a:schemeClr val="dk1"/>
                </a:solidFill>
                <a:latin typeface="Helvetica Neue"/>
                <a:ea typeface="Helvetica Neue"/>
                <a:cs typeface="Helvetica Neue"/>
                <a:sym typeface="Helvetica Neue"/>
              </a:rPr>
              <a:t>70-90% of any given software codebase</a:t>
            </a:r>
            <a:r>
              <a:rPr lang="en">
                <a:solidFill>
                  <a:schemeClr val="dk1"/>
                </a:solidFill>
                <a:latin typeface="Helvetica Neue"/>
                <a:ea typeface="Helvetica Neue"/>
                <a:cs typeface="Helvetica Neue"/>
                <a:sym typeface="Helvetica Neue"/>
              </a:rPr>
              <a:t> is made up of open source components (</a:t>
            </a:r>
            <a:r>
              <a:rPr lang="en" u="sng">
                <a:solidFill>
                  <a:srgbClr val="0097A7"/>
                </a:solidFill>
                <a:latin typeface="Helvetica Neue"/>
                <a:ea typeface="Helvetica Neue"/>
                <a:cs typeface="Helvetica Neue"/>
                <a:sym typeface="Helvetica Neue"/>
                <a:hlinkClick r:id="rId3">
                  <a:extLst>
                    <a:ext uri="{A12FA001-AC4F-418D-AE19-62706E023703}">
                      <ahyp:hlinkClr val="tx"/>
                    </a:ext>
                  </a:extLst>
                </a:hlinkClick>
              </a:rPr>
              <a:t>Linux Foundation, 2022</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Based on the value of OSS and the scale/reach of OSS, </a:t>
            </a:r>
            <a:r>
              <a:rPr b="1" lang="en">
                <a:solidFill>
                  <a:schemeClr val="dk1"/>
                </a:solidFill>
                <a:latin typeface="Helvetica Neue"/>
                <a:ea typeface="Helvetica Neue"/>
                <a:cs typeface="Helvetica Neue"/>
                <a:sym typeface="Helvetica Neue"/>
              </a:rPr>
              <a:t>the potential economic impacts of open source vulnerabilities is huge</a:t>
            </a:r>
            <a:r>
              <a:rPr lang="en">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Therefore, we need </a:t>
            </a:r>
            <a:r>
              <a:rPr b="1" lang="en">
                <a:solidFill>
                  <a:schemeClr val="dk1"/>
                </a:solidFill>
                <a:latin typeface="Helvetica Neue"/>
                <a:ea typeface="Helvetica Neue"/>
                <a:cs typeface="Helvetica Neue"/>
                <a:sym typeface="Helvetica Neue"/>
              </a:rPr>
              <a:t>an economic argument that carefully considers the value and scale/reach of OSS</a:t>
            </a:r>
            <a:r>
              <a:rPr lang="en">
                <a:solidFill>
                  <a:schemeClr val="dk1"/>
                </a:solidFill>
                <a:latin typeface="Helvetica Neue"/>
                <a:ea typeface="Helvetica Neue"/>
                <a:cs typeface="Helvetica Neue"/>
                <a:sym typeface="Helvetica Neue"/>
              </a:rPr>
              <a:t>, building on the work of the STA, to make an argument for commensurate investment and support from across the EU.</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commission.europa.eu/document/download/97e481fd-2dc3-412d-be4c-f152a8232961_en" TargetMode="External"/><Relationship Id="rId4" Type="http://schemas.openxmlformats.org/officeDocument/2006/relationships/hyperlink" Target="https://www.techpolicy.press/the-quest-for-european-technological-sovereignty-building-the-eurostack/" TargetMode="External"/><Relationship Id="rId9" Type="http://schemas.openxmlformats.org/officeDocument/2006/relationships/image" Target="../media/image25.png"/><Relationship Id="rId5" Type="http://schemas.openxmlformats.org/officeDocument/2006/relationships/hyperlink" Target="https://digital-strategy.ec.europa.eu/en/policies/cyber-resilience-act" TargetMode="External"/><Relationship Id="rId6" Type="http://schemas.openxmlformats.org/officeDocument/2006/relationships/hyperlink" Target="https://euro-stack.eu/wp-content/uploads/2025/01/EuroStack-Report_Digital-A4_Latest_v6-2.pdf" TargetMode="External"/><Relationship Id="rId7" Type="http://schemas.openxmlformats.org/officeDocument/2006/relationships/image" Target="../media/image28.png"/><Relationship Id="rId8"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s://www.sovereign.tech/public/files/SovereignTechFund_FeasibilityStudy.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3998" cy="5143501"/>
          </a:xfrm>
          <a:prstGeom prst="rect">
            <a:avLst/>
          </a:prstGeom>
          <a:noFill/>
          <a:ln>
            <a:noFill/>
          </a:ln>
        </p:spPr>
      </p:pic>
      <p:sp>
        <p:nvSpPr>
          <p:cNvPr id="55" name="Google Shape;55;p13"/>
          <p:cNvSpPr txBox="1"/>
          <p:nvPr>
            <p:ph type="ctrTitle"/>
          </p:nvPr>
        </p:nvSpPr>
        <p:spPr>
          <a:xfrm>
            <a:off x="311708" y="9881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How do we get the</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 </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European Union to invest</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 </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in</a:t>
            </a:r>
            <a:r>
              <a:rPr b="1" lang="en">
                <a:solidFill>
                  <a:schemeClr val="lt1"/>
                </a:solidFill>
                <a:highlight>
                  <a:schemeClr val="lt1"/>
                </a:highlight>
                <a:latin typeface="Helvetica Neue"/>
                <a:ea typeface="Helvetica Neue"/>
                <a:cs typeface="Helvetica Neue"/>
                <a:sym typeface="Helvetica Neue"/>
              </a:rPr>
              <a:t> </a:t>
            </a:r>
            <a:r>
              <a:rPr b="1" lang="en">
                <a:highlight>
                  <a:schemeClr val="lt1"/>
                </a:highlight>
                <a:latin typeface="Helvetica Neue"/>
                <a:ea typeface="Helvetica Neue"/>
                <a:cs typeface="Helvetica Neue"/>
                <a:sym typeface="Helvetica Neue"/>
              </a:rPr>
              <a:t>FOSS maintenance and</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 </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security?</a:t>
            </a:r>
            <a:r>
              <a:rPr b="1" lang="en" u="sng">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 </a:t>
            </a:r>
            <a:endParaRPr b="1">
              <a:highlight>
                <a:schemeClr val="lt1"/>
              </a:highlight>
              <a:latin typeface="Helvetica Neue"/>
              <a:ea typeface="Helvetica Neue"/>
              <a:cs typeface="Helvetica Neue"/>
              <a:sym typeface="Helvetica Neue"/>
            </a:endParaRPr>
          </a:p>
        </p:txBody>
      </p:sp>
      <p:sp>
        <p:nvSpPr>
          <p:cNvPr id="56" name="Google Shape;56;p13"/>
          <p:cNvSpPr txBox="1"/>
          <p:nvPr>
            <p:ph idx="1" type="subTitle"/>
          </p:nvPr>
        </p:nvSpPr>
        <p:spPr>
          <a:xfrm>
            <a:off x="311700" y="3077725"/>
            <a:ext cx="8520600" cy="1077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Nicholas (‘Nick’) Gates</a:t>
            </a:r>
            <a:r>
              <a:rPr lang="en">
                <a:highlight>
                  <a:schemeClr val="lt1"/>
                </a:highlight>
                <a:latin typeface="Helvetica Neue"/>
                <a:ea typeface="Helvetica Neue"/>
                <a:cs typeface="Helvetica Neue"/>
                <a:sym typeface="Helvetica Neue"/>
              </a:rPr>
              <a:t> (OpenForum Europe)</a:t>
            </a:r>
            <a:r>
              <a:rPr lang="en">
                <a:solidFill>
                  <a:schemeClr val="lt1"/>
                </a:solidFill>
                <a:highlight>
                  <a:schemeClr val="lt1"/>
                </a:highlight>
                <a:latin typeface="Helvetica Neue"/>
                <a:ea typeface="Helvetica Neue"/>
                <a:cs typeface="Helvetica Neue"/>
                <a:sym typeface="Helvetica Neue"/>
              </a:rPr>
              <a:t>_</a:t>
            </a:r>
            <a:endParaRPr>
              <a:solidFill>
                <a:schemeClr val="lt1"/>
              </a:solidFill>
              <a:highlight>
                <a:schemeClr val="lt1"/>
              </a:highlight>
              <a:latin typeface="Helvetica Neue"/>
              <a:ea typeface="Helvetica Neue"/>
              <a:cs typeface="Helvetica Neue"/>
              <a:sym typeface="Helvetica Neue"/>
            </a:endParaRPr>
          </a:p>
          <a:p>
            <a:pPr indent="0" lvl="0" marL="0" rtl="0" algn="ctr">
              <a:spcBef>
                <a:spcPts val="0"/>
              </a:spcBef>
              <a:spcAft>
                <a:spcPts val="0"/>
              </a:spcAft>
              <a:buNone/>
            </a:pP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Felix Reda</a:t>
            </a:r>
            <a:r>
              <a:rPr lang="en">
                <a:highlight>
                  <a:schemeClr val="lt1"/>
                </a:highlight>
                <a:latin typeface="Helvetica Neue"/>
                <a:ea typeface="Helvetica Neue"/>
                <a:cs typeface="Helvetica Neue"/>
                <a:sym typeface="Helvetica Neue"/>
              </a:rPr>
              <a:t> (GitHub)</a:t>
            </a:r>
            <a:r>
              <a:rPr lang="en">
                <a:solidFill>
                  <a:schemeClr val="lt1"/>
                </a:solidFill>
                <a:highlight>
                  <a:schemeClr val="lt1"/>
                </a:highlight>
                <a:latin typeface="Helvetica Neue"/>
                <a:ea typeface="Helvetica Neue"/>
                <a:cs typeface="Helvetica Neue"/>
                <a:sym typeface="Helvetica Neue"/>
              </a:rPr>
              <a:t>_</a:t>
            </a:r>
            <a:endParaRPr>
              <a:solidFill>
                <a:schemeClr val="lt1"/>
              </a:solidFill>
              <a:highlight>
                <a:schemeClr val="lt1"/>
              </a:highlight>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idx="1" type="body"/>
          </p:nvPr>
        </p:nvSpPr>
        <p:spPr>
          <a:xfrm>
            <a:off x="311700" y="1506300"/>
            <a:ext cx="8520600" cy="22440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b="1" lang="en" sz="2000">
                <a:solidFill>
                  <a:schemeClr val="dk1"/>
                </a:solidFill>
                <a:latin typeface="Helvetica Neue"/>
                <a:ea typeface="Helvetica Neue"/>
                <a:cs typeface="Helvetica Neue"/>
                <a:sym typeface="Helvetica Neue"/>
              </a:rPr>
              <a:t>2-3 different institutional </a:t>
            </a:r>
            <a:r>
              <a:rPr b="1" lang="en" sz="2000">
                <a:solidFill>
                  <a:schemeClr val="dk1"/>
                </a:solidFill>
                <a:latin typeface="Helvetica Neue"/>
                <a:ea typeface="Helvetica Neue"/>
                <a:cs typeface="Helvetica Neue"/>
                <a:sym typeface="Helvetica Neue"/>
              </a:rPr>
              <a:t>setups</a:t>
            </a:r>
            <a:r>
              <a:rPr b="1" lang="en" sz="2000">
                <a:solidFill>
                  <a:schemeClr val="dk1"/>
                </a:solidFill>
                <a:latin typeface="Helvetica Neue"/>
                <a:ea typeface="Helvetica Neue"/>
                <a:cs typeface="Helvetica Neue"/>
                <a:sym typeface="Helvetica Neue"/>
              </a:rPr>
              <a:t> that should be analysed:</a:t>
            </a:r>
            <a:endParaRPr b="1" sz="2000">
              <a:solidFill>
                <a:schemeClr val="dk1"/>
              </a:solidFill>
              <a:latin typeface="Helvetica Neue"/>
              <a:ea typeface="Helvetica Neue"/>
              <a:cs typeface="Helvetica Neue"/>
              <a:sym typeface="Helvetica Neue"/>
            </a:endParaRPr>
          </a:p>
          <a:p>
            <a:pPr indent="0" lvl="0" marL="0" rtl="0" algn="just">
              <a:lnSpc>
                <a:spcPct val="100000"/>
              </a:lnSpc>
              <a:spcBef>
                <a:spcPts val="100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355600" lvl="0" marL="457200" rtl="0" algn="just">
              <a:lnSpc>
                <a:spcPct val="100000"/>
              </a:lnSpc>
              <a:spcBef>
                <a:spcPts val="100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Scaling a well-resourced, EU-wide version of the STA</a:t>
            </a:r>
            <a:endParaRPr sz="2000">
              <a:solidFill>
                <a:schemeClr val="dk1"/>
              </a:solidFill>
              <a:latin typeface="Helvetica Neue"/>
              <a:ea typeface="Helvetica Neue"/>
              <a:cs typeface="Helvetica Neue"/>
              <a:sym typeface="Helvetica Neue"/>
            </a:endParaRPr>
          </a:p>
          <a:p>
            <a:pPr indent="-355600" lvl="0" marL="457200" rtl="0" algn="just">
              <a:lnSpc>
                <a:spcPct val="100000"/>
              </a:lnSpc>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A federated set-up with a funded coordinating body</a:t>
            </a:r>
            <a:endParaRPr sz="2000">
              <a:solidFill>
                <a:schemeClr val="dk1"/>
              </a:solidFill>
              <a:latin typeface="Helvetica Neue"/>
              <a:ea typeface="Helvetica Neue"/>
              <a:cs typeface="Helvetica Neue"/>
              <a:sym typeface="Helvetica Neue"/>
            </a:endParaRPr>
          </a:p>
          <a:p>
            <a:pPr indent="-355600" lvl="0" marL="457200" rtl="0" algn="just">
              <a:lnSpc>
                <a:spcPct val="100000"/>
              </a:lnSpc>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Free-for-all for all Member States to set up their own funding instruments</a:t>
            </a:r>
            <a:endParaRPr sz="2920">
              <a:solidFill>
                <a:schemeClr val="dk1"/>
              </a:solidFill>
              <a:latin typeface="Helvetica Neue"/>
              <a:ea typeface="Helvetica Neue"/>
              <a:cs typeface="Helvetica Neue"/>
              <a:sym typeface="Helvetica Neue"/>
            </a:endParaRPr>
          </a:p>
        </p:txBody>
      </p:sp>
      <p:sp>
        <p:nvSpPr>
          <p:cNvPr id="119" name="Google Shape;119;p22"/>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The Legal Challenge</a:t>
            </a:r>
            <a:endParaRPr b="1" sz="3620">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5" name="Google Shape;125;p23"/>
          <p:cNvSpPr txBox="1"/>
          <p:nvPr>
            <p:ph type="ctrTitle"/>
          </p:nvPr>
        </p:nvSpPr>
        <p:spPr>
          <a:xfrm>
            <a:off x="311700" y="404175"/>
            <a:ext cx="8520600" cy="201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650">
                <a:solidFill>
                  <a:schemeClr val="lt1"/>
                </a:solidFill>
                <a:highlight>
                  <a:schemeClr val="lt1"/>
                </a:highlight>
              </a:rPr>
              <a:t>_</a:t>
            </a:r>
            <a:r>
              <a:rPr b="1" lang="en" sz="4650">
                <a:highlight>
                  <a:schemeClr val="lt1"/>
                </a:highlight>
              </a:rPr>
              <a:t>The Role of</a:t>
            </a:r>
            <a:r>
              <a:rPr b="1" lang="en" sz="4650">
                <a:highlight>
                  <a:schemeClr val="lt1"/>
                </a:highlight>
              </a:rPr>
              <a:t> the Multiannual</a:t>
            </a:r>
            <a:r>
              <a:rPr b="1" lang="en" sz="4650">
                <a:solidFill>
                  <a:schemeClr val="lt1"/>
                </a:solidFill>
                <a:highlight>
                  <a:schemeClr val="lt1"/>
                </a:highlight>
              </a:rPr>
              <a:t> _</a:t>
            </a:r>
            <a:r>
              <a:rPr b="1" lang="en" sz="4650">
                <a:highlight>
                  <a:schemeClr val="lt1"/>
                </a:highlight>
              </a:rPr>
              <a:t>Financial Framework (MFF)</a:t>
            </a:r>
            <a:r>
              <a:rPr b="1" lang="en" sz="4650">
                <a:solidFill>
                  <a:schemeClr val="lt1"/>
                </a:solidFill>
                <a:highlight>
                  <a:schemeClr val="lt1"/>
                </a:highlight>
              </a:rPr>
              <a:t>_</a:t>
            </a:r>
            <a:r>
              <a:rPr b="1" lang="en" sz="4650">
                <a:highlight>
                  <a:schemeClr val="lt1"/>
                </a:highlight>
              </a:rPr>
              <a:t> </a:t>
            </a:r>
            <a:r>
              <a:rPr b="1" lang="en" sz="4650">
                <a:solidFill>
                  <a:schemeClr val="lt1"/>
                </a:solidFill>
                <a:highlight>
                  <a:schemeClr val="lt1"/>
                </a:highlight>
              </a:rPr>
              <a:t>_</a:t>
            </a:r>
            <a:r>
              <a:rPr b="1" lang="en" sz="4650">
                <a:highlight>
                  <a:schemeClr val="lt1"/>
                </a:highlight>
              </a:rPr>
              <a:t>Negotiations</a:t>
            </a:r>
            <a:r>
              <a:rPr b="1" lang="en" sz="4650" u="sng">
                <a:solidFill>
                  <a:schemeClr val="lt1"/>
                </a:solidFill>
                <a:highlight>
                  <a:schemeClr val="lt1"/>
                </a:highlight>
              </a:rPr>
              <a:t>_</a:t>
            </a:r>
            <a:endParaRPr b="1" sz="4650" u="sng">
              <a:solidFill>
                <a:schemeClr val="lt1"/>
              </a:solidFill>
              <a:highlight>
                <a:schemeClr val="lt1"/>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4" title="Points scored"/>
          <p:cNvPicPr preferRelativeResize="0"/>
          <p:nvPr/>
        </p:nvPicPr>
        <p:blipFill>
          <a:blip r:embed="rId3">
            <a:alphaModFix/>
          </a:blip>
          <a:stretch>
            <a:fillRect/>
          </a:stretch>
        </p:blipFill>
        <p:spPr>
          <a:xfrm>
            <a:off x="1482263" y="1156550"/>
            <a:ext cx="6179475" cy="3820975"/>
          </a:xfrm>
          <a:prstGeom prst="rect">
            <a:avLst/>
          </a:prstGeom>
          <a:noFill/>
          <a:ln>
            <a:noFill/>
          </a:ln>
        </p:spPr>
      </p:pic>
      <p:sp>
        <p:nvSpPr>
          <p:cNvPr id="131" name="Google Shape;131;p24"/>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Where does EU funding go? (21-27)</a:t>
            </a:r>
            <a:endParaRPr b="1" sz="3620">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5" title="Points scored"/>
          <p:cNvPicPr preferRelativeResize="0"/>
          <p:nvPr/>
        </p:nvPicPr>
        <p:blipFill>
          <a:blip r:embed="rId3">
            <a:alphaModFix/>
          </a:blip>
          <a:stretch>
            <a:fillRect/>
          </a:stretch>
        </p:blipFill>
        <p:spPr>
          <a:xfrm>
            <a:off x="1482263" y="1156550"/>
            <a:ext cx="6179475" cy="3820975"/>
          </a:xfrm>
          <a:prstGeom prst="rect">
            <a:avLst/>
          </a:prstGeom>
          <a:noFill/>
          <a:ln>
            <a:noFill/>
          </a:ln>
        </p:spPr>
      </p:pic>
      <p:sp>
        <p:nvSpPr>
          <p:cNvPr id="137" name="Google Shape;137;p25"/>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Where does EU funding go? (21-27)</a:t>
            </a:r>
            <a:endParaRPr b="1" sz="3620">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6" title="Points scored"/>
          <p:cNvPicPr preferRelativeResize="0"/>
          <p:nvPr/>
        </p:nvPicPr>
        <p:blipFill>
          <a:blip r:embed="rId3">
            <a:alphaModFix/>
          </a:blip>
          <a:stretch>
            <a:fillRect/>
          </a:stretch>
        </p:blipFill>
        <p:spPr>
          <a:xfrm>
            <a:off x="1482263" y="1203425"/>
            <a:ext cx="6179475" cy="3820975"/>
          </a:xfrm>
          <a:prstGeom prst="rect">
            <a:avLst/>
          </a:prstGeom>
          <a:noFill/>
          <a:ln>
            <a:noFill/>
          </a:ln>
        </p:spPr>
      </p:pic>
      <p:sp>
        <p:nvSpPr>
          <p:cNvPr id="143" name="Google Shape;143;p26"/>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Average annual budget in M€</a:t>
            </a:r>
            <a:endParaRPr b="1" sz="362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p:nvPr/>
        </p:nvSpPr>
        <p:spPr>
          <a:xfrm flipH="1" rot="10800000">
            <a:off x="411175" y="2441969"/>
            <a:ext cx="7317600" cy="20400"/>
          </a:xfrm>
          <a:prstGeom prst="rect">
            <a:avLst/>
          </a:prstGeom>
          <a:gradFill>
            <a:gsLst>
              <a:gs pos="0">
                <a:srgbClr val="5F00FF"/>
              </a:gs>
              <a:gs pos="39000">
                <a:srgbClr val="8250DF"/>
              </a:gs>
              <a:gs pos="73000">
                <a:srgbClr val="6BD6D0"/>
              </a:gs>
              <a:gs pos="100000">
                <a:srgbClr val="0DFE50"/>
              </a:gs>
            </a:gsLst>
            <a:lin ang="1890004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D1117"/>
              </a:solidFill>
              <a:latin typeface="Arial"/>
              <a:ea typeface="Arial"/>
              <a:cs typeface="Arial"/>
              <a:sym typeface="Arial"/>
            </a:endParaRPr>
          </a:p>
        </p:txBody>
      </p:sp>
      <p:sp>
        <p:nvSpPr>
          <p:cNvPr id="149" name="Google Shape;149;p27"/>
          <p:cNvSpPr txBox="1"/>
          <p:nvPr/>
        </p:nvSpPr>
        <p:spPr>
          <a:xfrm>
            <a:off x="361950" y="1895100"/>
            <a:ext cx="1302000" cy="352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sz="1000">
                <a:solidFill>
                  <a:schemeClr val="dk1"/>
                </a:solidFill>
              </a:rPr>
              <a:t>Spring 2025</a:t>
            </a:r>
            <a:endParaRPr sz="1000">
              <a:solidFill>
                <a:schemeClr val="dk1"/>
              </a:solidFill>
            </a:endParaRPr>
          </a:p>
        </p:txBody>
      </p:sp>
      <p:sp>
        <p:nvSpPr>
          <p:cNvPr id="150" name="Google Shape;150;p27"/>
          <p:cNvSpPr txBox="1"/>
          <p:nvPr/>
        </p:nvSpPr>
        <p:spPr>
          <a:xfrm>
            <a:off x="361950" y="2585700"/>
            <a:ext cx="1302000" cy="866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a:solidFill>
                  <a:schemeClr val="dk1"/>
                </a:solidFill>
              </a:rPr>
              <a:t>MFF Consultation</a:t>
            </a:r>
            <a:endParaRPr>
              <a:solidFill>
                <a:schemeClr val="dk1"/>
              </a:solidFill>
            </a:endParaRPr>
          </a:p>
        </p:txBody>
      </p:sp>
      <p:sp>
        <p:nvSpPr>
          <p:cNvPr id="151" name="Google Shape;151;p27"/>
          <p:cNvSpPr txBox="1"/>
          <p:nvPr/>
        </p:nvSpPr>
        <p:spPr>
          <a:xfrm>
            <a:off x="361950" y="3345900"/>
            <a:ext cx="1302000" cy="132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200">
                <a:solidFill>
                  <a:srgbClr val="8B949E"/>
                </a:solidFill>
                <a:latin typeface="Inter"/>
                <a:ea typeface="Inter"/>
                <a:cs typeface="Inter"/>
                <a:sym typeface="Inter"/>
              </a:rPr>
              <a:t>Run by EU Commission, anyone can participate</a:t>
            </a:r>
            <a:endParaRPr sz="1200">
              <a:solidFill>
                <a:srgbClr val="8B949E"/>
              </a:solidFill>
              <a:latin typeface="Inter"/>
              <a:ea typeface="Inter"/>
              <a:cs typeface="Inter"/>
              <a:sym typeface="Inter"/>
            </a:endParaRPr>
          </a:p>
        </p:txBody>
      </p:sp>
      <p:sp>
        <p:nvSpPr>
          <p:cNvPr id="152" name="Google Shape;152;p27"/>
          <p:cNvSpPr txBox="1"/>
          <p:nvPr/>
        </p:nvSpPr>
        <p:spPr>
          <a:xfrm>
            <a:off x="1954950" y="1895100"/>
            <a:ext cx="1302000" cy="352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sz="1000">
                <a:solidFill>
                  <a:schemeClr val="dk1"/>
                </a:solidFill>
              </a:rPr>
              <a:t>July 2025</a:t>
            </a:r>
            <a:endParaRPr sz="1000">
              <a:solidFill>
                <a:schemeClr val="dk1"/>
              </a:solidFill>
            </a:endParaRPr>
          </a:p>
        </p:txBody>
      </p:sp>
      <p:sp>
        <p:nvSpPr>
          <p:cNvPr id="153" name="Google Shape;153;p27"/>
          <p:cNvSpPr txBox="1"/>
          <p:nvPr/>
        </p:nvSpPr>
        <p:spPr>
          <a:xfrm>
            <a:off x="1954950" y="2585700"/>
            <a:ext cx="1302000" cy="866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a:solidFill>
                  <a:schemeClr val="dk1"/>
                </a:solidFill>
              </a:rPr>
              <a:t>MFF Special procedure</a:t>
            </a:r>
            <a:endParaRPr>
              <a:solidFill>
                <a:schemeClr val="dk1"/>
              </a:solidFill>
            </a:endParaRPr>
          </a:p>
        </p:txBody>
      </p:sp>
      <p:sp>
        <p:nvSpPr>
          <p:cNvPr id="154" name="Google Shape;154;p27"/>
          <p:cNvSpPr txBox="1"/>
          <p:nvPr/>
        </p:nvSpPr>
        <p:spPr>
          <a:xfrm>
            <a:off x="1954950" y="3345900"/>
            <a:ext cx="1302000" cy="132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200">
                <a:solidFill>
                  <a:srgbClr val="8B949E"/>
                </a:solidFill>
                <a:latin typeface="Inter"/>
                <a:ea typeface="Inter"/>
                <a:cs typeface="Inter"/>
                <a:sym typeface="Inter"/>
              </a:rPr>
              <a:t>Commission &amp; Council agree on size of main pie slices</a:t>
            </a:r>
            <a:endParaRPr sz="1200">
              <a:solidFill>
                <a:srgbClr val="8B949E"/>
              </a:solidFill>
              <a:latin typeface="Inter"/>
              <a:ea typeface="Inter"/>
              <a:cs typeface="Inter"/>
              <a:sym typeface="Inter"/>
            </a:endParaRPr>
          </a:p>
        </p:txBody>
      </p:sp>
      <p:sp>
        <p:nvSpPr>
          <p:cNvPr id="155" name="Google Shape;155;p27"/>
          <p:cNvSpPr txBox="1"/>
          <p:nvPr/>
        </p:nvSpPr>
        <p:spPr>
          <a:xfrm>
            <a:off x="3547950" y="1895100"/>
            <a:ext cx="1302000" cy="352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sz="1000">
                <a:solidFill>
                  <a:schemeClr val="dk1"/>
                </a:solidFill>
              </a:rPr>
              <a:t>Fall 2025</a:t>
            </a:r>
            <a:endParaRPr sz="1000">
              <a:solidFill>
                <a:schemeClr val="dk1"/>
              </a:solidFill>
            </a:endParaRPr>
          </a:p>
        </p:txBody>
      </p:sp>
      <p:sp>
        <p:nvSpPr>
          <p:cNvPr id="156" name="Google Shape;156;p27"/>
          <p:cNvSpPr txBox="1"/>
          <p:nvPr/>
        </p:nvSpPr>
        <p:spPr>
          <a:xfrm>
            <a:off x="3547950" y="2585700"/>
            <a:ext cx="1302000" cy="866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a:solidFill>
                  <a:schemeClr val="dk1"/>
                </a:solidFill>
              </a:rPr>
              <a:t>Proposals for Sectoral Programmes</a:t>
            </a:r>
            <a:endParaRPr>
              <a:solidFill>
                <a:schemeClr val="dk1"/>
              </a:solidFill>
            </a:endParaRPr>
          </a:p>
        </p:txBody>
      </p:sp>
      <p:sp>
        <p:nvSpPr>
          <p:cNvPr id="157" name="Google Shape;157;p27"/>
          <p:cNvSpPr txBox="1"/>
          <p:nvPr/>
        </p:nvSpPr>
        <p:spPr>
          <a:xfrm>
            <a:off x="3547950" y="3345900"/>
            <a:ext cx="1302000" cy="132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200">
                <a:solidFill>
                  <a:srgbClr val="8B949E"/>
                </a:solidFill>
              </a:rPr>
              <a:t>What ends up in the pie? Ordinary Legislative Procedure</a:t>
            </a:r>
            <a:endParaRPr sz="1200">
              <a:solidFill>
                <a:srgbClr val="8B949E"/>
              </a:solidFill>
            </a:endParaRPr>
          </a:p>
        </p:txBody>
      </p:sp>
      <p:sp>
        <p:nvSpPr>
          <p:cNvPr id="158" name="Google Shape;158;p27"/>
          <p:cNvSpPr txBox="1"/>
          <p:nvPr/>
        </p:nvSpPr>
        <p:spPr>
          <a:xfrm>
            <a:off x="5140950" y="1895100"/>
            <a:ext cx="1302000" cy="352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sz="1000">
                <a:solidFill>
                  <a:schemeClr val="dk1"/>
                </a:solidFill>
              </a:rPr>
              <a:t>2026/27</a:t>
            </a:r>
            <a:endParaRPr sz="1000">
              <a:solidFill>
                <a:schemeClr val="dk1"/>
              </a:solidFill>
            </a:endParaRPr>
          </a:p>
        </p:txBody>
      </p:sp>
      <p:sp>
        <p:nvSpPr>
          <p:cNvPr id="159" name="Google Shape;159;p27"/>
          <p:cNvSpPr txBox="1"/>
          <p:nvPr/>
        </p:nvSpPr>
        <p:spPr>
          <a:xfrm>
            <a:off x="5140950" y="2585700"/>
            <a:ext cx="1302000" cy="866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a:solidFill>
                  <a:schemeClr val="dk1"/>
                </a:solidFill>
              </a:rPr>
              <a:t>MFF negotiations</a:t>
            </a:r>
            <a:endParaRPr>
              <a:solidFill>
                <a:schemeClr val="dk1"/>
              </a:solidFill>
            </a:endParaRPr>
          </a:p>
        </p:txBody>
      </p:sp>
      <p:sp>
        <p:nvSpPr>
          <p:cNvPr id="160" name="Google Shape;160;p27"/>
          <p:cNvSpPr txBox="1"/>
          <p:nvPr/>
        </p:nvSpPr>
        <p:spPr>
          <a:xfrm>
            <a:off x="5140950" y="3345900"/>
            <a:ext cx="1302000" cy="132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200">
                <a:solidFill>
                  <a:srgbClr val="8B949E"/>
                </a:solidFill>
              </a:rPr>
              <a:t>Must be concluded before start of MFF in 2028</a:t>
            </a:r>
            <a:endParaRPr sz="1200">
              <a:solidFill>
                <a:srgbClr val="8B949E"/>
              </a:solidFill>
            </a:endParaRPr>
          </a:p>
        </p:txBody>
      </p:sp>
      <p:sp>
        <p:nvSpPr>
          <p:cNvPr id="161" name="Google Shape;161;p27"/>
          <p:cNvSpPr txBox="1"/>
          <p:nvPr/>
        </p:nvSpPr>
        <p:spPr>
          <a:xfrm>
            <a:off x="6664950" y="1895100"/>
            <a:ext cx="1302000" cy="352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sz="1000">
                <a:solidFill>
                  <a:schemeClr val="dk1"/>
                </a:solidFill>
              </a:rPr>
              <a:t>early 2028</a:t>
            </a:r>
            <a:endParaRPr sz="1000">
              <a:solidFill>
                <a:schemeClr val="dk1"/>
              </a:solidFill>
            </a:endParaRPr>
          </a:p>
        </p:txBody>
      </p:sp>
      <p:sp>
        <p:nvSpPr>
          <p:cNvPr id="162" name="Google Shape;162;p27"/>
          <p:cNvSpPr txBox="1"/>
          <p:nvPr/>
        </p:nvSpPr>
        <p:spPr>
          <a:xfrm>
            <a:off x="6664950" y="2585700"/>
            <a:ext cx="1302000" cy="866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n">
                <a:solidFill>
                  <a:schemeClr val="dk1"/>
                </a:solidFill>
              </a:rPr>
              <a:t>Adoption of Sectoral Programmes</a:t>
            </a:r>
            <a:endParaRPr>
              <a:solidFill>
                <a:schemeClr val="dk1"/>
              </a:solidFill>
            </a:endParaRPr>
          </a:p>
        </p:txBody>
      </p:sp>
      <p:sp>
        <p:nvSpPr>
          <p:cNvPr id="163" name="Google Shape;163;p27"/>
          <p:cNvSpPr txBox="1"/>
          <p:nvPr/>
        </p:nvSpPr>
        <p:spPr>
          <a:xfrm>
            <a:off x="6664950" y="3345900"/>
            <a:ext cx="1302000" cy="132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200">
                <a:solidFill>
                  <a:srgbClr val="8B949E"/>
                </a:solidFill>
              </a:rPr>
              <a:t>Commission approves annual work programmes by implementing act</a:t>
            </a:r>
            <a:endParaRPr sz="1200">
              <a:solidFill>
                <a:srgbClr val="8B949E"/>
              </a:solidFill>
            </a:endParaRPr>
          </a:p>
        </p:txBody>
      </p:sp>
      <p:sp>
        <p:nvSpPr>
          <p:cNvPr id="164" name="Google Shape;164;p27"/>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MFF Negotiations Timeline</a:t>
            </a:r>
            <a:endParaRPr b="1" sz="3620">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txBox="1"/>
          <p:nvPr>
            <p:ph idx="1" type="body"/>
          </p:nvPr>
        </p:nvSpPr>
        <p:spPr>
          <a:xfrm>
            <a:off x="243850" y="1518900"/>
            <a:ext cx="3999900" cy="34164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sz="2000">
                <a:solidFill>
                  <a:schemeClr val="dk1"/>
                </a:solidFill>
                <a:latin typeface="Helvetica Neue"/>
                <a:ea typeface="Helvetica Neue"/>
                <a:cs typeface="Helvetica Neue"/>
                <a:sym typeface="Helvetica Neue"/>
              </a:rPr>
              <a:t>Objectives:</a:t>
            </a:r>
            <a:endParaRPr b="1" sz="2000">
              <a:solidFill>
                <a:schemeClr val="dk1"/>
              </a:solidFill>
              <a:latin typeface="Helvetica Neue"/>
              <a:ea typeface="Helvetica Neue"/>
              <a:cs typeface="Helvetica Neue"/>
              <a:sym typeface="Helvetica Neue"/>
            </a:endParaRPr>
          </a:p>
          <a:p>
            <a:pPr indent="-355600" lvl="0" marL="457200" rtl="0" algn="l">
              <a:lnSpc>
                <a:spcPct val="115000"/>
              </a:lnSpc>
              <a:spcBef>
                <a:spcPts val="1200"/>
              </a:spcBef>
              <a:spcAft>
                <a:spcPts val="0"/>
              </a:spcAft>
              <a:buClr>
                <a:schemeClr val="dk1"/>
              </a:buClr>
              <a:buSzPts val="2000"/>
              <a:buFont typeface="Helvetica Neue"/>
              <a:buAutoNum type="arabicPeriod"/>
            </a:pPr>
            <a:r>
              <a:rPr lang="en" sz="2000">
                <a:solidFill>
                  <a:schemeClr val="dk1"/>
                </a:solidFill>
                <a:latin typeface="Helvetica Neue"/>
                <a:ea typeface="Helvetica Neue"/>
                <a:cs typeface="Helvetica Neue"/>
                <a:sym typeface="Helvetica Neue"/>
              </a:rPr>
              <a:t>High Performance Computing</a:t>
            </a:r>
            <a:endParaRPr sz="2000">
              <a:solidFill>
                <a:schemeClr val="dk1"/>
              </a:solidFill>
              <a:latin typeface="Helvetica Neue"/>
              <a:ea typeface="Helvetica Neue"/>
              <a:cs typeface="Helvetica Neue"/>
              <a:sym typeface="Helvetica Neue"/>
            </a:endParaRPr>
          </a:p>
          <a:p>
            <a:pPr indent="-355600" lvl="0" marL="457200" rtl="0" algn="l">
              <a:lnSpc>
                <a:spcPct val="115000"/>
              </a:lnSpc>
              <a:spcBef>
                <a:spcPts val="0"/>
              </a:spcBef>
              <a:spcAft>
                <a:spcPts val="0"/>
              </a:spcAft>
              <a:buClr>
                <a:schemeClr val="dk1"/>
              </a:buClr>
              <a:buSzPts val="2000"/>
              <a:buFont typeface="Helvetica Neue"/>
              <a:buAutoNum type="arabicPeriod"/>
            </a:pPr>
            <a:r>
              <a:rPr lang="en" sz="2000">
                <a:solidFill>
                  <a:schemeClr val="dk1"/>
                </a:solidFill>
                <a:latin typeface="Helvetica Neue"/>
                <a:ea typeface="Helvetica Neue"/>
                <a:cs typeface="Helvetica Neue"/>
                <a:sym typeface="Helvetica Neue"/>
              </a:rPr>
              <a:t>Artificial Intelligence</a:t>
            </a:r>
            <a:endParaRPr sz="2000">
              <a:solidFill>
                <a:schemeClr val="dk1"/>
              </a:solidFill>
              <a:latin typeface="Helvetica Neue"/>
              <a:ea typeface="Helvetica Neue"/>
              <a:cs typeface="Helvetica Neue"/>
              <a:sym typeface="Helvetica Neue"/>
            </a:endParaRPr>
          </a:p>
          <a:p>
            <a:pPr indent="-355600" lvl="0" marL="457200" rtl="0" algn="l">
              <a:lnSpc>
                <a:spcPct val="115000"/>
              </a:lnSpc>
              <a:spcBef>
                <a:spcPts val="0"/>
              </a:spcBef>
              <a:spcAft>
                <a:spcPts val="0"/>
              </a:spcAft>
              <a:buClr>
                <a:schemeClr val="dk1"/>
              </a:buClr>
              <a:buSzPts val="2000"/>
              <a:buFont typeface="Helvetica Neue"/>
              <a:buAutoNum type="arabicPeriod"/>
            </a:pPr>
            <a:r>
              <a:rPr lang="en" sz="2000">
                <a:solidFill>
                  <a:schemeClr val="dk1"/>
                </a:solidFill>
                <a:latin typeface="Helvetica Neue"/>
                <a:ea typeface="Helvetica Neue"/>
                <a:cs typeface="Helvetica Neue"/>
                <a:sym typeface="Helvetica Neue"/>
              </a:rPr>
              <a:t>Cybersecurity and Trust</a:t>
            </a:r>
            <a:endParaRPr sz="2000">
              <a:solidFill>
                <a:schemeClr val="dk1"/>
              </a:solidFill>
              <a:latin typeface="Helvetica Neue"/>
              <a:ea typeface="Helvetica Neue"/>
              <a:cs typeface="Helvetica Neue"/>
              <a:sym typeface="Helvetica Neue"/>
            </a:endParaRPr>
          </a:p>
          <a:p>
            <a:pPr indent="-355600" lvl="0" marL="457200" rtl="0" algn="l">
              <a:lnSpc>
                <a:spcPct val="115000"/>
              </a:lnSpc>
              <a:spcBef>
                <a:spcPts val="0"/>
              </a:spcBef>
              <a:spcAft>
                <a:spcPts val="0"/>
              </a:spcAft>
              <a:buClr>
                <a:schemeClr val="dk1"/>
              </a:buClr>
              <a:buSzPts val="2000"/>
              <a:buFont typeface="Helvetica Neue"/>
              <a:buAutoNum type="arabicPeriod"/>
            </a:pPr>
            <a:r>
              <a:rPr lang="en" sz="2000">
                <a:solidFill>
                  <a:schemeClr val="dk1"/>
                </a:solidFill>
                <a:latin typeface="Helvetica Neue"/>
                <a:ea typeface="Helvetica Neue"/>
                <a:cs typeface="Helvetica Neue"/>
                <a:sym typeface="Helvetica Neue"/>
              </a:rPr>
              <a:t>Digital Skills</a:t>
            </a:r>
            <a:endParaRPr sz="2000">
              <a:solidFill>
                <a:schemeClr val="dk1"/>
              </a:solidFill>
              <a:latin typeface="Helvetica Neue"/>
              <a:ea typeface="Helvetica Neue"/>
              <a:cs typeface="Helvetica Neue"/>
              <a:sym typeface="Helvetica Neue"/>
            </a:endParaRPr>
          </a:p>
          <a:p>
            <a:pPr indent="-355600" lvl="0" marL="457200" rtl="0" algn="l">
              <a:lnSpc>
                <a:spcPct val="115000"/>
              </a:lnSpc>
              <a:spcBef>
                <a:spcPts val="0"/>
              </a:spcBef>
              <a:spcAft>
                <a:spcPts val="0"/>
              </a:spcAft>
              <a:buClr>
                <a:schemeClr val="dk1"/>
              </a:buClr>
              <a:buSzPts val="2000"/>
              <a:buFont typeface="Helvetica Neue"/>
              <a:buAutoNum type="arabicPeriod"/>
            </a:pPr>
            <a:r>
              <a:rPr lang="en" sz="2000">
                <a:solidFill>
                  <a:schemeClr val="dk1"/>
                </a:solidFill>
                <a:latin typeface="Helvetica Neue"/>
                <a:ea typeface="Helvetica Neue"/>
                <a:cs typeface="Helvetica Neue"/>
                <a:sym typeface="Helvetica Neue"/>
              </a:rPr>
              <a:t>Deployment &amp; Interoperability</a:t>
            </a:r>
            <a:endParaRPr sz="2000">
              <a:solidFill>
                <a:schemeClr val="dk1"/>
              </a:solidFill>
              <a:latin typeface="Helvetica Neue"/>
              <a:ea typeface="Helvetica Neue"/>
              <a:cs typeface="Helvetica Neue"/>
              <a:sym typeface="Helvetica Neue"/>
            </a:endParaRPr>
          </a:p>
        </p:txBody>
      </p:sp>
      <p:sp>
        <p:nvSpPr>
          <p:cNvPr id="170" name="Google Shape;170;p28"/>
          <p:cNvSpPr txBox="1"/>
          <p:nvPr>
            <p:ph idx="2" type="body"/>
          </p:nvPr>
        </p:nvSpPr>
        <p:spPr>
          <a:xfrm>
            <a:off x="4764550" y="1518900"/>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OS </a:t>
            </a:r>
            <a:r>
              <a:rPr b="1" lang="en" sz="2000">
                <a:solidFill>
                  <a:schemeClr val="dk1"/>
                </a:solidFill>
                <a:latin typeface="Helvetica Neue"/>
                <a:ea typeface="Helvetica Neue"/>
                <a:cs typeface="Helvetica Neue"/>
                <a:sym typeface="Helvetica Neue"/>
              </a:rPr>
              <a:t>Funding Barriers?</a:t>
            </a:r>
            <a:endParaRPr b="1" sz="2000">
              <a:solidFill>
                <a:schemeClr val="dk1"/>
              </a:solidFill>
              <a:latin typeface="Helvetica Neue"/>
              <a:ea typeface="Helvetica Neue"/>
              <a:cs typeface="Helvetica Neue"/>
              <a:sym typeface="Helvetica Neue"/>
            </a:endParaRPr>
          </a:p>
          <a:p>
            <a:pPr indent="-355600" lvl="0" marL="457200" rtl="0" algn="l">
              <a:spcBef>
                <a:spcPts val="120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No open source focus</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Designed to directly fund EU companies</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Natural persons cannot receive funding</a:t>
            </a:r>
            <a:endParaRPr sz="2000">
              <a:solidFill>
                <a:schemeClr val="dk1"/>
              </a:solidFill>
              <a:latin typeface="Helvetica Neue"/>
              <a:ea typeface="Helvetica Neue"/>
              <a:cs typeface="Helvetica Neue"/>
              <a:sym typeface="Helvetica Neue"/>
            </a:endParaRPr>
          </a:p>
        </p:txBody>
      </p:sp>
      <p:sp>
        <p:nvSpPr>
          <p:cNvPr id="171" name="Google Shape;171;p28"/>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Digital Europe Regulation</a:t>
            </a:r>
            <a:endParaRPr b="1" sz="362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9"/>
          <p:cNvSpPr txBox="1"/>
          <p:nvPr>
            <p:ph idx="1" type="body"/>
          </p:nvPr>
        </p:nvSpPr>
        <p:spPr>
          <a:xfrm>
            <a:off x="311700" y="1152475"/>
            <a:ext cx="5177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solidFill>
                  <a:schemeClr val="dk1"/>
                </a:solidFill>
                <a:highlight>
                  <a:srgbClr val="FFFFFF"/>
                </a:highlight>
                <a:latin typeface="Helvetica Neue"/>
                <a:ea typeface="Helvetica Neue"/>
                <a:cs typeface="Helvetica Neue"/>
                <a:sym typeface="Helvetica Neue"/>
              </a:rPr>
              <a:t>Art. 13 (25) CRA</a:t>
            </a:r>
            <a:endParaRPr sz="1200">
              <a:solidFill>
                <a:schemeClr val="dk1"/>
              </a:solidFill>
              <a:highlight>
                <a:srgbClr val="FFFFFF"/>
              </a:highlight>
              <a:latin typeface="Helvetica Neue"/>
              <a:ea typeface="Helvetica Neue"/>
              <a:cs typeface="Helvetica Neue"/>
              <a:sym typeface="Helvetica Neue"/>
            </a:endParaRPr>
          </a:p>
          <a:p>
            <a:pPr indent="0" lvl="0" marL="0" rtl="0" algn="l">
              <a:spcBef>
                <a:spcPts val="1200"/>
              </a:spcBef>
              <a:spcAft>
                <a:spcPts val="1200"/>
              </a:spcAft>
              <a:buNone/>
            </a:pPr>
            <a:r>
              <a:rPr lang="en" sz="1200">
                <a:solidFill>
                  <a:schemeClr val="dk1"/>
                </a:solidFill>
                <a:highlight>
                  <a:srgbClr val="FFFFFF"/>
                </a:highlight>
                <a:latin typeface="Helvetica Neue"/>
                <a:ea typeface="Helvetica Neue"/>
                <a:cs typeface="Helvetica Neue"/>
                <a:sym typeface="Helvetica Neue"/>
              </a:rPr>
              <a:t>“In order to assess the dependence of Member States and of the Union as a whole on software components and in particular on components qualifying as free and open-source software, ADCO may decide to conduct a Union wide dependency assessment for specific categories of products with digital elements. For that purpose, market surveillance authorities may request manufacturers of such categories of products with digital elements to provide the relevant software bills of materials as referred to in Part II, point (1), of Annex I. On the basis of such information, the market surveillance authorities may provide ADCO with anonymised and aggregated information about software dependencies. ADCO shall submit a report on the results of the dependency assessment to the Cooperation Group established pursuant to Article 14 of Directive (EU) 2022/2555.”</a:t>
            </a:r>
            <a:endParaRPr sz="1200">
              <a:solidFill>
                <a:schemeClr val="dk1"/>
              </a:solidFill>
              <a:latin typeface="Helvetica Neue"/>
              <a:ea typeface="Helvetica Neue"/>
              <a:cs typeface="Helvetica Neue"/>
              <a:sym typeface="Helvetica Neue"/>
            </a:endParaRPr>
          </a:p>
        </p:txBody>
      </p:sp>
      <p:pic>
        <p:nvPicPr>
          <p:cNvPr id="177" name="Google Shape;177;p29"/>
          <p:cNvPicPr preferRelativeResize="0"/>
          <p:nvPr/>
        </p:nvPicPr>
        <p:blipFill>
          <a:blip r:embed="rId3">
            <a:alphaModFix/>
          </a:blip>
          <a:stretch>
            <a:fillRect/>
          </a:stretch>
        </p:blipFill>
        <p:spPr>
          <a:xfrm>
            <a:off x="556093" y="318136"/>
            <a:ext cx="640080" cy="640080"/>
          </a:xfrm>
          <a:prstGeom prst="rect">
            <a:avLst/>
          </a:prstGeom>
          <a:noFill/>
          <a:ln>
            <a:noFill/>
          </a:ln>
        </p:spPr>
      </p:pic>
      <p:sp>
        <p:nvSpPr>
          <p:cNvPr id="178" name="Google Shape;178;p29"/>
          <p:cNvSpPr txBox="1"/>
          <p:nvPr/>
        </p:nvSpPr>
        <p:spPr>
          <a:xfrm>
            <a:off x="1196175" y="36525"/>
            <a:ext cx="7567500" cy="1203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chemeClr val="dk1"/>
                </a:solidFill>
                <a:latin typeface="Helvetica Neue"/>
                <a:ea typeface="Helvetica Neue"/>
                <a:cs typeface="Helvetica Neue"/>
                <a:sym typeface="Helvetica Neue"/>
              </a:rPr>
              <a:t>The </a:t>
            </a:r>
            <a:r>
              <a:rPr b="1" lang="en" sz="3600">
                <a:solidFill>
                  <a:schemeClr val="dk1"/>
                </a:solidFill>
                <a:latin typeface="Helvetica Neue"/>
                <a:ea typeface="Helvetica Neue"/>
                <a:cs typeface="Helvetica Neue"/>
                <a:sym typeface="Helvetica Neue"/>
              </a:rPr>
              <a:t>Cyber Resilience Act (CRA)</a:t>
            </a:r>
            <a:endParaRPr b="1" sz="3600">
              <a:solidFill>
                <a:schemeClr val="dk1"/>
              </a:solidFill>
              <a:latin typeface="Helvetica Neue"/>
              <a:ea typeface="Helvetica Neue"/>
              <a:cs typeface="Helvetica Neue"/>
              <a:sym typeface="Helvetica Neue"/>
            </a:endParaRPr>
          </a:p>
        </p:txBody>
      </p:sp>
      <p:pic>
        <p:nvPicPr>
          <p:cNvPr id="179" name="Google Shape;179;p29"/>
          <p:cNvPicPr preferRelativeResize="0"/>
          <p:nvPr/>
        </p:nvPicPr>
        <p:blipFill>
          <a:blip r:embed="rId4">
            <a:alphaModFix/>
          </a:blip>
          <a:stretch>
            <a:fillRect/>
          </a:stretch>
        </p:blipFill>
        <p:spPr>
          <a:xfrm>
            <a:off x="5657325" y="1827123"/>
            <a:ext cx="3106350" cy="2067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644"/>
        </a:solidFill>
      </p:bgPr>
    </p:bg>
    <p:spTree>
      <p:nvGrpSpPr>
        <p:cNvPr id="183" name="Shape 183"/>
        <p:cNvGrpSpPr/>
        <p:nvPr/>
      </p:nvGrpSpPr>
      <p:grpSpPr>
        <a:xfrm>
          <a:off x="0" y="0"/>
          <a:ext cx="0" cy="0"/>
          <a:chOff x="0" y="0"/>
          <a:chExt cx="0" cy="0"/>
        </a:xfrm>
      </p:grpSpPr>
      <p:pic>
        <p:nvPicPr>
          <p:cNvPr id="184" name="Google Shape;184;p30"/>
          <p:cNvPicPr preferRelativeResize="0"/>
          <p:nvPr/>
        </p:nvPicPr>
        <p:blipFill>
          <a:blip r:embed="rId3">
            <a:alphaModFix/>
          </a:blip>
          <a:stretch>
            <a:fillRect/>
          </a:stretch>
        </p:blipFill>
        <p:spPr>
          <a:xfrm>
            <a:off x="0" y="29475"/>
            <a:ext cx="9144001" cy="5084550"/>
          </a:xfrm>
          <a:prstGeom prst="rect">
            <a:avLst/>
          </a:prstGeom>
          <a:noFill/>
          <a:ln>
            <a:noFill/>
          </a:ln>
        </p:spPr>
      </p:pic>
      <p:sp>
        <p:nvSpPr>
          <p:cNvPr id="185" name="Google Shape;185;p30"/>
          <p:cNvSpPr txBox="1"/>
          <p:nvPr/>
        </p:nvSpPr>
        <p:spPr>
          <a:xfrm>
            <a:off x="678075" y="810200"/>
            <a:ext cx="35202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lt1"/>
                </a:solidFill>
              </a:rPr>
              <a:t>“I want a policy-based budget, not a programme-based budget”</a:t>
            </a:r>
            <a:endParaRPr b="1" sz="30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54C6"/>
        </a:solidFill>
      </p:bgPr>
    </p:bg>
    <p:spTree>
      <p:nvGrpSpPr>
        <p:cNvPr id="189" name="Shape 189"/>
        <p:cNvGrpSpPr/>
        <p:nvPr/>
      </p:nvGrpSpPr>
      <p:grpSpPr>
        <a:xfrm>
          <a:off x="0" y="0"/>
          <a:ext cx="0" cy="0"/>
          <a:chOff x="0" y="0"/>
          <a:chExt cx="0" cy="0"/>
        </a:xfrm>
      </p:grpSpPr>
      <p:pic>
        <p:nvPicPr>
          <p:cNvPr id="190" name="Google Shape;190;p31"/>
          <p:cNvPicPr preferRelativeResize="0"/>
          <p:nvPr/>
        </p:nvPicPr>
        <p:blipFill rotWithShape="1">
          <a:blip r:embed="rId3">
            <a:alphaModFix/>
          </a:blip>
          <a:srcRect b="0" l="6261" r="0" t="0"/>
          <a:stretch/>
        </p:blipFill>
        <p:spPr>
          <a:xfrm>
            <a:off x="1910050" y="0"/>
            <a:ext cx="7233951" cy="5143501"/>
          </a:xfrm>
          <a:prstGeom prst="rect">
            <a:avLst/>
          </a:prstGeom>
          <a:noFill/>
          <a:ln>
            <a:noFill/>
          </a:ln>
        </p:spPr>
      </p:pic>
      <p:sp>
        <p:nvSpPr>
          <p:cNvPr id="191" name="Google Shape;191;p31"/>
          <p:cNvSpPr/>
          <p:nvPr/>
        </p:nvSpPr>
        <p:spPr>
          <a:xfrm>
            <a:off x="1741325" y="2571750"/>
            <a:ext cx="3520200" cy="1132800"/>
          </a:xfrm>
          <a:prstGeom prst="rect">
            <a:avLst/>
          </a:prstGeom>
          <a:solidFill>
            <a:srgbClr val="2E54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31"/>
          <p:cNvSpPr txBox="1"/>
          <p:nvPr/>
        </p:nvSpPr>
        <p:spPr>
          <a:xfrm>
            <a:off x="441150" y="1828775"/>
            <a:ext cx="4691400" cy="3263100"/>
          </a:xfrm>
          <a:prstGeom prst="rect">
            <a:avLst/>
          </a:prstGeom>
          <a:noFill/>
          <a:ln>
            <a:noFill/>
          </a:ln>
          <a:effectLst>
            <a:reflection blurRad="0" dir="5400000" dist="38100" endA="0" fadeDir="5400012" kx="0" rotWithShape="0" algn="bl" stA="0" stPos="0" sy="-100000" ky="0"/>
          </a:effectLst>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lt1"/>
                </a:solidFill>
              </a:rPr>
              <a:t>“... </a:t>
            </a:r>
            <a:r>
              <a:rPr b="1" lang="en" sz="1600">
                <a:solidFill>
                  <a:schemeClr val="lt1"/>
                </a:solidFill>
              </a:rPr>
              <a:t>open source and open standards</a:t>
            </a:r>
            <a:r>
              <a:rPr lang="en" sz="1600">
                <a:solidFill>
                  <a:schemeClr val="lt1"/>
                </a:solidFill>
              </a:rPr>
              <a:t> […] has really been a </a:t>
            </a:r>
            <a:r>
              <a:rPr b="1" lang="en" sz="1600">
                <a:solidFill>
                  <a:schemeClr val="lt1"/>
                </a:solidFill>
              </a:rPr>
              <a:t>European success story</a:t>
            </a:r>
            <a:r>
              <a:rPr lang="en" sz="1600">
                <a:solidFill>
                  <a:schemeClr val="lt1"/>
                </a:solidFill>
              </a:rPr>
              <a:t>, and they have been in the heart of our policies of </a:t>
            </a:r>
            <a:r>
              <a:rPr b="1" lang="en" sz="1600">
                <a:solidFill>
                  <a:schemeClr val="lt1"/>
                </a:solidFill>
              </a:rPr>
              <a:t>connectivity, eID data and AI</a:t>
            </a:r>
            <a:r>
              <a:rPr lang="en" sz="1600">
                <a:solidFill>
                  <a:schemeClr val="lt1"/>
                </a:solidFill>
              </a:rPr>
              <a:t> also. So we will continue this approach. […] In data spaces and also in the </a:t>
            </a:r>
            <a:r>
              <a:rPr b="1" lang="en" sz="1600">
                <a:solidFill>
                  <a:schemeClr val="lt1"/>
                </a:solidFill>
              </a:rPr>
              <a:t>cloud services</a:t>
            </a:r>
            <a:r>
              <a:rPr lang="en" sz="1600">
                <a:solidFill>
                  <a:schemeClr val="lt1"/>
                </a:solidFill>
              </a:rPr>
              <a:t>, this is an important basis […] Now we can see that the market is taking up here because of the open source projects, where </a:t>
            </a:r>
            <a:r>
              <a:rPr b="1" lang="en" sz="1600">
                <a:solidFill>
                  <a:schemeClr val="lt1"/>
                </a:solidFill>
              </a:rPr>
              <a:t>European Start-Ups</a:t>
            </a:r>
            <a:r>
              <a:rPr lang="en" sz="1600">
                <a:solidFill>
                  <a:schemeClr val="lt1"/>
                </a:solidFill>
              </a:rPr>
              <a:t> are doing, for example, now projects on </a:t>
            </a:r>
            <a:r>
              <a:rPr b="1" lang="en" sz="1600">
                <a:solidFill>
                  <a:schemeClr val="lt1"/>
                </a:solidFill>
              </a:rPr>
              <a:t>generative AI</a:t>
            </a:r>
            <a:r>
              <a:rPr lang="en" sz="1600">
                <a:solidFill>
                  <a:schemeClr val="lt1"/>
                </a:solidFill>
              </a:rPr>
              <a:t> and in </a:t>
            </a:r>
            <a:r>
              <a:rPr b="1" lang="en" sz="1600">
                <a:solidFill>
                  <a:schemeClr val="lt1"/>
                </a:solidFill>
              </a:rPr>
              <a:t>microelectronics</a:t>
            </a:r>
            <a:r>
              <a:rPr lang="en" sz="1600">
                <a:solidFill>
                  <a:schemeClr val="lt1"/>
                </a:solidFill>
              </a:rPr>
              <a:t>”</a:t>
            </a:r>
            <a:endParaRPr sz="16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52400" y="152400"/>
            <a:ext cx="3870960" cy="4838700"/>
          </a:xfrm>
          <a:prstGeom prst="rect">
            <a:avLst/>
          </a:prstGeom>
          <a:noFill/>
          <a:ln>
            <a:noFill/>
          </a:ln>
        </p:spPr>
      </p:pic>
      <p:pic>
        <p:nvPicPr>
          <p:cNvPr id="62" name="Google Shape;62;p14"/>
          <p:cNvPicPr preferRelativeResize="0"/>
          <p:nvPr/>
        </p:nvPicPr>
        <p:blipFill>
          <a:blip r:embed="rId4">
            <a:alphaModFix/>
          </a:blip>
          <a:stretch>
            <a:fillRect/>
          </a:stretch>
        </p:blipFill>
        <p:spPr>
          <a:xfrm>
            <a:off x="4175760" y="152400"/>
            <a:ext cx="4815840" cy="48158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title"/>
          </p:nvPr>
        </p:nvSpPr>
        <p:spPr>
          <a:xfrm>
            <a:off x="311700" y="1493250"/>
            <a:ext cx="8520600" cy="2157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latin typeface="Helvetica Neue"/>
                <a:ea typeface="Helvetica Neue"/>
                <a:cs typeface="Helvetica Neue"/>
                <a:sym typeface="Helvetica Neue"/>
              </a:rPr>
              <a:t>So, what policy ideas should be linked to the idea of FOSS funding at the EU level?</a:t>
            </a:r>
            <a:endParaRPr b="1">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Policy Basis for an EU-Wide STF</a:t>
            </a:r>
            <a:endParaRPr b="1" sz="3620">
              <a:latin typeface="Helvetica Neue"/>
              <a:ea typeface="Helvetica Neue"/>
              <a:cs typeface="Helvetica Neue"/>
              <a:sym typeface="Helvetica Neue"/>
            </a:endParaRPr>
          </a:p>
        </p:txBody>
      </p:sp>
      <p:sp>
        <p:nvSpPr>
          <p:cNvPr id="203" name="Google Shape;203;p33"/>
          <p:cNvSpPr txBox="1"/>
          <p:nvPr>
            <p:ph idx="1" type="body"/>
          </p:nvPr>
        </p:nvSpPr>
        <p:spPr>
          <a:xfrm>
            <a:off x="213825" y="1152475"/>
            <a:ext cx="6059100" cy="2178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sz="1400" u="sng">
                <a:latin typeface="Helvetica Neue"/>
                <a:ea typeface="Helvetica Neue"/>
                <a:cs typeface="Helvetica Neue"/>
                <a:sym typeface="Helvetica Neue"/>
              </a:rPr>
              <a:t>Competitiveness</a:t>
            </a:r>
            <a:r>
              <a:rPr b="1" lang="en" sz="1400">
                <a:latin typeface="Helvetica Neue"/>
                <a:ea typeface="Helvetica Neue"/>
                <a:cs typeface="Helvetica Neue"/>
                <a:sym typeface="Helvetica Neue"/>
              </a:rPr>
              <a:t>:</a:t>
            </a:r>
            <a:r>
              <a:rPr lang="en" sz="1400">
                <a:latin typeface="Helvetica Neue"/>
                <a:ea typeface="Helvetica Neue"/>
                <a:cs typeface="Helvetica Neue"/>
                <a:sym typeface="Helvetica Neue"/>
              </a:rPr>
              <a:t> The so-called ‘</a:t>
            </a:r>
            <a:r>
              <a:rPr lang="en" sz="1400" u="sng">
                <a:solidFill>
                  <a:schemeClr val="hlink"/>
                </a:solidFill>
                <a:latin typeface="Helvetica Neue"/>
                <a:ea typeface="Helvetica Neue"/>
                <a:cs typeface="Helvetica Neue"/>
                <a:sym typeface="Helvetica Neue"/>
                <a:hlinkClick r:id="rId3"/>
              </a:rPr>
              <a:t>Draghi report</a:t>
            </a:r>
            <a:r>
              <a:rPr lang="en" sz="1400">
                <a:latin typeface="Helvetica Neue"/>
                <a:ea typeface="Helvetica Neue"/>
                <a:cs typeface="Helvetica Neue"/>
                <a:sym typeface="Helvetica Neue"/>
              </a:rPr>
              <a:t>’ </a:t>
            </a:r>
            <a:r>
              <a:rPr lang="en" sz="1400">
                <a:latin typeface="Helvetica Neue"/>
                <a:ea typeface="Helvetica Neue"/>
                <a:cs typeface="Helvetica Neue"/>
                <a:sym typeface="Helvetica Neue"/>
              </a:rPr>
              <a:t>proposes</a:t>
            </a:r>
            <a:r>
              <a:rPr lang="en" sz="1400">
                <a:latin typeface="Helvetica Neue"/>
                <a:ea typeface="Helvetica Neue"/>
                <a:cs typeface="Helvetica Neue"/>
                <a:sym typeface="Helvetica Neue"/>
              </a:rPr>
              <a:t> an </a:t>
            </a:r>
            <a:r>
              <a:rPr lang="en" sz="1400" u="sng">
                <a:solidFill>
                  <a:schemeClr val="hlink"/>
                </a:solidFill>
                <a:latin typeface="Helvetica Neue"/>
                <a:ea typeface="Helvetica Neue"/>
                <a:cs typeface="Helvetica Neue"/>
                <a:sym typeface="Helvetica Neue"/>
                <a:hlinkClick r:id="rId4"/>
              </a:rPr>
              <a:t>annual investment</a:t>
            </a:r>
            <a:r>
              <a:rPr lang="en" sz="1400">
                <a:latin typeface="Helvetica Neue"/>
                <a:ea typeface="Helvetica Neue"/>
                <a:cs typeface="Helvetica Neue"/>
                <a:sym typeface="Helvetica Neue"/>
              </a:rPr>
              <a:t> of €800 billion to enhance digital infrastructure</a:t>
            </a:r>
            <a:endParaRPr sz="1400">
              <a:latin typeface="Helvetica Neue"/>
              <a:ea typeface="Helvetica Neue"/>
              <a:cs typeface="Helvetica Neue"/>
              <a:sym typeface="Helvetica Neue"/>
            </a:endParaRPr>
          </a:p>
          <a:p>
            <a:pPr indent="-317500" lvl="0" marL="457200" rtl="0" algn="l">
              <a:spcBef>
                <a:spcPts val="0"/>
              </a:spcBef>
              <a:spcAft>
                <a:spcPts val="0"/>
              </a:spcAft>
              <a:buSzPts val="1400"/>
              <a:buChar char="●"/>
            </a:pPr>
            <a:r>
              <a:rPr b="1" lang="en" sz="1400" u="sng">
                <a:latin typeface="Helvetica Neue"/>
                <a:ea typeface="Helvetica Neue"/>
                <a:cs typeface="Helvetica Neue"/>
                <a:sym typeface="Helvetica Neue"/>
              </a:rPr>
              <a:t>Cybersecurity</a:t>
            </a:r>
            <a:r>
              <a:rPr b="1" lang="en" sz="1400">
                <a:latin typeface="Helvetica Neue"/>
                <a:ea typeface="Helvetica Neue"/>
                <a:cs typeface="Helvetica Neue"/>
                <a:sym typeface="Helvetica Neue"/>
              </a:rPr>
              <a:t>: </a:t>
            </a:r>
            <a:r>
              <a:rPr lang="en" sz="1400">
                <a:latin typeface="Helvetica Neue"/>
                <a:ea typeface="Helvetica Neue"/>
                <a:cs typeface="Helvetica Neue"/>
                <a:sym typeface="Helvetica Neue"/>
              </a:rPr>
              <a:t>Europe </a:t>
            </a:r>
            <a:r>
              <a:rPr lang="en" sz="1400">
                <a:latin typeface="Helvetica Neue"/>
                <a:ea typeface="Helvetica Neue"/>
                <a:cs typeface="Helvetica Neue"/>
                <a:sym typeface="Helvetica Neue"/>
              </a:rPr>
              <a:t>recognised</a:t>
            </a:r>
            <a:r>
              <a:rPr lang="en" sz="1400">
                <a:latin typeface="Helvetica Neue"/>
                <a:ea typeface="Helvetica Neue"/>
                <a:cs typeface="Helvetica Neue"/>
                <a:sym typeface="Helvetica Neue"/>
              </a:rPr>
              <a:t> the increasing importance of cybersecurity with the passage of the </a:t>
            </a:r>
            <a:r>
              <a:rPr lang="en" sz="1400" u="sng">
                <a:solidFill>
                  <a:schemeClr val="hlink"/>
                </a:solidFill>
                <a:latin typeface="Helvetica Neue"/>
                <a:ea typeface="Helvetica Neue"/>
                <a:cs typeface="Helvetica Neue"/>
                <a:sym typeface="Helvetica Neue"/>
                <a:hlinkClick r:id="rId5"/>
              </a:rPr>
              <a:t>Cyber Resilience Act</a:t>
            </a:r>
            <a:r>
              <a:rPr lang="en" sz="1400">
                <a:latin typeface="Helvetica Neue"/>
                <a:ea typeface="Helvetica Neue"/>
                <a:cs typeface="Helvetica Neue"/>
                <a:sym typeface="Helvetica Neue"/>
              </a:rPr>
              <a:t> (CRA), which went into effect in December 2025</a:t>
            </a:r>
            <a:endParaRPr sz="1400">
              <a:latin typeface="Helvetica Neue"/>
              <a:ea typeface="Helvetica Neue"/>
              <a:cs typeface="Helvetica Neue"/>
              <a:sym typeface="Helvetica Neue"/>
            </a:endParaRPr>
          </a:p>
          <a:p>
            <a:pPr indent="-317500" lvl="0" marL="457200" rtl="0" algn="l">
              <a:spcBef>
                <a:spcPts val="0"/>
              </a:spcBef>
              <a:spcAft>
                <a:spcPts val="0"/>
              </a:spcAft>
              <a:buSzPts val="1400"/>
              <a:buChar char="●"/>
            </a:pPr>
            <a:r>
              <a:rPr b="1" lang="en" sz="1400" u="sng">
                <a:latin typeface="Helvetica Neue"/>
                <a:ea typeface="Helvetica Neue"/>
                <a:cs typeface="Helvetica Neue"/>
                <a:sym typeface="Helvetica Neue"/>
              </a:rPr>
              <a:t>Digital Sovereignty</a:t>
            </a:r>
            <a:r>
              <a:rPr b="1" lang="en" sz="1400">
                <a:latin typeface="Helvetica Neue"/>
                <a:ea typeface="Helvetica Neue"/>
                <a:cs typeface="Helvetica Neue"/>
                <a:sym typeface="Helvetica Neue"/>
              </a:rPr>
              <a:t>: </a:t>
            </a:r>
            <a:r>
              <a:rPr lang="en" sz="1400">
                <a:latin typeface="Helvetica Neue"/>
                <a:ea typeface="Helvetica Neue"/>
                <a:cs typeface="Helvetica Neue"/>
                <a:sym typeface="Helvetica Neue"/>
              </a:rPr>
              <a:t>The </a:t>
            </a:r>
            <a:r>
              <a:rPr lang="en" sz="1400" u="sng">
                <a:solidFill>
                  <a:schemeClr val="hlink"/>
                </a:solidFill>
                <a:latin typeface="Helvetica Neue"/>
                <a:ea typeface="Helvetica Neue"/>
                <a:cs typeface="Helvetica Neue"/>
                <a:sym typeface="Helvetica Neue"/>
                <a:hlinkClick r:id="rId6"/>
              </a:rPr>
              <a:t>EuroStack Initiative</a:t>
            </a:r>
            <a:r>
              <a:rPr lang="en" sz="1400">
                <a:latin typeface="Helvetica Neue"/>
                <a:ea typeface="Helvetica Neue"/>
                <a:cs typeface="Helvetica Neue"/>
                <a:sym typeface="Helvetica Neue"/>
              </a:rPr>
              <a:t>, backed by Members of the European Parliament, calls for </a:t>
            </a:r>
            <a:r>
              <a:rPr lang="en" sz="1400">
                <a:latin typeface="Helvetica Neue"/>
                <a:ea typeface="Helvetica Neue"/>
                <a:cs typeface="Helvetica Neue"/>
                <a:sym typeface="Helvetica Neue"/>
              </a:rPr>
              <a:t>hundreds of million dollars in sovereign digital technologies</a:t>
            </a:r>
            <a:endParaRPr sz="1400">
              <a:latin typeface="Helvetica Neue"/>
              <a:ea typeface="Helvetica Neue"/>
              <a:cs typeface="Helvetica Neue"/>
              <a:sym typeface="Helvetica Neue"/>
            </a:endParaRPr>
          </a:p>
        </p:txBody>
      </p:sp>
      <p:pic>
        <p:nvPicPr>
          <p:cNvPr id="204" name="Google Shape;204;p33"/>
          <p:cNvPicPr preferRelativeResize="0"/>
          <p:nvPr/>
        </p:nvPicPr>
        <p:blipFill>
          <a:blip r:embed="rId7">
            <a:alphaModFix/>
          </a:blip>
          <a:stretch>
            <a:fillRect/>
          </a:stretch>
        </p:blipFill>
        <p:spPr>
          <a:xfrm>
            <a:off x="625600" y="3331279"/>
            <a:ext cx="2451225" cy="1633008"/>
          </a:xfrm>
          <a:prstGeom prst="rect">
            <a:avLst/>
          </a:prstGeom>
          <a:noFill/>
          <a:ln>
            <a:noFill/>
          </a:ln>
        </p:spPr>
      </p:pic>
      <p:pic>
        <p:nvPicPr>
          <p:cNvPr id="205" name="Google Shape;205;p33"/>
          <p:cNvPicPr preferRelativeResize="0"/>
          <p:nvPr/>
        </p:nvPicPr>
        <p:blipFill>
          <a:blip r:embed="rId8">
            <a:alphaModFix/>
          </a:blip>
          <a:stretch>
            <a:fillRect/>
          </a:stretch>
        </p:blipFill>
        <p:spPr>
          <a:xfrm>
            <a:off x="6381064" y="1260875"/>
            <a:ext cx="2451236" cy="3416399"/>
          </a:xfrm>
          <a:prstGeom prst="rect">
            <a:avLst/>
          </a:prstGeom>
          <a:noFill/>
          <a:ln>
            <a:noFill/>
          </a:ln>
        </p:spPr>
      </p:pic>
      <p:pic>
        <p:nvPicPr>
          <p:cNvPr id="206" name="Google Shape;206;p33"/>
          <p:cNvPicPr preferRelativeResize="0"/>
          <p:nvPr/>
        </p:nvPicPr>
        <p:blipFill>
          <a:blip r:embed="rId9">
            <a:alphaModFix/>
          </a:blip>
          <a:stretch>
            <a:fillRect/>
          </a:stretch>
        </p:blipFill>
        <p:spPr>
          <a:xfrm>
            <a:off x="3390025" y="3336950"/>
            <a:ext cx="2882976" cy="16216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4"/>
          <p:cNvSpPr txBox="1"/>
          <p:nvPr>
            <p:ph idx="1" type="body"/>
          </p:nvPr>
        </p:nvSpPr>
        <p:spPr>
          <a:xfrm>
            <a:off x="311700" y="1506300"/>
            <a:ext cx="4917000" cy="22440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Proposes to double Horizon Europe funding to €200B, focusing on semiconductors, AI, and computing</a:t>
            </a:r>
            <a:endParaRPr>
              <a:solidFill>
                <a:schemeClr val="dk1"/>
              </a:solidFill>
              <a:latin typeface="Helvetica Neue"/>
              <a:ea typeface="Helvetica Neue"/>
              <a:cs typeface="Helvetica Neue"/>
              <a:sym typeface="Helvetica Neue"/>
            </a:endParaRPr>
          </a:p>
          <a:p>
            <a:pPr indent="-342900" lvl="0" marL="457200" rtl="0" algn="l">
              <a:lnSpc>
                <a:spcPct val="100000"/>
              </a:lnSpc>
              <a:spcBef>
                <a:spcPts val="100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Potential for more resources for OS projects through increased funding BUT focus on scaling large companies may favor proprietary solutions</a:t>
            </a:r>
            <a:endParaRPr>
              <a:solidFill>
                <a:schemeClr val="dk1"/>
              </a:solidFill>
              <a:latin typeface="Helvetica Neue"/>
              <a:ea typeface="Helvetica Neue"/>
              <a:cs typeface="Helvetica Neue"/>
              <a:sym typeface="Helvetica Neue"/>
            </a:endParaRPr>
          </a:p>
          <a:p>
            <a:pPr indent="-342900" lvl="0" marL="457200" rtl="0" algn="l">
              <a:lnSpc>
                <a:spcPct val="100000"/>
              </a:lnSpc>
              <a:spcBef>
                <a:spcPts val="1000"/>
              </a:spcBef>
              <a:spcAft>
                <a:spcPts val="100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Report emphasizes industry consolidation, while overlooking community-driven OS contributions</a:t>
            </a:r>
            <a:endParaRPr>
              <a:solidFill>
                <a:schemeClr val="dk1"/>
              </a:solidFill>
              <a:latin typeface="Helvetica Neue"/>
              <a:ea typeface="Helvetica Neue"/>
              <a:cs typeface="Helvetica Neue"/>
              <a:sym typeface="Helvetica Neue"/>
            </a:endParaRPr>
          </a:p>
        </p:txBody>
      </p:sp>
      <p:sp>
        <p:nvSpPr>
          <p:cNvPr id="212" name="Google Shape;212;p34"/>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Draghi &amp; European Competitiveness</a:t>
            </a:r>
            <a:endParaRPr b="1" sz="3620">
              <a:latin typeface="Helvetica Neue"/>
              <a:ea typeface="Helvetica Neue"/>
              <a:cs typeface="Helvetica Neue"/>
              <a:sym typeface="Helvetica Neue"/>
            </a:endParaRPr>
          </a:p>
        </p:txBody>
      </p:sp>
      <p:pic>
        <p:nvPicPr>
          <p:cNvPr id="213" name="Google Shape;213;p34"/>
          <p:cNvPicPr preferRelativeResize="0"/>
          <p:nvPr/>
        </p:nvPicPr>
        <p:blipFill>
          <a:blip r:embed="rId3">
            <a:alphaModFix/>
          </a:blip>
          <a:stretch>
            <a:fillRect/>
          </a:stretch>
        </p:blipFill>
        <p:spPr>
          <a:xfrm>
            <a:off x="5351900" y="1633875"/>
            <a:ext cx="3309002" cy="2647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idx="1" type="body"/>
          </p:nvPr>
        </p:nvSpPr>
        <p:spPr>
          <a:xfrm>
            <a:off x="4117550" y="1506300"/>
            <a:ext cx="4714800" cy="22440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Sovereignty is part of the </a:t>
            </a:r>
            <a:r>
              <a:rPr b="1" lang="en" sz="1900">
                <a:solidFill>
                  <a:schemeClr val="dk1"/>
                </a:solidFill>
                <a:latin typeface="Helvetica Neue"/>
                <a:ea typeface="Helvetica Neue"/>
                <a:cs typeface="Helvetica Neue"/>
                <a:sym typeface="Helvetica Neue"/>
              </a:rPr>
              <a:t>intellectual basis for Europe’s focus on investment</a:t>
            </a:r>
            <a:r>
              <a:rPr lang="en" sz="1900">
                <a:solidFill>
                  <a:schemeClr val="dk1"/>
                </a:solidFill>
                <a:latin typeface="Helvetica Neue"/>
                <a:ea typeface="Helvetica Neue"/>
                <a:cs typeface="Helvetica Neue"/>
                <a:sym typeface="Helvetica Neue"/>
              </a:rPr>
              <a:t> in open source alternatives and Digital Commons</a:t>
            </a:r>
            <a:endParaRPr sz="1900">
              <a:solidFill>
                <a:schemeClr val="dk1"/>
              </a:solidFill>
              <a:latin typeface="Helvetica Neue"/>
              <a:ea typeface="Helvetica Neue"/>
              <a:cs typeface="Helvetica Neue"/>
              <a:sym typeface="Helvetica Neue"/>
            </a:endParaRPr>
          </a:p>
          <a:p>
            <a:pPr indent="-349250" lvl="0" marL="457200" rtl="0" algn="l">
              <a:lnSpc>
                <a:spcPct val="100000"/>
              </a:lnSpc>
              <a:spcBef>
                <a:spcPts val="1000"/>
              </a:spcBef>
              <a:spcAft>
                <a:spcPts val="100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Digital sovereignty, or sovereign digital technologies, are </a:t>
            </a:r>
            <a:r>
              <a:rPr b="1" lang="en" sz="1900">
                <a:solidFill>
                  <a:schemeClr val="dk1"/>
                </a:solidFill>
                <a:latin typeface="Helvetica Neue"/>
                <a:ea typeface="Helvetica Neue"/>
                <a:cs typeface="Helvetica Neue"/>
                <a:sym typeface="Helvetica Neue"/>
              </a:rPr>
              <a:t>a key focus of the nascent EuroStack initiative,</a:t>
            </a:r>
            <a:r>
              <a:rPr lang="en" sz="1900">
                <a:solidFill>
                  <a:schemeClr val="dk1"/>
                </a:solidFill>
                <a:latin typeface="Helvetica Neue"/>
                <a:ea typeface="Helvetica Neue"/>
                <a:cs typeface="Helvetica Neue"/>
                <a:sym typeface="Helvetica Neue"/>
              </a:rPr>
              <a:t> which seeks to link open technologies and digital </a:t>
            </a:r>
            <a:r>
              <a:rPr lang="en" sz="1900">
                <a:solidFill>
                  <a:schemeClr val="dk1"/>
                </a:solidFill>
                <a:latin typeface="Helvetica Neue"/>
                <a:ea typeface="Helvetica Neue"/>
                <a:cs typeface="Helvetica Neue"/>
                <a:sym typeface="Helvetica Neue"/>
              </a:rPr>
              <a:t>infrastructure</a:t>
            </a:r>
            <a:r>
              <a:rPr lang="en" sz="1900">
                <a:solidFill>
                  <a:schemeClr val="dk1"/>
                </a:solidFill>
                <a:latin typeface="Helvetica Neue"/>
                <a:ea typeface="Helvetica Neue"/>
                <a:cs typeface="Helvetica Neue"/>
                <a:sym typeface="Helvetica Neue"/>
              </a:rPr>
              <a:t> with industrial policy</a:t>
            </a:r>
            <a:endParaRPr sz="1900">
              <a:solidFill>
                <a:schemeClr val="dk1"/>
              </a:solidFill>
              <a:latin typeface="Helvetica Neue"/>
              <a:ea typeface="Helvetica Neue"/>
              <a:cs typeface="Helvetica Neue"/>
              <a:sym typeface="Helvetica Neue"/>
            </a:endParaRPr>
          </a:p>
        </p:txBody>
      </p:sp>
      <p:sp>
        <p:nvSpPr>
          <p:cNvPr id="219" name="Google Shape;219;p35"/>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Digital Sovereignty for </a:t>
            </a:r>
            <a:r>
              <a:rPr b="1" lang="en" sz="3620">
                <a:latin typeface="Helvetica Neue"/>
                <a:ea typeface="Helvetica Neue"/>
                <a:cs typeface="Helvetica Neue"/>
                <a:sym typeface="Helvetica Neue"/>
              </a:rPr>
              <a:t>Euro</a:t>
            </a:r>
            <a:r>
              <a:rPr b="1" lang="en" sz="3620">
                <a:latin typeface="Helvetica Neue"/>
                <a:ea typeface="Helvetica Neue"/>
                <a:cs typeface="Helvetica Neue"/>
                <a:sym typeface="Helvetica Neue"/>
              </a:rPr>
              <a:t>pe</a:t>
            </a:r>
            <a:endParaRPr b="1" sz="3620">
              <a:latin typeface="Helvetica Neue"/>
              <a:ea typeface="Helvetica Neue"/>
              <a:cs typeface="Helvetica Neue"/>
              <a:sym typeface="Helvetica Neue"/>
            </a:endParaRPr>
          </a:p>
        </p:txBody>
      </p:sp>
      <p:pic>
        <p:nvPicPr>
          <p:cNvPr id="220" name="Google Shape;220;p35"/>
          <p:cNvPicPr preferRelativeResize="0"/>
          <p:nvPr/>
        </p:nvPicPr>
        <p:blipFill>
          <a:blip r:embed="rId3">
            <a:alphaModFix/>
          </a:blip>
          <a:stretch>
            <a:fillRect/>
          </a:stretch>
        </p:blipFill>
        <p:spPr>
          <a:xfrm>
            <a:off x="311700" y="1506300"/>
            <a:ext cx="3538424" cy="31481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6"/>
          <p:cNvPicPr preferRelativeResize="0"/>
          <p:nvPr/>
        </p:nvPicPr>
        <p:blipFill>
          <a:blip r:embed="rId3">
            <a:alphaModFix/>
          </a:blip>
          <a:stretch>
            <a:fillRect/>
          </a:stretch>
        </p:blipFill>
        <p:spPr>
          <a:xfrm>
            <a:off x="14872" y="0"/>
            <a:ext cx="9114255" cy="5143499"/>
          </a:xfrm>
          <a:prstGeom prst="rect">
            <a:avLst/>
          </a:prstGeom>
          <a:noFill/>
          <a:ln>
            <a:noFill/>
          </a:ln>
        </p:spPr>
      </p:pic>
      <p:sp>
        <p:nvSpPr>
          <p:cNvPr id="226" name="Google Shape;226;p36"/>
          <p:cNvSpPr txBox="1"/>
          <p:nvPr>
            <p:ph type="ctrTitle"/>
          </p:nvPr>
        </p:nvSpPr>
        <p:spPr>
          <a:xfrm>
            <a:off x="1287750" y="1248450"/>
            <a:ext cx="6568500" cy="2646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chemeClr val="lt1"/>
                </a:solidFill>
                <a:highlight>
                  <a:schemeClr val="lt1"/>
                </a:highlight>
              </a:rPr>
              <a:t>_</a:t>
            </a:r>
            <a:r>
              <a:rPr b="1" lang="en">
                <a:highlight>
                  <a:schemeClr val="lt1"/>
                </a:highlight>
              </a:rPr>
              <a:t>What is the focus</a:t>
            </a:r>
            <a:r>
              <a:rPr b="1" lang="en">
                <a:solidFill>
                  <a:schemeClr val="lt1"/>
                </a:solidFill>
                <a:highlight>
                  <a:schemeClr val="lt1"/>
                </a:highlight>
              </a:rPr>
              <a:t>_</a:t>
            </a:r>
            <a:r>
              <a:rPr b="1" lang="en">
                <a:highlight>
                  <a:schemeClr val="lt1"/>
                </a:highlight>
              </a:rPr>
              <a:t> </a:t>
            </a:r>
            <a:r>
              <a:rPr b="1" lang="en">
                <a:solidFill>
                  <a:schemeClr val="lt1"/>
                </a:solidFill>
                <a:highlight>
                  <a:schemeClr val="lt1"/>
                </a:highlight>
              </a:rPr>
              <a:t>_</a:t>
            </a:r>
            <a:r>
              <a:rPr b="1" lang="en">
                <a:highlight>
                  <a:schemeClr val="lt1"/>
                </a:highlight>
              </a:rPr>
              <a:t>of our proposed</a:t>
            </a:r>
            <a:r>
              <a:rPr b="1" lang="en">
                <a:solidFill>
                  <a:schemeClr val="lt1"/>
                </a:solidFill>
                <a:highlight>
                  <a:schemeClr val="lt1"/>
                </a:highlight>
              </a:rPr>
              <a:t>_</a:t>
            </a:r>
            <a:r>
              <a:rPr b="1" lang="en">
                <a:highlight>
                  <a:schemeClr val="lt1"/>
                </a:highlight>
              </a:rPr>
              <a:t> </a:t>
            </a:r>
            <a:r>
              <a:rPr b="1" lang="en">
                <a:solidFill>
                  <a:schemeClr val="lt1"/>
                </a:solidFill>
                <a:highlight>
                  <a:schemeClr val="lt1"/>
                </a:highlight>
              </a:rPr>
              <a:t>_</a:t>
            </a:r>
            <a:r>
              <a:rPr b="1" lang="en">
                <a:highlight>
                  <a:schemeClr val="lt1"/>
                </a:highlight>
              </a:rPr>
              <a:t>study?</a:t>
            </a:r>
            <a:r>
              <a:rPr b="1" lang="en">
                <a:solidFill>
                  <a:schemeClr val="lt1"/>
                </a:solidFill>
                <a:highlight>
                  <a:schemeClr val="lt1"/>
                </a:highlight>
              </a:rPr>
              <a:t>3</a:t>
            </a:r>
            <a:endParaRPr b="1">
              <a:solidFill>
                <a:schemeClr val="lt1"/>
              </a:solidFill>
              <a:highlight>
                <a:schemeClr val="lt1"/>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7"/>
          <p:cNvSpPr txBox="1"/>
          <p:nvPr>
            <p:ph type="title"/>
          </p:nvPr>
        </p:nvSpPr>
        <p:spPr>
          <a:xfrm>
            <a:off x="311700" y="863750"/>
            <a:ext cx="8520600" cy="319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3040">
                <a:highlight>
                  <a:srgbClr val="FFF2CC"/>
                </a:highlight>
                <a:latin typeface="Helvetica Neue"/>
                <a:ea typeface="Helvetica Neue"/>
                <a:cs typeface="Helvetica Neue"/>
                <a:sym typeface="Helvetica Neue"/>
              </a:rPr>
              <a:t>This study will assess the opportunity and feasibility for a fund at the EU level.</a:t>
            </a:r>
            <a:endParaRPr b="1" sz="3040">
              <a:highlight>
                <a:srgbClr val="FFF2CC"/>
              </a:highlight>
              <a:latin typeface="Helvetica Neue"/>
              <a:ea typeface="Helvetica Neue"/>
              <a:cs typeface="Helvetica Neue"/>
              <a:sym typeface="Helvetica Neue"/>
            </a:endParaRPr>
          </a:p>
          <a:p>
            <a:pPr indent="0" lvl="0" marL="0" rtl="0" algn="l">
              <a:spcBef>
                <a:spcPts val="0"/>
              </a:spcBef>
              <a:spcAft>
                <a:spcPts val="0"/>
              </a:spcAft>
              <a:buSzPts val="990"/>
              <a:buNone/>
            </a:pPr>
            <a:r>
              <a:t/>
            </a:r>
            <a:endParaRPr sz="2440">
              <a:latin typeface="Helvetica Neue"/>
              <a:ea typeface="Helvetica Neue"/>
              <a:cs typeface="Helvetica Neue"/>
              <a:sym typeface="Helvetica Neue"/>
            </a:endParaRPr>
          </a:p>
          <a:p>
            <a:pPr indent="0" lvl="0" marL="0" rtl="0" algn="l">
              <a:spcBef>
                <a:spcPts val="0"/>
              </a:spcBef>
              <a:spcAft>
                <a:spcPts val="0"/>
              </a:spcAft>
              <a:buSzPts val="990"/>
              <a:buNone/>
            </a:pPr>
            <a:r>
              <a:rPr b="1" lang="en" sz="2440" u="sng">
                <a:latin typeface="Helvetica Neue"/>
                <a:ea typeface="Helvetica Neue"/>
                <a:cs typeface="Helvetica Neue"/>
                <a:sym typeface="Helvetica Neue"/>
              </a:rPr>
              <a:t>GUIDING QUESTION</a:t>
            </a:r>
            <a:r>
              <a:rPr b="1" lang="en" sz="2440">
                <a:latin typeface="Helvetica Neue"/>
                <a:ea typeface="Helvetica Neue"/>
                <a:cs typeface="Helvetica Neue"/>
                <a:sym typeface="Helvetica Neue"/>
              </a:rPr>
              <a:t>: </a:t>
            </a:r>
            <a:r>
              <a:rPr lang="en" sz="2440">
                <a:latin typeface="Helvetica Neue"/>
                <a:ea typeface="Helvetica Neue"/>
                <a:cs typeface="Helvetica Neue"/>
                <a:sym typeface="Helvetica Neue"/>
              </a:rPr>
              <a:t>What is the </a:t>
            </a:r>
            <a:r>
              <a:rPr b="1" lang="en" sz="2440">
                <a:latin typeface="Helvetica Neue"/>
                <a:ea typeface="Helvetica Neue"/>
                <a:cs typeface="Helvetica Neue"/>
                <a:sym typeface="Helvetica Neue"/>
              </a:rPr>
              <a:t>opportunity and feasibility</a:t>
            </a:r>
            <a:r>
              <a:rPr lang="en" sz="2440">
                <a:latin typeface="Helvetica Neue"/>
                <a:ea typeface="Helvetica Neue"/>
                <a:cs typeface="Helvetica Neue"/>
                <a:sym typeface="Helvetica Neue"/>
              </a:rPr>
              <a:t> of </a:t>
            </a:r>
            <a:r>
              <a:rPr b="1" lang="en" sz="2440">
                <a:latin typeface="Helvetica Neue"/>
                <a:ea typeface="Helvetica Neue"/>
                <a:cs typeface="Helvetica Neue"/>
                <a:sym typeface="Helvetica Neue"/>
              </a:rPr>
              <a:t>building and implementing</a:t>
            </a:r>
            <a:r>
              <a:rPr lang="en" sz="2440">
                <a:latin typeface="Helvetica Neue"/>
                <a:ea typeface="Helvetica Neue"/>
                <a:cs typeface="Helvetica Neue"/>
                <a:sym typeface="Helvetica Neue"/>
              </a:rPr>
              <a:t> an </a:t>
            </a:r>
            <a:r>
              <a:rPr b="1" lang="en" sz="2440">
                <a:latin typeface="Helvetica Neue"/>
                <a:ea typeface="Helvetica Neue"/>
                <a:cs typeface="Helvetica Neue"/>
                <a:sym typeface="Helvetica Neue"/>
              </a:rPr>
              <a:t>EU-wide funding instrument</a:t>
            </a:r>
            <a:r>
              <a:rPr lang="en" sz="2440">
                <a:latin typeface="Helvetica Neue"/>
                <a:ea typeface="Helvetica Neue"/>
                <a:cs typeface="Helvetica Neue"/>
                <a:sym typeface="Helvetica Neue"/>
              </a:rPr>
              <a:t>, </a:t>
            </a:r>
            <a:r>
              <a:rPr b="1" lang="en" sz="2440">
                <a:latin typeface="Helvetica Neue"/>
                <a:ea typeface="Helvetica Neue"/>
                <a:cs typeface="Helvetica Neue"/>
                <a:sym typeface="Helvetica Neue"/>
              </a:rPr>
              <a:t>modelled after the Sovereign Tech Agency</a:t>
            </a:r>
            <a:r>
              <a:rPr lang="en" sz="2440">
                <a:latin typeface="Helvetica Neue"/>
                <a:ea typeface="Helvetica Neue"/>
                <a:cs typeface="Helvetica Neue"/>
                <a:sym typeface="Helvetica Neue"/>
              </a:rPr>
              <a:t>, which is focused on </a:t>
            </a:r>
            <a:r>
              <a:rPr b="1" lang="en" sz="2440">
                <a:latin typeface="Helvetica Neue"/>
                <a:ea typeface="Helvetica Neue"/>
                <a:cs typeface="Helvetica Neue"/>
                <a:sym typeface="Helvetica Neue"/>
              </a:rPr>
              <a:t>sustainability, maintenance, and security</a:t>
            </a:r>
            <a:r>
              <a:rPr lang="en" sz="2440">
                <a:latin typeface="Helvetica Neue"/>
                <a:ea typeface="Helvetica Neue"/>
                <a:cs typeface="Helvetica Neue"/>
                <a:sym typeface="Helvetica Neue"/>
              </a:rPr>
              <a:t> of critical open source software?</a:t>
            </a:r>
            <a:endParaRPr sz="2440">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8"/>
          <p:cNvPicPr preferRelativeResize="0"/>
          <p:nvPr/>
        </p:nvPicPr>
        <p:blipFill>
          <a:blip r:embed="rId3">
            <a:alphaModFix/>
          </a:blip>
          <a:stretch>
            <a:fillRect/>
          </a:stretch>
        </p:blipFill>
        <p:spPr>
          <a:xfrm>
            <a:off x="2424999" y="2776850"/>
            <a:ext cx="2767596" cy="1081700"/>
          </a:xfrm>
          <a:prstGeom prst="rect">
            <a:avLst/>
          </a:prstGeom>
          <a:noFill/>
          <a:ln>
            <a:noFill/>
          </a:ln>
        </p:spPr>
      </p:pic>
      <p:pic>
        <p:nvPicPr>
          <p:cNvPr id="237" name="Google Shape;237;p38"/>
          <p:cNvPicPr preferRelativeResize="0"/>
          <p:nvPr/>
        </p:nvPicPr>
        <p:blipFill>
          <a:blip r:embed="rId4">
            <a:alphaModFix/>
          </a:blip>
          <a:stretch>
            <a:fillRect/>
          </a:stretch>
        </p:blipFill>
        <p:spPr>
          <a:xfrm>
            <a:off x="5386423" y="3126825"/>
            <a:ext cx="3065974" cy="1660401"/>
          </a:xfrm>
          <a:prstGeom prst="rect">
            <a:avLst/>
          </a:prstGeom>
          <a:noFill/>
          <a:ln>
            <a:noFill/>
          </a:ln>
        </p:spPr>
      </p:pic>
      <p:pic>
        <p:nvPicPr>
          <p:cNvPr id="238" name="Google Shape;238;p38"/>
          <p:cNvPicPr preferRelativeResize="0"/>
          <p:nvPr/>
        </p:nvPicPr>
        <p:blipFill>
          <a:blip r:embed="rId5">
            <a:alphaModFix/>
          </a:blip>
          <a:stretch>
            <a:fillRect/>
          </a:stretch>
        </p:blipFill>
        <p:spPr>
          <a:xfrm>
            <a:off x="1474373" y="1292427"/>
            <a:ext cx="4045376" cy="1298899"/>
          </a:xfrm>
          <a:prstGeom prst="rect">
            <a:avLst/>
          </a:prstGeom>
          <a:noFill/>
          <a:ln>
            <a:noFill/>
          </a:ln>
        </p:spPr>
      </p:pic>
      <p:pic>
        <p:nvPicPr>
          <p:cNvPr id="239" name="Google Shape;239;p38"/>
          <p:cNvPicPr preferRelativeResize="0"/>
          <p:nvPr/>
        </p:nvPicPr>
        <p:blipFill>
          <a:blip r:embed="rId6">
            <a:alphaModFix/>
          </a:blip>
          <a:stretch>
            <a:fillRect/>
          </a:stretch>
        </p:blipFill>
        <p:spPr>
          <a:xfrm>
            <a:off x="6594400" y="1291150"/>
            <a:ext cx="1536760" cy="1479538"/>
          </a:xfrm>
          <a:prstGeom prst="rect">
            <a:avLst/>
          </a:prstGeom>
          <a:noFill/>
          <a:ln>
            <a:noFill/>
          </a:ln>
        </p:spPr>
      </p:pic>
      <p:pic>
        <p:nvPicPr>
          <p:cNvPr id="240" name="Google Shape;240;p38"/>
          <p:cNvPicPr preferRelativeResize="0"/>
          <p:nvPr/>
        </p:nvPicPr>
        <p:blipFill>
          <a:blip r:embed="rId7">
            <a:alphaModFix/>
          </a:blip>
          <a:stretch>
            <a:fillRect/>
          </a:stretch>
        </p:blipFill>
        <p:spPr>
          <a:xfrm>
            <a:off x="1068473" y="4044069"/>
            <a:ext cx="4317975" cy="718579"/>
          </a:xfrm>
          <a:prstGeom prst="rect">
            <a:avLst/>
          </a:prstGeom>
          <a:noFill/>
          <a:ln>
            <a:noFill/>
          </a:ln>
        </p:spPr>
      </p:pic>
      <p:sp>
        <p:nvSpPr>
          <p:cNvPr id="241" name="Google Shape;241;p38"/>
          <p:cNvSpPr txBox="1"/>
          <p:nvPr>
            <p:ph idx="4294967295"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Research Partners and Supporters</a:t>
            </a:r>
            <a:endParaRPr b="1" sz="3620">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idx="1" type="body"/>
          </p:nvPr>
        </p:nvSpPr>
        <p:spPr>
          <a:xfrm>
            <a:off x="3747000" y="1261913"/>
            <a:ext cx="5085300" cy="3535200"/>
          </a:xfrm>
          <a:prstGeom prst="rect">
            <a:avLst/>
          </a:prstGeom>
        </p:spPr>
        <p:txBody>
          <a:bodyPr anchorCtr="0" anchor="t" bIns="91425" lIns="91425" spcFirstLastPara="1" rIns="91425" wrap="square" tIns="91425">
            <a:normAutofit lnSpcReduction="10000"/>
          </a:bodyPr>
          <a:lstStyle/>
          <a:p>
            <a:pPr indent="-330200" lvl="0" marL="457200" rtl="0" algn="l">
              <a:lnSpc>
                <a:spcPct val="115000"/>
              </a:lnSpc>
              <a:spcBef>
                <a:spcPts val="0"/>
              </a:spcBef>
              <a:spcAft>
                <a:spcPts val="0"/>
              </a:spcAft>
              <a:buClr>
                <a:schemeClr val="dk1"/>
              </a:buClr>
              <a:buSzPts val="1600"/>
              <a:buChar char="●"/>
            </a:pPr>
            <a:r>
              <a:rPr b="1" lang="en" sz="1600">
                <a:solidFill>
                  <a:schemeClr val="dk1"/>
                </a:solidFill>
                <a:latin typeface="Helvetica Neue"/>
                <a:ea typeface="Helvetica Neue"/>
                <a:cs typeface="Helvetica Neue"/>
                <a:sym typeface="Helvetica Neue"/>
              </a:rPr>
              <a:t>Gather the actors </a:t>
            </a:r>
            <a:r>
              <a:rPr lang="en" sz="1600">
                <a:solidFill>
                  <a:schemeClr val="dk1"/>
                </a:solidFill>
                <a:latin typeface="Helvetica Neue"/>
                <a:ea typeface="Helvetica Neue"/>
                <a:cs typeface="Helvetica Neue"/>
                <a:sym typeface="Helvetica Neue"/>
              </a:rPr>
              <a:t>working in this space in a coalition and communicate a coherent message to European policymakers</a:t>
            </a:r>
            <a:endParaRPr sz="1600">
              <a:solidFill>
                <a:schemeClr val="dk1"/>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latin typeface="Helvetica Neue"/>
                <a:ea typeface="Helvetica Neue"/>
                <a:cs typeface="Helvetica Neue"/>
                <a:sym typeface="Helvetica Neue"/>
              </a:rPr>
              <a:t>Bring together stakeholders</a:t>
            </a:r>
            <a:r>
              <a:rPr lang="en" sz="1600">
                <a:solidFill>
                  <a:schemeClr val="dk1"/>
                </a:solidFill>
                <a:latin typeface="Helvetica Neue"/>
                <a:ea typeface="Helvetica Neue"/>
                <a:cs typeface="Helvetica Neue"/>
                <a:sym typeface="Helvetica Neue"/>
              </a:rPr>
              <a:t> from various sectors to advocate for European digital sovereignty, cyber resilience, and competitiveness</a:t>
            </a:r>
            <a:endParaRPr sz="1600">
              <a:solidFill>
                <a:schemeClr val="dk1"/>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latin typeface="Helvetica Neue"/>
                <a:ea typeface="Helvetica Neue"/>
                <a:cs typeface="Helvetica Neue"/>
                <a:sym typeface="Helvetica Neue"/>
              </a:rPr>
              <a:t>Deliver a clear and consistent message</a:t>
            </a:r>
            <a:r>
              <a:rPr lang="en" sz="1600">
                <a:solidFill>
                  <a:schemeClr val="dk1"/>
                </a:solidFill>
                <a:latin typeface="Helvetica Neue"/>
                <a:ea typeface="Helvetica Neue"/>
                <a:cs typeface="Helvetica Neue"/>
                <a:sym typeface="Helvetica Neue"/>
              </a:rPr>
              <a:t> highlighting the fund's importance across discreet policy objectives</a:t>
            </a:r>
            <a:endParaRPr sz="1600">
              <a:solidFill>
                <a:schemeClr val="dk1"/>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latin typeface="Helvetica Neue"/>
                <a:ea typeface="Helvetica Neue"/>
                <a:cs typeface="Helvetica Neue"/>
                <a:sym typeface="Helvetica Neue"/>
              </a:rPr>
              <a:t>Foster synergies among stakeholders</a:t>
            </a:r>
            <a:r>
              <a:rPr lang="en" sz="1600">
                <a:solidFill>
                  <a:schemeClr val="dk1"/>
                </a:solidFill>
                <a:latin typeface="Helvetica Neue"/>
                <a:ea typeface="Helvetica Neue"/>
                <a:cs typeface="Helvetica Neue"/>
                <a:sym typeface="Helvetica Neue"/>
              </a:rPr>
              <a:t> to avoid duplicating efforts and ensure a unified approach</a:t>
            </a:r>
            <a:endParaRPr sz="1600">
              <a:latin typeface="Helvetica Neue"/>
              <a:ea typeface="Helvetica Neue"/>
              <a:cs typeface="Helvetica Neue"/>
              <a:sym typeface="Helvetica Neue"/>
            </a:endParaRPr>
          </a:p>
        </p:txBody>
      </p:sp>
      <p:pic>
        <p:nvPicPr>
          <p:cNvPr id="247" name="Google Shape;247;p39"/>
          <p:cNvPicPr preferRelativeResize="0"/>
          <p:nvPr/>
        </p:nvPicPr>
        <p:blipFill>
          <a:blip r:embed="rId3">
            <a:alphaModFix/>
          </a:blip>
          <a:stretch>
            <a:fillRect/>
          </a:stretch>
        </p:blipFill>
        <p:spPr>
          <a:xfrm>
            <a:off x="311700" y="1974700"/>
            <a:ext cx="3164424" cy="2109616"/>
          </a:xfrm>
          <a:prstGeom prst="rect">
            <a:avLst/>
          </a:prstGeom>
          <a:noFill/>
          <a:ln>
            <a:noFill/>
          </a:ln>
        </p:spPr>
      </p:pic>
      <p:sp>
        <p:nvSpPr>
          <p:cNvPr id="248" name="Google Shape;248;p39"/>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High-Level Objectives of the Study</a:t>
            </a:r>
            <a:endParaRPr b="1" sz="3620">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txBox="1"/>
          <p:nvPr>
            <p:ph idx="1" type="body"/>
          </p:nvPr>
        </p:nvSpPr>
        <p:spPr>
          <a:xfrm>
            <a:off x="311700" y="1250950"/>
            <a:ext cx="5214000" cy="3416400"/>
          </a:xfrm>
          <a:prstGeom prst="rect">
            <a:avLst/>
          </a:prstGeom>
        </p:spPr>
        <p:txBody>
          <a:bodyPr anchorCtr="0" anchor="t" bIns="91425" lIns="91425" spcFirstLastPara="1" rIns="91425" wrap="square" tIns="91425">
            <a:normAutofit/>
          </a:bodyPr>
          <a:lstStyle/>
          <a:p>
            <a:pPr indent="-356870" lvl="0" marL="457200" rtl="0" algn="l">
              <a:lnSpc>
                <a:spcPct val="100000"/>
              </a:lnSpc>
              <a:spcBef>
                <a:spcPts val="0"/>
              </a:spcBef>
              <a:spcAft>
                <a:spcPts val="0"/>
              </a:spcAft>
              <a:buClr>
                <a:schemeClr val="dk1"/>
              </a:buClr>
              <a:buSzPts val="2020"/>
              <a:buAutoNum type="arabicPeriod"/>
            </a:pPr>
            <a:r>
              <a:rPr b="1" lang="en" sz="2020">
                <a:solidFill>
                  <a:schemeClr val="dk1"/>
                </a:solidFill>
                <a:latin typeface="Helvetica Neue"/>
                <a:ea typeface="Helvetica Neue"/>
                <a:cs typeface="Helvetica Neue"/>
                <a:sym typeface="Helvetica Neue"/>
              </a:rPr>
              <a:t>Define </a:t>
            </a:r>
            <a:r>
              <a:rPr lang="en" sz="2020">
                <a:solidFill>
                  <a:schemeClr val="dk1"/>
                </a:solidFill>
                <a:latin typeface="Helvetica Neue"/>
                <a:ea typeface="Helvetica Neue"/>
                <a:cs typeface="Helvetica Neue"/>
                <a:sym typeface="Helvetica Neue"/>
              </a:rPr>
              <a:t>the scope of the sustainability and security challenge</a:t>
            </a:r>
            <a:endParaRPr sz="2020">
              <a:solidFill>
                <a:schemeClr val="dk1"/>
              </a:solidFill>
              <a:latin typeface="Helvetica Neue"/>
              <a:ea typeface="Helvetica Neue"/>
              <a:cs typeface="Helvetica Neue"/>
              <a:sym typeface="Helvetica Neue"/>
            </a:endParaRPr>
          </a:p>
          <a:p>
            <a:pPr indent="-356870" lvl="0" marL="457200" rtl="0" algn="l">
              <a:lnSpc>
                <a:spcPct val="100000"/>
              </a:lnSpc>
              <a:spcBef>
                <a:spcPts val="0"/>
              </a:spcBef>
              <a:spcAft>
                <a:spcPts val="0"/>
              </a:spcAft>
              <a:buClr>
                <a:schemeClr val="dk1"/>
              </a:buClr>
              <a:buSzPts val="2020"/>
              <a:buAutoNum type="arabicPeriod"/>
            </a:pPr>
            <a:r>
              <a:rPr b="1" lang="en" sz="2020">
                <a:solidFill>
                  <a:schemeClr val="dk1"/>
                </a:solidFill>
                <a:latin typeface="Helvetica Neue"/>
                <a:ea typeface="Helvetica Neue"/>
                <a:cs typeface="Helvetica Neue"/>
                <a:sym typeface="Helvetica Neue"/>
              </a:rPr>
              <a:t>Distinguish </a:t>
            </a:r>
            <a:r>
              <a:rPr lang="en" sz="2020">
                <a:solidFill>
                  <a:schemeClr val="dk1"/>
                </a:solidFill>
                <a:latin typeface="Helvetica Neue"/>
                <a:ea typeface="Helvetica Neue"/>
                <a:cs typeface="Helvetica Neue"/>
                <a:sym typeface="Helvetica Neue"/>
              </a:rPr>
              <a:t>the maintenance investments</a:t>
            </a:r>
            <a:endParaRPr sz="2020">
              <a:solidFill>
                <a:schemeClr val="dk1"/>
              </a:solidFill>
              <a:latin typeface="Helvetica Neue"/>
              <a:ea typeface="Helvetica Neue"/>
              <a:cs typeface="Helvetica Neue"/>
              <a:sym typeface="Helvetica Neue"/>
            </a:endParaRPr>
          </a:p>
          <a:p>
            <a:pPr indent="-356870" lvl="0" marL="457200" rtl="0" algn="l">
              <a:lnSpc>
                <a:spcPct val="100000"/>
              </a:lnSpc>
              <a:spcBef>
                <a:spcPts val="0"/>
              </a:spcBef>
              <a:spcAft>
                <a:spcPts val="0"/>
              </a:spcAft>
              <a:buClr>
                <a:schemeClr val="dk1"/>
              </a:buClr>
              <a:buSzPts val="2020"/>
              <a:buAutoNum type="arabicPeriod"/>
            </a:pPr>
            <a:r>
              <a:rPr b="1" lang="en" sz="2020">
                <a:solidFill>
                  <a:schemeClr val="dk1"/>
                </a:solidFill>
                <a:latin typeface="Helvetica Neue"/>
                <a:ea typeface="Helvetica Neue"/>
                <a:cs typeface="Helvetica Neue"/>
                <a:sym typeface="Helvetica Neue"/>
              </a:rPr>
              <a:t>Establish </a:t>
            </a:r>
            <a:r>
              <a:rPr lang="en" sz="2020">
                <a:solidFill>
                  <a:schemeClr val="dk1"/>
                </a:solidFill>
                <a:latin typeface="Helvetica Neue"/>
                <a:ea typeface="Helvetica Neue"/>
                <a:cs typeface="Helvetica Neue"/>
                <a:sym typeface="Helvetica Neue"/>
              </a:rPr>
              <a:t>the case for appropriate funding levels</a:t>
            </a:r>
            <a:endParaRPr sz="2020">
              <a:solidFill>
                <a:schemeClr val="dk1"/>
              </a:solidFill>
              <a:latin typeface="Helvetica Neue"/>
              <a:ea typeface="Helvetica Neue"/>
              <a:cs typeface="Helvetica Neue"/>
              <a:sym typeface="Helvetica Neue"/>
            </a:endParaRPr>
          </a:p>
          <a:p>
            <a:pPr indent="-356870" lvl="0" marL="457200" rtl="0" algn="l">
              <a:lnSpc>
                <a:spcPct val="100000"/>
              </a:lnSpc>
              <a:spcBef>
                <a:spcPts val="0"/>
              </a:spcBef>
              <a:spcAft>
                <a:spcPts val="0"/>
              </a:spcAft>
              <a:buClr>
                <a:schemeClr val="dk1"/>
              </a:buClr>
              <a:buSzPts val="2020"/>
              <a:buAutoNum type="arabicPeriod"/>
            </a:pPr>
            <a:r>
              <a:rPr b="1" lang="en" sz="2020">
                <a:solidFill>
                  <a:schemeClr val="dk1"/>
                </a:solidFill>
                <a:latin typeface="Helvetica Neue"/>
                <a:ea typeface="Helvetica Neue"/>
                <a:cs typeface="Helvetica Neue"/>
                <a:sym typeface="Helvetica Neue"/>
              </a:rPr>
              <a:t>Assess </a:t>
            </a:r>
            <a:r>
              <a:rPr lang="en" sz="2020">
                <a:solidFill>
                  <a:schemeClr val="dk1"/>
                </a:solidFill>
                <a:latin typeface="Helvetica Neue"/>
                <a:ea typeface="Helvetica Neue"/>
                <a:cs typeface="Helvetica Neue"/>
                <a:sym typeface="Helvetica Neue"/>
              </a:rPr>
              <a:t>the economic and legal feasibility</a:t>
            </a:r>
            <a:endParaRPr sz="2020">
              <a:solidFill>
                <a:schemeClr val="dk1"/>
              </a:solidFill>
              <a:latin typeface="Helvetica Neue"/>
              <a:ea typeface="Helvetica Neue"/>
              <a:cs typeface="Helvetica Neue"/>
              <a:sym typeface="Helvetica Neue"/>
            </a:endParaRPr>
          </a:p>
          <a:p>
            <a:pPr indent="-356870" lvl="0" marL="457200" rtl="0" algn="l">
              <a:lnSpc>
                <a:spcPct val="100000"/>
              </a:lnSpc>
              <a:spcBef>
                <a:spcPts val="0"/>
              </a:spcBef>
              <a:spcAft>
                <a:spcPts val="0"/>
              </a:spcAft>
              <a:buClr>
                <a:schemeClr val="dk1"/>
              </a:buClr>
              <a:buSzPts val="2020"/>
              <a:buAutoNum type="arabicPeriod"/>
            </a:pPr>
            <a:r>
              <a:rPr b="1" lang="en" sz="2020">
                <a:solidFill>
                  <a:schemeClr val="dk1"/>
                </a:solidFill>
                <a:latin typeface="Helvetica Neue"/>
                <a:ea typeface="Helvetica Neue"/>
                <a:cs typeface="Helvetica Neue"/>
                <a:sym typeface="Helvetica Neue"/>
              </a:rPr>
              <a:t>Offer </a:t>
            </a:r>
            <a:r>
              <a:rPr lang="en" sz="2020">
                <a:solidFill>
                  <a:schemeClr val="dk1"/>
                </a:solidFill>
                <a:latin typeface="Helvetica Neue"/>
                <a:ea typeface="Helvetica Neue"/>
                <a:cs typeface="Helvetica Neue"/>
                <a:sym typeface="Helvetica Neue"/>
              </a:rPr>
              <a:t>financing and governance options</a:t>
            </a:r>
            <a:endParaRPr sz="2020">
              <a:solidFill>
                <a:schemeClr val="dk1"/>
              </a:solidFill>
              <a:latin typeface="Helvetica Neue"/>
              <a:ea typeface="Helvetica Neue"/>
              <a:cs typeface="Helvetica Neue"/>
              <a:sym typeface="Helvetica Neue"/>
            </a:endParaRPr>
          </a:p>
          <a:p>
            <a:pPr indent="-356870" lvl="0" marL="457200" rtl="0" algn="l">
              <a:lnSpc>
                <a:spcPct val="100000"/>
              </a:lnSpc>
              <a:spcBef>
                <a:spcPts val="0"/>
              </a:spcBef>
              <a:spcAft>
                <a:spcPts val="0"/>
              </a:spcAft>
              <a:buClr>
                <a:schemeClr val="dk1"/>
              </a:buClr>
              <a:buSzPts val="2020"/>
              <a:buAutoNum type="arabicPeriod"/>
            </a:pPr>
            <a:r>
              <a:rPr b="1" lang="en" sz="2020">
                <a:solidFill>
                  <a:schemeClr val="dk1"/>
                </a:solidFill>
                <a:latin typeface="Helvetica Neue"/>
                <a:ea typeface="Helvetica Neue"/>
                <a:cs typeface="Helvetica Neue"/>
                <a:sym typeface="Helvetica Neue"/>
              </a:rPr>
              <a:t>Make </a:t>
            </a:r>
            <a:r>
              <a:rPr lang="en" sz="2020">
                <a:solidFill>
                  <a:schemeClr val="dk1"/>
                </a:solidFill>
                <a:latin typeface="Helvetica Neue"/>
                <a:ea typeface="Helvetica Neue"/>
                <a:cs typeface="Helvetica Neue"/>
                <a:sym typeface="Helvetica Neue"/>
              </a:rPr>
              <a:t>policy recommendations</a:t>
            </a:r>
            <a:endParaRPr sz="2020">
              <a:solidFill>
                <a:schemeClr val="dk1"/>
              </a:solidFill>
              <a:latin typeface="Helvetica Neue"/>
              <a:ea typeface="Helvetica Neue"/>
              <a:cs typeface="Helvetica Neue"/>
              <a:sym typeface="Helvetica Neue"/>
            </a:endParaRPr>
          </a:p>
        </p:txBody>
      </p:sp>
      <p:pic>
        <p:nvPicPr>
          <p:cNvPr id="254" name="Google Shape;254;p40"/>
          <p:cNvPicPr preferRelativeResize="0"/>
          <p:nvPr/>
        </p:nvPicPr>
        <p:blipFill>
          <a:blip r:embed="rId3">
            <a:alphaModFix/>
          </a:blip>
          <a:stretch>
            <a:fillRect/>
          </a:stretch>
        </p:blipFill>
        <p:spPr>
          <a:xfrm>
            <a:off x="5525700" y="1724950"/>
            <a:ext cx="3313500" cy="1862381"/>
          </a:xfrm>
          <a:prstGeom prst="rect">
            <a:avLst/>
          </a:prstGeom>
          <a:noFill/>
          <a:ln>
            <a:noFill/>
          </a:ln>
        </p:spPr>
      </p:pic>
      <p:sp>
        <p:nvSpPr>
          <p:cNvPr id="255" name="Google Shape;255;p40"/>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Goals for the Final Whitepaper</a:t>
            </a:r>
            <a:endParaRPr b="1" sz="3620">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1"/>
          <p:cNvSpPr txBox="1"/>
          <p:nvPr>
            <p:ph type="title"/>
          </p:nvPr>
        </p:nvSpPr>
        <p:spPr>
          <a:xfrm>
            <a:off x="311700" y="1493250"/>
            <a:ext cx="8520600" cy="2157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latin typeface="Helvetica Neue"/>
                <a:ea typeface="Helvetica Neue"/>
                <a:cs typeface="Helvetica Neue"/>
                <a:sym typeface="Helvetica Neue"/>
              </a:rPr>
              <a:t>Uptake is important though!</a:t>
            </a:r>
            <a:endParaRPr b="1">
              <a:latin typeface="Helvetica Neue"/>
              <a:ea typeface="Helvetica Neue"/>
              <a:cs typeface="Helvetica Neue"/>
              <a:sym typeface="Helvetica Neue"/>
            </a:endParaRPr>
          </a:p>
          <a:p>
            <a:pPr indent="0" lvl="0" marL="0" rtl="0" algn="ctr">
              <a:spcBef>
                <a:spcPts val="0"/>
              </a:spcBef>
              <a:spcAft>
                <a:spcPts val="0"/>
              </a:spcAft>
              <a:buNone/>
            </a:pPr>
            <a:r>
              <a:t/>
            </a:r>
            <a:endParaRPr b="1">
              <a:latin typeface="Helvetica Neue"/>
              <a:ea typeface="Helvetica Neue"/>
              <a:cs typeface="Helvetica Neue"/>
              <a:sym typeface="Helvetica Neue"/>
            </a:endParaRPr>
          </a:p>
          <a:p>
            <a:pPr indent="0" lvl="0" marL="0" rtl="0" algn="ctr">
              <a:spcBef>
                <a:spcPts val="0"/>
              </a:spcBef>
              <a:spcAft>
                <a:spcPts val="0"/>
              </a:spcAft>
              <a:buNone/>
            </a:pPr>
            <a:r>
              <a:rPr b="1" lang="en" u="sng">
                <a:latin typeface="Helvetica Neue"/>
                <a:ea typeface="Helvetica Neue"/>
                <a:cs typeface="Helvetica Neue"/>
                <a:sym typeface="Helvetica Neue"/>
              </a:rPr>
              <a:t>What can happen to make sure the EU listens to whatever recommendations we make?</a:t>
            </a:r>
            <a:endParaRPr b="1" u="sng">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0" y="0"/>
            <a:ext cx="9144001" cy="5143500"/>
          </a:xfrm>
          <a:prstGeom prst="rect">
            <a:avLst/>
          </a:prstGeom>
          <a:noFill/>
          <a:ln>
            <a:noFill/>
          </a:ln>
        </p:spPr>
      </p:pic>
      <p:sp>
        <p:nvSpPr>
          <p:cNvPr id="68" name="Google Shape;68;p15"/>
          <p:cNvSpPr txBox="1"/>
          <p:nvPr>
            <p:ph type="ctrTitle"/>
          </p:nvPr>
        </p:nvSpPr>
        <p:spPr>
          <a:xfrm>
            <a:off x="369183" y="1545450"/>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Why should Europe care</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 </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about FOSS maintenance</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 </a:t>
            </a: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and security?</a:t>
            </a:r>
            <a:r>
              <a:rPr b="1" lang="en">
                <a:solidFill>
                  <a:schemeClr val="lt1"/>
                </a:solidFill>
                <a:highlight>
                  <a:schemeClr val="lt1"/>
                </a:highlight>
                <a:latin typeface="Helvetica Neue"/>
                <a:ea typeface="Helvetica Neue"/>
                <a:cs typeface="Helvetica Neue"/>
                <a:sym typeface="Helvetica Neue"/>
              </a:rPr>
              <a:t>_</a:t>
            </a:r>
            <a:endParaRPr b="1">
              <a:solidFill>
                <a:schemeClr val="lt1"/>
              </a:solidFill>
              <a:highlight>
                <a:schemeClr val="lt1"/>
              </a:highlight>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ph idx="1" type="body"/>
          </p:nvPr>
        </p:nvSpPr>
        <p:spPr>
          <a:xfrm>
            <a:off x="311700" y="1250950"/>
            <a:ext cx="8118000" cy="2254800"/>
          </a:xfrm>
          <a:prstGeom prst="rect">
            <a:avLst/>
          </a:prstGeom>
        </p:spPr>
        <p:txBody>
          <a:bodyPr anchorCtr="0" anchor="t" bIns="91425" lIns="91425" spcFirstLastPara="1" rIns="91425" wrap="square" tIns="91425">
            <a:normAutofit lnSpcReduction="10000"/>
          </a:bodyPr>
          <a:lstStyle/>
          <a:p>
            <a:pPr indent="0" lvl="0" marL="0" rtl="0" algn="l">
              <a:lnSpc>
                <a:spcPct val="105000"/>
              </a:lnSpc>
              <a:spcBef>
                <a:spcPts val="0"/>
              </a:spcBef>
              <a:spcAft>
                <a:spcPts val="0"/>
              </a:spcAft>
              <a:buNone/>
            </a:pPr>
            <a:r>
              <a:t/>
            </a:r>
            <a:endParaRPr sz="2000">
              <a:solidFill>
                <a:srgbClr val="000000"/>
              </a:solidFill>
              <a:latin typeface="Helvetica Neue"/>
              <a:ea typeface="Helvetica Neue"/>
              <a:cs typeface="Helvetica Neue"/>
              <a:sym typeface="Helvetica Neue"/>
            </a:endParaRPr>
          </a:p>
          <a:p>
            <a:pPr indent="-355600" lvl="0" marL="457200" rtl="0" algn="l">
              <a:lnSpc>
                <a:spcPct val="105000"/>
              </a:lnSpc>
              <a:spcBef>
                <a:spcPts val="0"/>
              </a:spcBef>
              <a:spcAft>
                <a:spcPts val="0"/>
              </a:spcAft>
              <a:buClr>
                <a:schemeClr val="dk1"/>
              </a:buClr>
              <a:buSzPts val="2000"/>
              <a:buChar char="●"/>
            </a:pPr>
            <a:r>
              <a:rPr lang="en" sz="2000">
                <a:solidFill>
                  <a:srgbClr val="000000"/>
                </a:solidFill>
                <a:latin typeface="Helvetica Neue"/>
                <a:ea typeface="Helvetica Neue"/>
                <a:cs typeface="Helvetica Neue"/>
                <a:sym typeface="Helvetica Neue"/>
              </a:rPr>
              <a:t>A </a:t>
            </a:r>
            <a:r>
              <a:rPr b="1" lang="en" sz="2000">
                <a:solidFill>
                  <a:srgbClr val="000000"/>
                </a:solidFill>
                <a:latin typeface="Helvetica Neue"/>
                <a:ea typeface="Helvetica Neue"/>
                <a:cs typeface="Helvetica Neue"/>
                <a:sym typeface="Helvetica Neue"/>
              </a:rPr>
              <a:t>detailed economic and legal analysis</a:t>
            </a:r>
            <a:r>
              <a:rPr lang="en" sz="2000">
                <a:solidFill>
                  <a:srgbClr val="000000"/>
                </a:solidFill>
                <a:latin typeface="Helvetica Neue"/>
                <a:ea typeface="Helvetica Neue"/>
                <a:cs typeface="Helvetica Neue"/>
                <a:sym typeface="Helvetica Neue"/>
              </a:rPr>
              <a:t>, grounded in interview and economic analysis</a:t>
            </a:r>
            <a:endParaRPr sz="2000">
              <a:solidFill>
                <a:srgbClr val="000000"/>
              </a:solidFill>
              <a:latin typeface="Helvetica Neue"/>
              <a:ea typeface="Helvetica Neue"/>
              <a:cs typeface="Helvetica Neue"/>
              <a:sym typeface="Helvetica Neue"/>
            </a:endParaRPr>
          </a:p>
          <a:p>
            <a:pPr indent="-355600" lvl="0" marL="457200" rtl="0" algn="l">
              <a:lnSpc>
                <a:spcPct val="105000"/>
              </a:lnSpc>
              <a:spcBef>
                <a:spcPts val="0"/>
              </a:spcBef>
              <a:spcAft>
                <a:spcPts val="0"/>
              </a:spcAft>
              <a:buClr>
                <a:schemeClr val="dk1"/>
              </a:buClr>
              <a:buSzPts val="2000"/>
              <a:buChar char="●"/>
            </a:pPr>
            <a:r>
              <a:rPr lang="en" sz="2000">
                <a:solidFill>
                  <a:srgbClr val="000000"/>
                </a:solidFill>
                <a:latin typeface="Helvetica Neue"/>
                <a:ea typeface="Helvetica Neue"/>
                <a:cs typeface="Helvetica Neue"/>
                <a:sym typeface="Helvetica Neue"/>
              </a:rPr>
              <a:t>A </a:t>
            </a:r>
            <a:r>
              <a:rPr b="1" lang="en" sz="2000">
                <a:solidFill>
                  <a:srgbClr val="000000"/>
                </a:solidFill>
                <a:latin typeface="Helvetica Neue"/>
                <a:ea typeface="Helvetica Neue"/>
                <a:cs typeface="Helvetica Neue"/>
                <a:sym typeface="Helvetica Neue"/>
              </a:rPr>
              <a:t>detailed white paper</a:t>
            </a:r>
            <a:r>
              <a:rPr lang="en" sz="2000">
                <a:solidFill>
                  <a:srgbClr val="000000"/>
                </a:solidFill>
                <a:latin typeface="Helvetica Neue"/>
                <a:ea typeface="Helvetica Neue"/>
                <a:cs typeface="Helvetica Neue"/>
                <a:sym typeface="Helvetica Neue"/>
              </a:rPr>
              <a:t> with policy recommendations, delivered in time for the upcoming MFF negotiations (more on this soon)</a:t>
            </a:r>
            <a:endParaRPr sz="2000">
              <a:solidFill>
                <a:srgbClr val="000000"/>
              </a:solidFill>
              <a:latin typeface="Helvetica Neue"/>
              <a:ea typeface="Helvetica Neue"/>
              <a:cs typeface="Helvetica Neue"/>
              <a:sym typeface="Helvetica Neue"/>
            </a:endParaRPr>
          </a:p>
          <a:p>
            <a:pPr indent="-355600" lvl="0" marL="457200" rtl="0" algn="l">
              <a:lnSpc>
                <a:spcPct val="105000"/>
              </a:lnSpc>
              <a:spcBef>
                <a:spcPts val="0"/>
              </a:spcBef>
              <a:spcAft>
                <a:spcPts val="0"/>
              </a:spcAft>
              <a:buClr>
                <a:srgbClr val="000000"/>
              </a:buClr>
              <a:buSzPts val="2000"/>
              <a:buChar char="●"/>
            </a:pPr>
            <a:r>
              <a:rPr lang="en" sz="2000">
                <a:solidFill>
                  <a:srgbClr val="000000"/>
                </a:solidFill>
                <a:latin typeface="Helvetica Neue"/>
                <a:ea typeface="Helvetica Neue"/>
                <a:cs typeface="Helvetica Neue"/>
                <a:sym typeface="Helvetica Neue"/>
              </a:rPr>
              <a:t>An </a:t>
            </a:r>
            <a:r>
              <a:rPr b="1" lang="en" sz="2000">
                <a:solidFill>
                  <a:srgbClr val="000000"/>
                </a:solidFill>
                <a:latin typeface="Helvetica Neue"/>
                <a:ea typeface="Helvetica Neue"/>
                <a:cs typeface="Helvetica Neue"/>
                <a:sym typeface="Helvetica Neue"/>
              </a:rPr>
              <a:t>advocacy plan</a:t>
            </a:r>
            <a:r>
              <a:rPr lang="en" sz="2000">
                <a:solidFill>
                  <a:srgbClr val="000000"/>
                </a:solidFill>
                <a:latin typeface="Helvetica Neue"/>
                <a:ea typeface="Helvetica Neue"/>
                <a:cs typeface="Helvetica Neue"/>
                <a:sym typeface="Helvetica Neue"/>
              </a:rPr>
              <a:t> to ensure uptake by the European Commission and engagement from the European Parliament</a:t>
            </a:r>
            <a:endParaRPr sz="2000">
              <a:solidFill>
                <a:srgbClr val="000000"/>
              </a:solidFill>
              <a:latin typeface="Helvetica Neue"/>
              <a:ea typeface="Helvetica Neue"/>
              <a:cs typeface="Helvetica Neue"/>
              <a:sym typeface="Helvetica Neue"/>
            </a:endParaRPr>
          </a:p>
        </p:txBody>
      </p:sp>
      <p:sp>
        <p:nvSpPr>
          <p:cNvPr id="266" name="Google Shape;266;p42"/>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In time for June, we need…</a:t>
            </a:r>
            <a:endParaRPr b="1" sz="3620">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3"/>
          <p:cNvPicPr preferRelativeResize="0"/>
          <p:nvPr/>
        </p:nvPicPr>
        <p:blipFill>
          <a:blip r:embed="rId3">
            <a:alphaModFix/>
          </a:blip>
          <a:stretch>
            <a:fillRect/>
          </a:stretch>
        </p:blipFill>
        <p:spPr>
          <a:xfrm>
            <a:off x="0" y="0"/>
            <a:ext cx="9144001" cy="5143500"/>
          </a:xfrm>
          <a:prstGeom prst="rect">
            <a:avLst/>
          </a:prstGeom>
          <a:noFill/>
          <a:ln>
            <a:noFill/>
          </a:ln>
        </p:spPr>
      </p:pic>
      <p:sp>
        <p:nvSpPr>
          <p:cNvPr id="272" name="Google Shape;272;p43"/>
          <p:cNvSpPr txBox="1"/>
          <p:nvPr>
            <p:ph type="ctrTitle"/>
          </p:nvPr>
        </p:nvSpPr>
        <p:spPr>
          <a:xfrm>
            <a:off x="423450" y="2058600"/>
            <a:ext cx="8520600" cy="1026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chemeClr val="lt1"/>
                </a:solidFill>
                <a:highlight>
                  <a:schemeClr val="lt1"/>
                </a:highlight>
                <a:latin typeface="Helvetica Neue"/>
                <a:ea typeface="Helvetica Neue"/>
                <a:cs typeface="Helvetica Neue"/>
                <a:sym typeface="Helvetica Neue"/>
              </a:rPr>
              <a:t>_</a:t>
            </a:r>
            <a:r>
              <a:rPr b="1" lang="en">
                <a:highlight>
                  <a:schemeClr val="lt1"/>
                </a:highlight>
                <a:latin typeface="Helvetica Neue"/>
                <a:ea typeface="Helvetica Neue"/>
                <a:cs typeface="Helvetica Neue"/>
                <a:sym typeface="Helvetica Neue"/>
              </a:rPr>
              <a:t>Wrapping up</a:t>
            </a:r>
            <a:r>
              <a:rPr b="1" lang="en">
                <a:solidFill>
                  <a:schemeClr val="lt1"/>
                </a:solidFill>
                <a:highlight>
                  <a:schemeClr val="lt1"/>
                </a:highlight>
                <a:latin typeface="Helvetica Neue"/>
                <a:ea typeface="Helvetica Neue"/>
                <a:cs typeface="Helvetica Neue"/>
                <a:sym typeface="Helvetica Neue"/>
              </a:rPr>
              <a:t>__</a:t>
            </a:r>
            <a:endParaRPr b="1">
              <a:solidFill>
                <a:schemeClr val="lt1"/>
              </a:solidFill>
              <a:highlight>
                <a:schemeClr val="lt1"/>
              </a:highlight>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4"/>
          <p:cNvSpPr txBox="1"/>
          <p:nvPr>
            <p:ph type="title"/>
          </p:nvPr>
        </p:nvSpPr>
        <p:spPr>
          <a:xfrm>
            <a:off x="311700" y="755388"/>
            <a:ext cx="8520600" cy="7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620">
                <a:latin typeface="Helvetica Neue"/>
                <a:ea typeface="Helvetica Neue"/>
                <a:cs typeface="Helvetica Neue"/>
                <a:sym typeface="Helvetica Neue"/>
              </a:rPr>
              <a:t>Participate in the consultation</a:t>
            </a:r>
            <a:endParaRPr b="1" sz="3620">
              <a:latin typeface="Helvetica Neue"/>
              <a:ea typeface="Helvetica Neue"/>
              <a:cs typeface="Helvetica Neue"/>
              <a:sym typeface="Helvetica Neue"/>
            </a:endParaRPr>
          </a:p>
        </p:txBody>
      </p:sp>
      <p:pic>
        <p:nvPicPr>
          <p:cNvPr id="278" name="Google Shape;278;p44"/>
          <p:cNvPicPr preferRelativeResize="0"/>
          <p:nvPr/>
        </p:nvPicPr>
        <p:blipFill>
          <a:blip r:embed="rId3">
            <a:alphaModFix/>
          </a:blip>
          <a:stretch>
            <a:fillRect/>
          </a:stretch>
        </p:blipFill>
        <p:spPr>
          <a:xfrm>
            <a:off x="2635100" y="1805588"/>
            <a:ext cx="3873776" cy="2582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5"/>
          <p:cNvSpPr txBox="1"/>
          <p:nvPr>
            <p:ph type="title"/>
          </p:nvPr>
        </p:nvSpPr>
        <p:spPr>
          <a:xfrm>
            <a:off x="311700" y="786050"/>
            <a:ext cx="8520600" cy="7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620">
                <a:latin typeface="Helvetica Neue"/>
                <a:ea typeface="Helvetica Neue"/>
                <a:cs typeface="Helvetica Neue"/>
                <a:sym typeface="Helvetica Neue"/>
              </a:rPr>
              <a:t>Get involved in our research</a:t>
            </a:r>
            <a:endParaRPr b="1" sz="3620">
              <a:latin typeface="Helvetica Neue"/>
              <a:ea typeface="Helvetica Neue"/>
              <a:cs typeface="Helvetica Neue"/>
              <a:sym typeface="Helvetica Neue"/>
            </a:endParaRPr>
          </a:p>
        </p:txBody>
      </p:sp>
      <p:pic>
        <p:nvPicPr>
          <p:cNvPr id="284" name="Google Shape;284;p45"/>
          <p:cNvPicPr preferRelativeResize="0"/>
          <p:nvPr/>
        </p:nvPicPr>
        <p:blipFill>
          <a:blip r:embed="rId3">
            <a:alphaModFix/>
          </a:blip>
          <a:stretch>
            <a:fillRect/>
          </a:stretch>
        </p:blipFill>
        <p:spPr>
          <a:xfrm>
            <a:off x="2777538" y="1713250"/>
            <a:ext cx="3588925" cy="2644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6"/>
          <p:cNvSpPr txBox="1"/>
          <p:nvPr>
            <p:ph type="title"/>
          </p:nvPr>
        </p:nvSpPr>
        <p:spPr>
          <a:xfrm>
            <a:off x="311700" y="794500"/>
            <a:ext cx="8520600" cy="7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b="1" lang="en" sz="3620">
                <a:latin typeface="Helvetica Neue"/>
                <a:ea typeface="Helvetica Neue"/>
                <a:cs typeface="Helvetica Neue"/>
                <a:sym typeface="Helvetica Neue"/>
              </a:rPr>
              <a:t>Funders! Write about your successes</a:t>
            </a:r>
            <a:endParaRPr b="1" sz="3620">
              <a:latin typeface="Helvetica Neue"/>
              <a:ea typeface="Helvetica Neue"/>
              <a:cs typeface="Helvetica Neue"/>
              <a:sym typeface="Helvetica Neue"/>
            </a:endParaRPr>
          </a:p>
        </p:txBody>
      </p:sp>
      <p:pic>
        <p:nvPicPr>
          <p:cNvPr id="290" name="Google Shape;290;p46"/>
          <p:cNvPicPr preferRelativeResize="0"/>
          <p:nvPr/>
        </p:nvPicPr>
        <p:blipFill>
          <a:blip r:embed="rId3">
            <a:alphaModFix/>
          </a:blip>
          <a:stretch>
            <a:fillRect/>
          </a:stretch>
        </p:blipFill>
        <p:spPr>
          <a:xfrm>
            <a:off x="2084800" y="1733425"/>
            <a:ext cx="4974400" cy="2615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7"/>
          <p:cNvSpPr txBox="1"/>
          <p:nvPr>
            <p:ph type="title"/>
          </p:nvPr>
        </p:nvSpPr>
        <p:spPr>
          <a:xfrm>
            <a:off x="311700" y="828475"/>
            <a:ext cx="8520600" cy="7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b="1" lang="en" sz="3620">
                <a:latin typeface="Helvetica Neue"/>
                <a:ea typeface="Helvetica Neue"/>
                <a:cs typeface="Helvetica Neue"/>
                <a:sym typeface="Helvetica Neue"/>
              </a:rPr>
              <a:t>Find MEP champions for open source</a:t>
            </a:r>
            <a:endParaRPr b="1" sz="3620">
              <a:latin typeface="Helvetica Neue"/>
              <a:ea typeface="Helvetica Neue"/>
              <a:cs typeface="Helvetica Neue"/>
              <a:sym typeface="Helvetica Neue"/>
            </a:endParaRPr>
          </a:p>
        </p:txBody>
      </p:sp>
      <p:pic>
        <p:nvPicPr>
          <p:cNvPr id="296" name="Google Shape;296;p47"/>
          <p:cNvPicPr preferRelativeResize="0"/>
          <p:nvPr/>
        </p:nvPicPr>
        <p:blipFill>
          <a:blip r:embed="rId3">
            <a:alphaModFix/>
          </a:blip>
          <a:stretch>
            <a:fillRect/>
          </a:stretch>
        </p:blipFill>
        <p:spPr>
          <a:xfrm>
            <a:off x="1265113" y="1697075"/>
            <a:ext cx="6613775" cy="2617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8"/>
          <p:cNvSpPr txBox="1"/>
          <p:nvPr>
            <p:ph type="title"/>
          </p:nvPr>
        </p:nvSpPr>
        <p:spPr>
          <a:xfrm>
            <a:off x="311700" y="765163"/>
            <a:ext cx="8520600" cy="7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620">
                <a:latin typeface="Helvetica Neue"/>
                <a:ea typeface="Helvetica Neue"/>
                <a:cs typeface="Helvetica Neue"/>
                <a:sym typeface="Helvetica Neue"/>
              </a:rPr>
              <a:t>Talk to government representatives</a:t>
            </a:r>
            <a:endParaRPr b="1" sz="3620">
              <a:latin typeface="Helvetica Neue"/>
              <a:ea typeface="Helvetica Neue"/>
              <a:cs typeface="Helvetica Neue"/>
              <a:sym typeface="Helvetica Neue"/>
            </a:endParaRPr>
          </a:p>
        </p:txBody>
      </p:sp>
      <p:pic>
        <p:nvPicPr>
          <p:cNvPr id="302" name="Google Shape;302;p48"/>
          <p:cNvPicPr preferRelativeResize="0"/>
          <p:nvPr/>
        </p:nvPicPr>
        <p:blipFill>
          <a:blip r:embed="rId3">
            <a:alphaModFix/>
          </a:blip>
          <a:stretch>
            <a:fillRect/>
          </a:stretch>
        </p:blipFill>
        <p:spPr>
          <a:xfrm>
            <a:off x="2184300" y="1704113"/>
            <a:ext cx="4775400" cy="2674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872250" y="733925"/>
            <a:ext cx="1632825" cy="1983200"/>
          </a:xfrm>
          <a:prstGeom prst="rect">
            <a:avLst/>
          </a:prstGeom>
          <a:noFill/>
          <a:ln>
            <a:noFill/>
          </a:ln>
        </p:spPr>
      </p:pic>
      <p:pic>
        <p:nvPicPr>
          <p:cNvPr id="74" name="Google Shape;74;p16"/>
          <p:cNvPicPr preferRelativeResize="0"/>
          <p:nvPr/>
        </p:nvPicPr>
        <p:blipFill>
          <a:blip r:embed="rId4">
            <a:alphaModFix/>
          </a:blip>
          <a:stretch>
            <a:fillRect/>
          </a:stretch>
        </p:blipFill>
        <p:spPr>
          <a:xfrm>
            <a:off x="5535025" y="733925"/>
            <a:ext cx="2857500" cy="1400175"/>
          </a:xfrm>
          <a:prstGeom prst="rect">
            <a:avLst/>
          </a:prstGeom>
          <a:noFill/>
          <a:ln>
            <a:noFill/>
          </a:ln>
        </p:spPr>
      </p:pic>
      <p:cxnSp>
        <p:nvCxnSpPr>
          <p:cNvPr id="75" name="Google Shape;75;p16"/>
          <p:cNvCxnSpPr/>
          <p:nvPr/>
        </p:nvCxnSpPr>
        <p:spPr>
          <a:xfrm>
            <a:off x="3799975" y="1664375"/>
            <a:ext cx="1363500" cy="0"/>
          </a:xfrm>
          <a:prstGeom prst="straightConnector1">
            <a:avLst/>
          </a:prstGeom>
          <a:noFill/>
          <a:ln cap="flat" cmpd="sng" w="76200">
            <a:solidFill>
              <a:srgbClr val="B90000"/>
            </a:solidFill>
            <a:prstDash val="solid"/>
            <a:round/>
            <a:headEnd len="med" w="med" type="none"/>
            <a:tailEnd len="med" w="med" type="triangle"/>
          </a:ln>
        </p:spPr>
      </p:cxnSp>
      <p:pic>
        <p:nvPicPr>
          <p:cNvPr id="76" name="Google Shape;76;p16"/>
          <p:cNvPicPr preferRelativeResize="0"/>
          <p:nvPr/>
        </p:nvPicPr>
        <p:blipFill>
          <a:blip r:embed="rId5">
            <a:alphaModFix/>
          </a:blip>
          <a:stretch>
            <a:fillRect/>
          </a:stretch>
        </p:blipFill>
        <p:spPr>
          <a:xfrm>
            <a:off x="5535025" y="3366075"/>
            <a:ext cx="2968474" cy="913150"/>
          </a:xfrm>
          <a:prstGeom prst="rect">
            <a:avLst/>
          </a:prstGeom>
          <a:noFill/>
          <a:ln>
            <a:noFill/>
          </a:ln>
        </p:spPr>
      </p:pic>
      <p:pic>
        <p:nvPicPr>
          <p:cNvPr id="77" name="Google Shape;77;p16"/>
          <p:cNvPicPr preferRelativeResize="0"/>
          <p:nvPr/>
        </p:nvPicPr>
        <p:blipFill>
          <a:blip r:embed="rId6">
            <a:alphaModFix/>
          </a:blip>
          <a:stretch>
            <a:fillRect/>
          </a:stretch>
        </p:blipFill>
        <p:spPr>
          <a:xfrm>
            <a:off x="180700" y="3199000"/>
            <a:ext cx="3015925" cy="1247300"/>
          </a:xfrm>
          <a:prstGeom prst="rect">
            <a:avLst/>
          </a:prstGeom>
          <a:noFill/>
          <a:ln>
            <a:noFill/>
          </a:ln>
        </p:spPr>
      </p:pic>
      <p:cxnSp>
        <p:nvCxnSpPr>
          <p:cNvPr id="78" name="Google Shape;78;p16"/>
          <p:cNvCxnSpPr/>
          <p:nvPr/>
        </p:nvCxnSpPr>
        <p:spPr>
          <a:xfrm>
            <a:off x="3799975" y="3797975"/>
            <a:ext cx="1363500" cy="0"/>
          </a:xfrm>
          <a:prstGeom prst="straightConnector1">
            <a:avLst/>
          </a:prstGeom>
          <a:noFill/>
          <a:ln cap="flat" cmpd="sng" w="76200">
            <a:solidFill>
              <a:srgbClr val="B90000"/>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152400" y="152400"/>
            <a:ext cx="4872575" cy="2540700"/>
          </a:xfrm>
          <a:prstGeom prst="rect">
            <a:avLst/>
          </a:prstGeom>
          <a:noFill/>
          <a:ln>
            <a:noFill/>
          </a:ln>
        </p:spPr>
      </p:pic>
      <p:pic>
        <p:nvPicPr>
          <p:cNvPr id="84" name="Google Shape;84;p17"/>
          <p:cNvPicPr preferRelativeResize="0"/>
          <p:nvPr/>
        </p:nvPicPr>
        <p:blipFill>
          <a:blip r:embed="rId4">
            <a:alphaModFix/>
          </a:blip>
          <a:stretch>
            <a:fillRect/>
          </a:stretch>
        </p:blipFill>
        <p:spPr>
          <a:xfrm>
            <a:off x="5323290" y="152400"/>
            <a:ext cx="3415110" cy="2540699"/>
          </a:xfrm>
          <a:prstGeom prst="rect">
            <a:avLst/>
          </a:prstGeom>
          <a:noFill/>
          <a:ln>
            <a:noFill/>
          </a:ln>
        </p:spPr>
      </p:pic>
      <p:pic>
        <p:nvPicPr>
          <p:cNvPr id="85" name="Google Shape;85;p17"/>
          <p:cNvPicPr preferRelativeResize="0"/>
          <p:nvPr/>
        </p:nvPicPr>
        <p:blipFill>
          <a:blip r:embed="rId5">
            <a:alphaModFix/>
          </a:blip>
          <a:stretch>
            <a:fillRect/>
          </a:stretch>
        </p:blipFill>
        <p:spPr>
          <a:xfrm>
            <a:off x="518175" y="2845500"/>
            <a:ext cx="3560036" cy="2145600"/>
          </a:xfrm>
          <a:prstGeom prst="rect">
            <a:avLst/>
          </a:prstGeom>
          <a:noFill/>
          <a:ln>
            <a:noFill/>
          </a:ln>
        </p:spPr>
      </p:pic>
      <p:pic>
        <p:nvPicPr>
          <p:cNvPr id="86" name="Google Shape;86;p17"/>
          <p:cNvPicPr preferRelativeResize="0"/>
          <p:nvPr/>
        </p:nvPicPr>
        <p:blipFill>
          <a:blip r:embed="rId6">
            <a:alphaModFix/>
          </a:blip>
          <a:stretch>
            <a:fillRect/>
          </a:stretch>
        </p:blipFill>
        <p:spPr>
          <a:xfrm>
            <a:off x="4511936" y="2845500"/>
            <a:ext cx="3814402" cy="2145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0" y="0"/>
            <a:ext cx="9144002" cy="5143499"/>
          </a:xfrm>
          <a:prstGeom prst="rect">
            <a:avLst/>
          </a:prstGeom>
          <a:noFill/>
          <a:ln>
            <a:noFill/>
          </a:ln>
        </p:spPr>
      </p:pic>
      <p:sp>
        <p:nvSpPr>
          <p:cNvPr id="92" name="Google Shape;92;p18"/>
          <p:cNvSpPr txBox="1"/>
          <p:nvPr/>
        </p:nvSpPr>
        <p:spPr>
          <a:xfrm>
            <a:off x="5697200" y="4268125"/>
            <a:ext cx="37563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highlight>
                  <a:schemeClr val="lt1"/>
                </a:highlight>
                <a:hlinkClick r:id="rId4"/>
              </a:rPr>
              <a:t>→ Link to the feasibility study</a:t>
            </a:r>
            <a:endParaRPr b="1" sz="1800">
              <a:solidFill>
                <a:schemeClr val="dk2"/>
              </a:solidFill>
              <a:highlight>
                <a:schemeClr val="l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1493250"/>
            <a:ext cx="8520600" cy="2157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latin typeface="Helvetica Neue"/>
                <a:ea typeface="Helvetica Neue"/>
                <a:cs typeface="Helvetica Neue"/>
                <a:sym typeface="Helvetica Neue"/>
              </a:rPr>
              <a:t>… but how do we scale the EU Sovereign Tech Agency to the EU-level?</a:t>
            </a:r>
            <a:endParaRPr b="1">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1493250"/>
            <a:ext cx="8520600" cy="2157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latin typeface="Helvetica Neue"/>
                <a:ea typeface="Helvetica Neue"/>
                <a:cs typeface="Helvetica Neue"/>
                <a:sym typeface="Helvetica Neue"/>
              </a:rPr>
              <a:t>Some challenges to consider:</a:t>
            </a:r>
            <a:endParaRPr b="1">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445025"/>
            <a:ext cx="8520600" cy="7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latin typeface="Helvetica Neue"/>
                <a:ea typeface="Helvetica Neue"/>
                <a:cs typeface="Helvetica Neue"/>
                <a:sym typeface="Helvetica Neue"/>
              </a:rPr>
              <a:t>The Economic Challenge</a:t>
            </a:r>
            <a:endParaRPr b="1" sz="3620">
              <a:latin typeface="Helvetica Neue"/>
              <a:ea typeface="Helvetica Neue"/>
              <a:cs typeface="Helvetica Neue"/>
              <a:sym typeface="Helvetica Neue"/>
            </a:endParaRPr>
          </a:p>
        </p:txBody>
      </p:sp>
      <p:sp>
        <p:nvSpPr>
          <p:cNvPr id="108" name="Google Shape;108;p21"/>
          <p:cNvSpPr txBox="1"/>
          <p:nvPr/>
        </p:nvSpPr>
        <p:spPr>
          <a:xfrm>
            <a:off x="1196175" y="1941525"/>
            <a:ext cx="7567500" cy="1203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lang="en" sz="1800">
                <a:solidFill>
                  <a:schemeClr val="dk1"/>
                </a:solidFill>
                <a:latin typeface="Helvetica Neue"/>
                <a:ea typeface="Helvetica Neue"/>
                <a:cs typeface="Helvetica Neue"/>
                <a:sym typeface="Helvetica Neue"/>
              </a:rPr>
              <a:t>€ 65-95B minimum contribution to EU economy</a:t>
            </a:r>
            <a:endParaRPr sz="1800">
              <a:solidFill>
                <a:schemeClr val="dk1"/>
              </a:solidFill>
              <a:latin typeface="Helvetica Neue"/>
              <a:ea typeface="Helvetica Neue"/>
              <a:cs typeface="Helvetica Neue"/>
              <a:sym typeface="Helvetica Neue"/>
            </a:endParaRPr>
          </a:p>
        </p:txBody>
      </p:sp>
      <p:grpSp>
        <p:nvGrpSpPr>
          <p:cNvPr id="109" name="Google Shape;109;p21"/>
          <p:cNvGrpSpPr/>
          <p:nvPr/>
        </p:nvGrpSpPr>
        <p:grpSpPr>
          <a:xfrm>
            <a:off x="891365" y="2438071"/>
            <a:ext cx="226268" cy="210220"/>
            <a:chOff x="4372775" y="2910300"/>
            <a:chExt cx="56750" cy="52725"/>
          </a:xfrm>
        </p:grpSpPr>
        <p:sp>
          <p:nvSpPr>
            <p:cNvPr id="110" name="Google Shape;110;p21"/>
            <p:cNvSpPr/>
            <p:nvPr/>
          </p:nvSpPr>
          <p:spPr>
            <a:xfrm>
              <a:off x="4372775" y="2910300"/>
              <a:ext cx="51900" cy="52725"/>
            </a:xfrm>
            <a:custGeom>
              <a:rect b="b" l="l" r="r" t="t"/>
              <a:pathLst>
                <a:path extrusionOk="0" h="2109" w="2076">
                  <a:moveTo>
                    <a:pt x="77" y="0"/>
                  </a:moveTo>
                  <a:cubicBezTo>
                    <a:pt x="34" y="0"/>
                    <a:pt x="1" y="34"/>
                    <a:pt x="1" y="76"/>
                  </a:cubicBezTo>
                  <a:lnTo>
                    <a:pt x="1" y="2033"/>
                  </a:lnTo>
                  <a:cubicBezTo>
                    <a:pt x="1" y="2075"/>
                    <a:pt x="34" y="2109"/>
                    <a:pt x="77" y="2109"/>
                  </a:cubicBezTo>
                  <a:lnTo>
                    <a:pt x="1999" y="2109"/>
                  </a:lnTo>
                  <a:cubicBezTo>
                    <a:pt x="2041" y="2109"/>
                    <a:pt x="2075" y="2075"/>
                    <a:pt x="2075" y="2033"/>
                  </a:cubicBezTo>
                  <a:cubicBezTo>
                    <a:pt x="2075" y="1982"/>
                    <a:pt x="2041" y="1948"/>
                    <a:pt x="1999" y="1948"/>
                  </a:cubicBezTo>
                  <a:lnTo>
                    <a:pt x="152" y="1948"/>
                  </a:lnTo>
                  <a:lnTo>
                    <a:pt x="152" y="76"/>
                  </a:lnTo>
                  <a:cubicBezTo>
                    <a:pt x="152" y="34"/>
                    <a:pt x="119" y="0"/>
                    <a:pt x="77" y="0"/>
                  </a:cubicBezTo>
                  <a:close/>
                </a:path>
              </a:pathLst>
            </a:custGeom>
            <a:solidFill>
              <a:schemeClr val="dk1"/>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1"/>
            <p:cNvSpPr/>
            <p:nvPr/>
          </p:nvSpPr>
          <p:spPr>
            <a:xfrm>
              <a:off x="4381625" y="2922100"/>
              <a:ext cx="47900" cy="25125"/>
            </a:xfrm>
            <a:custGeom>
              <a:rect b="b" l="l" r="r" t="t"/>
              <a:pathLst>
                <a:path extrusionOk="0" h="1005" w="1916">
                  <a:moveTo>
                    <a:pt x="1831" y="1"/>
                  </a:moveTo>
                  <a:cubicBezTo>
                    <a:pt x="1810" y="1"/>
                    <a:pt x="1789" y="9"/>
                    <a:pt x="1772" y="26"/>
                  </a:cubicBezTo>
                  <a:lnTo>
                    <a:pt x="1173" y="633"/>
                  </a:lnTo>
                  <a:lnTo>
                    <a:pt x="777" y="237"/>
                  </a:lnTo>
                  <a:cubicBezTo>
                    <a:pt x="764" y="220"/>
                    <a:pt x="745" y="212"/>
                    <a:pt x="725" y="212"/>
                  </a:cubicBezTo>
                  <a:cubicBezTo>
                    <a:pt x="705" y="212"/>
                    <a:pt x="684" y="220"/>
                    <a:pt x="667" y="237"/>
                  </a:cubicBezTo>
                  <a:lnTo>
                    <a:pt x="35" y="869"/>
                  </a:lnTo>
                  <a:cubicBezTo>
                    <a:pt x="1" y="903"/>
                    <a:pt x="1" y="954"/>
                    <a:pt x="35" y="979"/>
                  </a:cubicBezTo>
                  <a:cubicBezTo>
                    <a:pt x="51" y="996"/>
                    <a:pt x="73" y="1004"/>
                    <a:pt x="93" y="1004"/>
                  </a:cubicBezTo>
                  <a:cubicBezTo>
                    <a:pt x="113" y="1004"/>
                    <a:pt x="132" y="996"/>
                    <a:pt x="144" y="979"/>
                  </a:cubicBezTo>
                  <a:lnTo>
                    <a:pt x="726" y="405"/>
                  </a:lnTo>
                  <a:lnTo>
                    <a:pt x="1114" y="793"/>
                  </a:lnTo>
                  <a:cubicBezTo>
                    <a:pt x="1131" y="810"/>
                    <a:pt x="1152" y="819"/>
                    <a:pt x="1172" y="819"/>
                  </a:cubicBezTo>
                  <a:cubicBezTo>
                    <a:pt x="1192" y="819"/>
                    <a:pt x="1211" y="810"/>
                    <a:pt x="1224" y="793"/>
                  </a:cubicBezTo>
                  <a:lnTo>
                    <a:pt x="1890" y="136"/>
                  </a:lnTo>
                  <a:cubicBezTo>
                    <a:pt x="1915" y="110"/>
                    <a:pt x="1915" y="60"/>
                    <a:pt x="1890" y="26"/>
                  </a:cubicBezTo>
                  <a:cubicBezTo>
                    <a:pt x="1873" y="9"/>
                    <a:pt x="1852" y="1"/>
                    <a:pt x="1831" y="1"/>
                  </a:cubicBezTo>
                  <a:close/>
                </a:path>
              </a:pathLst>
            </a:custGeom>
            <a:solidFill>
              <a:schemeClr val="dk1"/>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21"/>
          <p:cNvSpPr txBox="1"/>
          <p:nvPr/>
        </p:nvSpPr>
        <p:spPr>
          <a:xfrm>
            <a:off x="1196175" y="2551125"/>
            <a:ext cx="7567500" cy="1203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lang="en" sz="1800">
                <a:solidFill>
                  <a:schemeClr val="dk1"/>
                </a:solidFill>
                <a:latin typeface="Helvetica Neue"/>
                <a:ea typeface="Helvetica Neue"/>
                <a:cs typeface="Helvetica Neue"/>
                <a:sym typeface="Helvetica Neue"/>
              </a:rPr>
              <a:t>$ 8.8T global estimated demand-side value</a:t>
            </a:r>
            <a:endParaRPr sz="1800">
              <a:solidFill>
                <a:schemeClr val="dk1"/>
              </a:solidFill>
              <a:latin typeface="Helvetica Neue"/>
              <a:ea typeface="Helvetica Neue"/>
              <a:cs typeface="Helvetica Neue"/>
              <a:sym typeface="Helvetica Neue"/>
            </a:endParaRPr>
          </a:p>
        </p:txBody>
      </p:sp>
      <p:sp>
        <p:nvSpPr>
          <p:cNvPr id="113" name="Google Shape;113;p21"/>
          <p:cNvSpPr/>
          <p:nvPr/>
        </p:nvSpPr>
        <p:spPr>
          <a:xfrm>
            <a:off x="888874" y="3037141"/>
            <a:ext cx="231252" cy="231252"/>
          </a:xfrm>
          <a:custGeom>
            <a:rect b="b" l="l" r="r" t="t"/>
            <a:pathLst>
              <a:path extrusionOk="0" h="2320" w="2320">
                <a:moveTo>
                  <a:pt x="1156" y="0"/>
                </a:moveTo>
                <a:cubicBezTo>
                  <a:pt x="515" y="0"/>
                  <a:pt x="0" y="515"/>
                  <a:pt x="0" y="1156"/>
                </a:cubicBezTo>
                <a:cubicBezTo>
                  <a:pt x="0" y="1796"/>
                  <a:pt x="515" y="2319"/>
                  <a:pt x="1156" y="2319"/>
                </a:cubicBezTo>
                <a:cubicBezTo>
                  <a:pt x="1797" y="2319"/>
                  <a:pt x="2319" y="1796"/>
                  <a:pt x="2319" y="1156"/>
                </a:cubicBezTo>
                <a:cubicBezTo>
                  <a:pt x="2319" y="515"/>
                  <a:pt x="1797" y="0"/>
                  <a:pt x="1156" y="0"/>
                </a:cubicBezTo>
                <a:close/>
                <a:moveTo>
                  <a:pt x="152" y="1105"/>
                </a:moveTo>
                <a:lnTo>
                  <a:pt x="658" y="1105"/>
                </a:lnTo>
                <a:cubicBezTo>
                  <a:pt x="667" y="785"/>
                  <a:pt x="768" y="523"/>
                  <a:pt x="877" y="346"/>
                </a:cubicBezTo>
                <a:cubicBezTo>
                  <a:pt x="920" y="270"/>
                  <a:pt x="962" y="211"/>
                  <a:pt x="995" y="169"/>
                </a:cubicBezTo>
                <a:cubicBezTo>
                  <a:pt x="532" y="245"/>
                  <a:pt x="177" y="633"/>
                  <a:pt x="152" y="1105"/>
                </a:cubicBezTo>
                <a:close/>
                <a:moveTo>
                  <a:pt x="658" y="1265"/>
                </a:moveTo>
                <a:lnTo>
                  <a:pt x="161" y="1265"/>
                </a:lnTo>
                <a:cubicBezTo>
                  <a:pt x="203" y="1712"/>
                  <a:pt x="548" y="2075"/>
                  <a:pt x="995" y="2142"/>
                </a:cubicBezTo>
                <a:cubicBezTo>
                  <a:pt x="962" y="2100"/>
                  <a:pt x="920" y="2041"/>
                  <a:pt x="877" y="1965"/>
                </a:cubicBezTo>
                <a:cubicBezTo>
                  <a:pt x="776" y="1796"/>
                  <a:pt x="675" y="1560"/>
                  <a:pt x="658" y="1265"/>
                </a:cubicBezTo>
                <a:close/>
                <a:moveTo>
                  <a:pt x="818" y="1265"/>
                </a:moveTo>
                <a:lnTo>
                  <a:pt x="1493" y="1265"/>
                </a:lnTo>
                <a:cubicBezTo>
                  <a:pt x="1476" y="1527"/>
                  <a:pt x="1383" y="1737"/>
                  <a:pt x="1299" y="1889"/>
                </a:cubicBezTo>
                <a:cubicBezTo>
                  <a:pt x="1248" y="1974"/>
                  <a:pt x="1198" y="2041"/>
                  <a:pt x="1164" y="2083"/>
                </a:cubicBezTo>
                <a:lnTo>
                  <a:pt x="1156" y="2092"/>
                </a:lnTo>
                <a:lnTo>
                  <a:pt x="1147" y="2083"/>
                </a:lnTo>
                <a:cubicBezTo>
                  <a:pt x="1113" y="2041"/>
                  <a:pt x="1063" y="1974"/>
                  <a:pt x="1012" y="1889"/>
                </a:cubicBezTo>
                <a:cubicBezTo>
                  <a:pt x="928" y="1737"/>
                  <a:pt x="835" y="1527"/>
                  <a:pt x="818" y="1265"/>
                </a:cubicBezTo>
                <a:close/>
                <a:moveTo>
                  <a:pt x="1501" y="1105"/>
                </a:moveTo>
                <a:lnTo>
                  <a:pt x="810" y="1105"/>
                </a:lnTo>
                <a:cubicBezTo>
                  <a:pt x="827" y="818"/>
                  <a:pt x="920" y="591"/>
                  <a:pt x="1012" y="422"/>
                </a:cubicBezTo>
                <a:cubicBezTo>
                  <a:pt x="1063" y="338"/>
                  <a:pt x="1113" y="270"/>
                  <a:pt x="1147" y="228"/>
                </a:cubicBezTo>
                <a:lnTo>
                  <a:pt x="1156" y="220"/>
                </a:lnTo>
                <a:lnTo>
                  <a:pt x="1164" y="228"/>
                </a:lnTo>
                <a:cubicBezTo>
                  <a:pt x="1198" y="270"/>
                  <a:pt x="1248" y="338"/>
                  <a:pt x="1299" y="422"/>
                </a:cubicBezTo>
                <a:cubicBezTo>
                  <a:pt x="1392" y="591"/>
                  <a:pt x="1485" y="818"/>
                  <a:pt x="1501" y="1105"/>
                </a:cubicBezTo>
                <a:close/>
                <a:moveTo>
                  <a:pt x="1653" y="1265"/>
                </a:moveTo>
                <a:cubicBezTo>
                  <a:pt x="1636" y="1560"/>
                  <a:pt x="1535" y="1796"/>
                  <a:pt x="1434" y="1965"/>
                </a:cubicBezTo>
                <a:cubicBezTo>
                  <a:pt x="1392" y="2041"/>
                  <a:pt x="1350" y="2100"/>
                  <a:pt x="1316" y="2142"/>
                </a:cubicBezTo>
                <a:cubicBezTo>
                  <a:pt x="1763" y="2075"/>
                  <a:pt x="2109" y="1712"/>
                  <a:pt x="2151" y="1265"/>
                </a:cubicBezTo>
                <a:close/>
                <a:moveTo>
                  <a:pt x="2159" y="1105"/>
                </a:moveTo>
                <a:lnTo>
                  <a:pt x="1653" y="1105"/>
                </a:lnTo>
                <a:cubicBezTo>
                  <a:pt x="1645" y="785"/>
                  <a:pt x="1544" y="523"/>
                  <a:pt x="1434" y="346"/>
                </a:cubicBezTo>
                <a:cubicBezTo>
                  <a:pt x="1392" y="270"/>
                  <a:pt x="1350" y="211"/>
                  <a:pt x="1316" y="169"/>
                </a:cubicBezTo>
                <a:cubicBezTo>
                  <a:pt x="1780" y="245"/>
                  <a:pt x="2134" y="633"/>
                  <a:pt x="2159" y="110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