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3" roundtripDataSignature="AMtx7miFPfccZmC4J4XD9nKmY/XAOVtq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2a5d9685b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32a5d9685b2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b3f7e057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32b3f7e0579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2b3f7e057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2b3f7e0579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0.jp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6.png"/><Relationship Id="rId5" Type="http://schemas.openxmlformats.org/officeDocument/2006/relationships/image" Target="../media/image6.png"/><Relationship Id="rId6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7" Type="http://schemas.openxmlformats.org/officeDocument/2006/relationships/hyperlink" Target="https://github.com/datagero/pico-scholar" TargetMode="External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3.jp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8.jp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7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7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4056688" y="5779796"/>
            <a:ext cx="3478504" cy="3478504"/>
          </a:xfrm>
          <a:custGeom>
            <a:rect b="b" l="l" r="r" t="t"/>
            <a:pathLst>
              <a:path extrusionOk="0" h="3478504" w="3478504">
                <a:moveTo>
                  <a:pt x="0" y="0"/>
                </a:moveTo>
                <a:lnTo>
                  <a:pt x="3478503" y="0"/>
                </a:lnTo>
                <a:lnTo>
                  <a:pt x="3478503" y="3478504"/>
                </a:lnTo>
                <a:lnTo>
                  <a:pt x="0" y="3478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10193416" y="6291740"/>
            <a:ext cx="4178069" cy="2454615"/>
          </a:xfrm>
          <a:custGeom>
            <a:rect b="b" l="l" r="r" t="t"/>
            <a:pathLst>
              <a:path extrusionOk="0" h="2454615" w="4178069">
                <a:moveTo>
                  <a:pt x="0" y="0"/>
                </a:moveTo>
                <a:lnTo>
                  <a:pt x="4178069" y="0"/>
                </a:lnTo>
                <a:lnTo>
                  <a:pt x="4178069" y="2454616"/>
                </a:lnTo>
                <a:lnTo>
                  <a:pt x="0" y="2454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8294283" y="6820707"/>
            <a:ext cx="1140042" cy="1396683"/>
          </a:xfrm>
          <a:custGeom>
            <a:rect b="b" l="l" r="r" t="t"/>
            <a:pathLst>
              <a:path extrusionOk="0" h="1396683" w="1140042">
                <a:moveTo>
                  <a:pt x="0" y="0"/>
                </a:moveTo>
                <a:lnTo>
                  <a:pt x="1140042" y="0"/>
                </a:lnTo>
                <a:lnTo>
                  <a:pt x="1140042" y="1396682"/>
                </a:lnTo>
                <a:lnTo>
                  <a:pt x="0" y="1396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2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"/>
          <p:cNvSpPr txBox="1"/>
          <p:nvPr/>
        </p:nvSpPr>
        <p:spPr>
          <a:xfrm>
            <a:off x="9139238" y="4663440"/>
            <a:ext cx="9525" cy="798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2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153408" y="2115748"/>
            <a:ext cx="12351300" cy="1809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PICO Scholar: Advancing Open Research with an Open-Source AI Platform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4404461" y="4667813"/>
            <a:ext cx="9849332" cy="650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Speakers: Cristina DeLisle, Matias Vizcaino</a:t>
            </a:r>
            <a:endParaRPr/>
          </a:p>
        </p:txBody>
      </p:sp>
      <p:sp>
        <p:nvSpPr>
          <p:cNvPr id="91" name="Google Shape;91;p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1028700" y="8208108"/>
            <a:ext cx="1579604" cy="1579604"/>
          </a:xfrm>
          <a:custGeom>
            <a:rect b="b" l="l" r="r" t="t"/>
            <a:pathLst>
              <a:path extrusionOk="0" h="1579604" w="1579604">
                <a:moveTo>
                  <a:pt x="0" y="0"/>
                </a:moveTo>
                <a:lnTo>
                  <a:pt x="1579604" y="0"/>
                </a:lnTo>
                <a:lnTo>
                  <a:pt x="1579604" y="1579604"/>
                </a:lnTo>
                <a:lnTo>
                  <a:pt x="0" y="1579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8"/>
          <p:cNvSpPr/>
          <p:nvPr/>
        </p:nvSpPr>
        <p:spPr>
          <a:xfrm>
            <a:off x="2608304" y="2154705"/>
            <a:ext cx="8357552" cy="6722663"/>
          </a:xfrm>
          <a:custGeom>
            <a:rect b="b" l="l" r="r" t="t"/>
            <a:pathLst>
              <a:path extrusionOk="0" h="6722663" w="8357552">
                <a:moveTo>
                  <a:pt x="0" y="0"/>
                </a:moveTo>
                <a:lnTo>
                  <a:pt x="8357551" y="0"/>
                </a:lnTo>
                <a:lnTo>
                  <a:pt x="8357551" y="6722663"/>
                </a:lnTo>
                <a:lnTo>
                  <a:pt x="0" y="6722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8"/>
          <p:cNvSpPr txBox="1"/>
          <p:nvPr/>
        </p:nvSpPr>
        <p:spPr>
          <a:xfrm>
            <a:off x="4472117" y="942975"/>
            <a:ext cx="93438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 Design Diagram</a:t>
            </a:r>
            <a:endParaRPr/>
          </a:p>
        </p:txBody>
      </p:sp>
      <p:sp>
        <p:nvSpPr>
          <p:cNvPr id="194" name="Google Shape;194;p8"/>
          <p:cNvSpPr txBox="1"/>
          <p:nvPr/>
        </p:nvSpPr>
        <p:spPr>
          <a:xfrm>
            <a:off x="11311246" y="3060700"/>
            <a:ext cx="35478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1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Core capabilities:</a:t>
            </a:r>
            <a:endParaRPr/>
          </a:p>
        </p:txBody>
      </p:sp>
      <p:sp>
        <p:nvSpPr>
          <p:cNvPr id="195" name="Google Shape;195;p8"/>
          <p:cNvSpPr txBox="1"/>
          <p:nvPr/>
        </p:nvSpPr>
        <p:spPr>
          <a:xfrm>
            <a:off x="11311250" y="4000500"/>
            <a:ext cx="53634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0671" lvl="1" marL="561344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/>
              <a:t>D</a:t>
            </a: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ata ingestion</a:t>
            </a:r>
            <a:endParaRPr/>
          </a:p>
          <a:p>
            <a:pPr indent="-280671" lvl="1" marL="561344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PICO extraction</a:t>
            </a:r>
            <a:endParaRPr/>
          </a:p>
          <a:p>
            <a:pPr indent="-280671" lvl="1" marL="561344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/>
              <a:t>V</a:t>
            </a: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ector search </a:t>
            </a:r>
            <a:endParaRPr/>
          </a:p>
          <a:p>
            <a:pPr indent="-280671" lvl="1" marL="561344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/>
              <a:t>F</a:t>
            </a: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eedback loops for model refinement</a:t>
            </a:r>
            <a:endParaRPr/>
          </a:p>
        </p:txBody>
      </p:sp>
      <p:sp>
        <p:nvSpPr>
          <p:cNvPr id="196" name="Google Shape;196;p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0"/>
          <p:cNvSpPr/>
          <p:nvPr/>
        </p:nvSpPr>
        <p:spPr>
          <a:xfrm>
            <a:off x="1606786" y="1972189"/>
            <a:ext cx="5485514" cy="4751826"/>
          </a:xfrm>
          <a:custGeom>
            <a:rect b="b" l="l" r="r" t="t"/>
            <a:pathLst>
              <a:path extrusionOk="0" h="4751826" w="5485514">
                <a:moveTo>
                  <a:pt x="0" y="0"/>
                </a:moveTo>
                <a:lnTo>
                  <a:pt x="5485513" y="0"/>
                </a:lnTo>
                <a:lnTo>
                  <a:pt x="5485513" y="4751827"/>
                </a:lnTo>
                <a:lnTo>
                  <a:pt x="0" y="4751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0"/>
          <p:cNvSpPr/>
          <p:nvPr/>
        </p:nvSpPr>
        <p:spPr>
          <a:xfrm>
            <a:off x="1606786" y="3175613"/>
            <a:ext cx="2344978" cy="2344978"/>
          </a:xfrm>
          <a:custGeom>
            <a:rect b="b" l="l" r="r" t="t"/>
            <a:pathLst>
              <a:path extrusionOk="0" h="2344978" w="2344978">
                <a:moveTo>
                  <a:pt x="0" y="0"/>
                </a:moveTo>
                <a:lnTo>
                  <a:pt x="2344978" y="0"/>
                </a:lnTo>
                <a:lnTo>
                  <a:pt x="2344978" y="2344979"/>
                </a:lnTo>
                <a:lnTo>
                  <a:pt x="0" y="23449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0"/>
          <p:cNvSpPr/>
          <p:nvPr/>
        </p:nvSpPr>
        <p:spPr>
          <a:xfrm>
            <a:off x="1340814" y="7014725"/>
            <a:ext cx="4001931" cy="1112176"/>
          </a:xfrm>
          <a:custGeom>
            <a:rect b="b" l="l" r="r" t="t"/>
            <a:pathLst>
              <a:path extrusionOk="0" h="1112176" w="3802310">
                <a:moveTo>
                  <a:pt x="0" y="0"/>
                </a:moveTo>
                <a:lnTo>
                  <a:pt x="3802310" y="0"/>
                </a:lnTo>
                <a:lnTo>
                  <a:pt x="3802310" y="1112176"/>
                </a:lnTo>
                <a:lnTo>
                  <a:pt x="0" y="1112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0"/>
          <p:cNvSpPr/>
          <p:nvPr/>
        </p:nvSpPr>
        <p:spPr>
          <a:xfrm>
            <a:off x="1340825" y="8146125"/>
            <a:ext cx="4001931" cy="1112176"/>
          </a:xfrm>
          <a:custGeom>
            <a:rect b="b" l="l" r="r" t="t"/>
            <a:pathLst>
              <a:path extrusionOk="0" h="1112176" w="3802310">
                <a:moveTo>
                  <a:pt x="0" y="0"/>
                </a:moveTo>
                <a:lnTo>
                  <a:pt x="3802310" y="0"/>
                </a:lnTo>
                <a:lnTo>
                  <a:pt x="3802310" y="1112176"/>
                </a:lnTo>
                <a:lnTo>
                  <a:pt x="0" y="1112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10"/>
          <p:cNvSpPr txBox="1"/>
          <p:nvPr/>
        </p:nvSpPr>
        <p:spPr>
          <a:xfrm>
            <a:off x="2855550" y="8507938"/>
            <a:ext cx="205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AI </a:t>
            </a: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Adapters</a:t>
            </a:r>
            <a:endParaRPr sz="2600"/>
          </a:p>
        </p:txBody>
      </p:sp>
      <p:sp>
        <p:nvSpPr>
          <p:cNvPr id="208" name="Google Shape;208;p10"/>
          <p:cNvSpPr txBox="1"/>
          <p:nvPr/>
        </p:nvSpPr>
        <p:spPr>
          <a:xfrm>
            <a:off x="4472117" y="942975"/>
            <a:ext cx="93438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Tech Stack</a:t>
            </a:r>
            <a:endParaRPr/>
          </a:p>
        </p:txBody>
      </p:sp>
      <p:sp>
        <p:nvSpPr>
          <p:cNvPr id="209" name="Google Shape;209;p10"/>
          <p:cNvSpPr txBox="1"/>
          <p:nvPr/>
        </p:nvSpPr>
        <p:spPr>
          <a:xfrm>
            <a:off x="4656928" y="2212686"/>
            <a:ext cx="15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Backend</a:t>
            </a:r>
            <a:endParaRPr sz="2600"/>
          </a:p>
        </p:txBody>
      </p:sp>
      <p:sp>
        <p:nvSpPr>
          <p:cNvPr id="210" name="Google Shape;210;p10"/>
          <p:cNvSpPr txBox="1"/>
          <p:nvPr/>
        </p:nvSpPr>
        <p:spPr>
          <a:xfrm>
            <a:off x="7984673" y="2228561"/>
            <a:ext cx="622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Python (FastAPI), LlamaIndex, SciBERT</a:t>
            </a:r>
            <a:endParaRPr sz="2600"/>
          </a:p>
        </p:txBody>
      </p:sp>
      <p:sp>
        <p:nvSpPr>
          <p:cNvPr id="211" name="Google Shape;211;p10"/>
          <p:cNvSpPr txBox="1"/>
          <p:nvPr/>
        </p:nvSpPr>
        <p:spPr>
          <a:xfrm>
            <a:off x="5431816" y="3377911"/>
            <a:ext cx="15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Frontend</a:t>
            </a:r>
            <a:endParaRPr sz="2600"/>
          </a:p>
        </p:txBody>
      </p:sp>
      <p:sp>
        <p:nvSpPr>
          <p:cNvPr id="212" name="Google Shape;212;p10"/>
          <p:cNvSpPr txBox="1"/>
          <p:nvPr/>
        </p:nvSpPr>
        <p:spPr>
          <a:xfrm>
            <a:off x="5546449" y="4899025"/>
            <a:ext cx="84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</a:t>
            </a:r>
            <a:endParaRPr sz="2600"/>
          </a:p>
        </p:txBody>
      </p:sp>
      <p:sp>
        <p:nvSpPr>
          <p:cNvPr id="213" name="Google Shape;213;p10"/>
          <p:cNvSpPr txBox="1"/>
          <p:nvPr/>
        </p:nvSpPr>
        <p:spPr>
          <a:xfrm>
            <a:off x="4611568" y="6042236"/>
            <a:ext cx="15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Database</a:t>
            </a:r>
            <a:endParaRPr sz="2600"/>
          </a:p>
        </p:txBody>
      </p:sp>
      <p:sp>
        <p:nvSpPr>
          <p:cNvPr id="214" name="Google Shape;214;p10"/>
          <p:cNvSpPr txBox="1"/>
          <p:nvPr/>
        </p:nvSpPr>
        <p:spPr>
          <a:xfrm>
            <a:off x="2709353" y="7370701"/>
            <a:ext cx="263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Microservices </a:t>
            </a:r>
            <a:endParaRPr sz="2600"/>
          </a:p>
        </p:txBody>
      </p:sp>
      <p:sp>
        <p:nvSpPr>
          <p:cNvPr id="215" name="Google Shape;215;p10"/>
          <p:cNvSpPr txBox="1"/>
          <p:nvPr/>
        </p:nvSpPr>
        <p:spPr>
          <a:xfrm>
            <a:off x="7984673" y="3290858"/>
            <a:ext cx="1347032" cy="448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React.js</a:t>
            </a:r>
            <a:endParaRPr/>
          </a:p>
        </p:txBody>
      </p:sp>
      <p:sp>
        <p:nvSpPr>
          <p:cNvPr id="216" name="Google Shape;216;p10"/>
          <p:cNvSpPr txBox="1"/>
          <p:nvPr/>
        </p:nvSpPr>
        <p:spPr>
          <a:xfrm>
            <a:off x="7984673" y="4460875"/>
            <a:ext cx="6495427" cy="905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Hat OpenShift AI, leveraging Intel OpenVINO optimizations</a:t>
            </a:r>
            <a:endParaRPr/>
          </a:p>
        </p:txBody>
      </p:sp>
      <p:sp>
        <p:nvSpPr>
          <p:cNvPr id="217" name="Google Shape;217;p10"/>
          <p:cNvSpPr txBox="1"/>
          <p:nvPr/>
        </p:nvSpPr>
        <p:spPr>
          <a:xfrm>
            <a:off x="7984673" y="5823161"/>
            <a:ext cx="6495427" cy="905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TiDB for scalable vector search (free-tier offers 5GB)</a:t>
            </a:r>
            <a:endParaRPr/>
          </a:p>
        </p:txBody>
      </p:sp>
      <p:sp>
        <p:nvSpPr>
          <p:cNvPr id="218" name="Google Shape;218;p10"/>
          <p:cNvSpPr txBox="1"/>
          <p:nvPr/>
        </p:nvSpPr>
        <p:spPr>
          <a:xfrm>
            <a:off x="6289775" y="7368075"/>
            <a:ext cx="819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Scalable and modular design for efficient processing.</a:t>
            </a:r>
            <a:endParaRPr/>
          </a:p>
        </p:txBody>
      </p:sp>
      <p:sp>
        <p:nvSpPr>
          <p:cNvPr id="219" name="Google Shape;219;p10"/>
          <p:cNvSpPr txBox="1"/>
          <p:nvPr/>
        </p:nvSpPr>
        <p:spPr>
          <a:xfrm>
            <a:off x="6289775" y="8483875"/>
            <a:ext cx="871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Fine-tuned</a:t>
            </a: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AI models for metadata extraction.</a:t>
            </a:r>
            <a:endParaRPr/>
          </a:p>
        </p:txBody>
      </p:sp>
      <p:sp>
        <p:nvSpPr>
          <p:cNvPr id="220" name="Google Shape;220;p1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"/>
          <p:cNvSpPr/>
          <p:nvPr/>
        </p:nvSpPr>
        <p:spPr>
          <a:xfrm>
            <a:off x="1028700" y="8208108"/>
            <a:ext cx="1579604" cy="1579604"/>
          </a:xfrm>
          <a:custGeom>
            <a:rect b="b" l="l" r="r" t="t"/>
            <a:pathLst>
              <a:path extrusionOk="0" h="1579604" w="1579604">
                <a:moveTo>
                  <a:pt x="0" y="0"/>
                </a:moveTo>
                <a:lnTo>
                  <a:pt x="1579604" y="0"/>
                </a:lnTo>
                <a:lnTo>
                  <a:pt x="1579604" y="1579604"/>
                </a:lnTo>
                <a:lnTo>
                  <a:pt x="0" y="1579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9"/>
          <p:cNvSpPr/>
          <p:nvPr/>
        </p:nvSpPr>
        <p:spPr>
          <a:xfrm>
            <a:off x="7511010" y="3375285"/>
            <a:ext cx="3536456" cy="3536456"/>
          </a:xfrm>
          <a:custGeom>
            <a:rect b="b" l="l" r="r" t="t"/>
            <a:pathLst>
              <a:path extrusionOk="0" h="3536456" w="3536456">
                <a:moveTo>
                  <a:pt x="0" y="0"/>
                </a:moveTo>
                <a:lnTo>
                  <a:pt x="3536456" y="0"/>
                </a:lnTo>
                <a:lnTo>
                  <a:pt x="3536456" y="3536456"/>
                </a:lnTo>
                <a:lnTo>
                  <a:pt x="0" y="3536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9"/>
          <p:cNvSpPr txBox="1"/>
          <p:nvPr/>
        </p:nvSpPr>
        <p:spPr>
          <a:xfrm>
            <a:off x="4472117" y="942975"/>
            <a:ext cx="93438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PICO Scholar Potential</a:t>
            </a:r>
            <a:endParaRPr/>
          </a:p>
        </p:txBody>
      </p:sp>
      <p:sp>
        <p:nvSpPr>
          <p:cNvPr id="228" name="Google Shape;228;p9"/>
          <p:cNvSpPr txBox="1"/>
          <p:nvPr/>
        </p:nvSpPr>
        <p:spPr>
          <a:xfrm>
            <a:off x="2176976" y="2072275"/>
            <a:ext cx="582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Collaboration &amp; Transparency</a:t>
            </a:r>
            <a:endParaRPr b="1" i="0" sz="24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9"/>
          <p:cNvSpPr txBox="1"/>
          <p:nvPr/>
        </p:nvSpPr>
        <p:spPr>
          <a:xfrm>
            <a:off x="2176975" y="2772825"/>
            <a:ext cx="58239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Shared workspaces, role-based access, auditable team workflows.</a:t>
            </a:r>
            <a:endParaRPr/>
          </a:p>
        </p:txBody>
      </p:sp>
      <p:sp>
        <p:nvSpPr>
          <p:cNvPr id="230" name="Google Shape;230;p9"/>
          <p:cNvSpPr txBox="1"/>
          <p:nvPr/>
        </p:nvSpPr>
        <p:spPr>
          <a:xfrm>
            <a:off x="2164325" y="3947225"/>
            <a:ext cx="4799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Human-AI Collaboration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9"/>
          <p:cNvSpPr txBox="1"/>
          <p:nvPr/>
        </p:nvSpPr>
        <p:spPr>
          <a:xfrm>
            <a:off x="2176975" y="4653625"/>
            <a:ext cx="52935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Domain-specific AI fine-tunes search results for higher relevance.</a:t>
            </a:r>
            <a:endParaRPr/>
          </a:p>
        </p:txBody>
      </p:sp>
      <p:sp>
        <p:nvSpPr>
          <p:cNvPr id="232" name="Google Shape;232;p9"/>
          <p:cNvSpPr txBox="1"/>
          <p:nvPr/>
        </p:nvSpPr>
        <p:spPr>
          <a:xfrm>
            <a:off x="2164325" y="5990500"/>
            <a:ext cx="4206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Workflow Integration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9"/>
          <p:cNvSpPr txBox="1"/>
          <p:nvPr/>
        </p:nvSpPr>
        <p:spPr>
          <a:xfrm>
            <a:off x="2164329" y="6718885"/>
            <a:ext cx="45903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 to citation managers, academic databases, and more.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9"/>
          <p:cNvSpPr txBox="1"/>
          <p:nvPr/>
        </p:nvSpPr>
        <p:spPr>
          <a:xfrm>
            <a:off x="11803850" y="2062750"/>
            <a:ext cx="493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Intuitive User Experience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9"/>
          <p:cNvSpPr txBox="1"/>
          <p:nvPr/>
        </p:nvSpPr>
        <p:spPr>
          <a:xfrm>
            <a:off x="11803850" y="2772825"/>
            <a:ext cx="5150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Easy onboarding for beginners, advanced tools for experts.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9"/>
          <p:cNvSpPr txBox="1"/>
          <p:nvPr/>
        </p:nvSpPr>
        <p:spPr>
          <a:xfrm>
            <a:off x="11803850" y="3947225"/>
            <a:ext cx="4431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Continuous Learning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9"/>
          <p:cNvSpPr txBox="1"/>
          <p:nvPr/>
        </p:nvSpPr>
        <p:spPr>
          <a:xfrm>
            <a:off x="11803850" y="4653625"/>
            <a:ext cx="5150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Community-driven training data improves results across domains.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9"/>
          <p:cNvSpPr txBox="1"/>
          <p:nvPr/>
        </p:nvSpPr>
        <p:spPr>
          <a:xfrm>
            <a:off x="11803849" y="5990500"/>
            <a:ext cx="396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Data-Driven Insights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 txBox="1"/>
          <p:nvPr/>
        </p:nvSpPr>
        <p:spPr>
          <a:xfrm>
            <a:off x="11803850" y="6718875"/>
            <a:ext cx="5150700" cy="20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Interactive dashboards and study refresh features provide real-time, actionable research insights.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9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11"/>
          <p:cNvSpPr/>
          <p:nvPr/>
        </p:nvSpPr>
        <p:spPr>
          <a:xfrm>
            <a:off x="1028700" y="8208108"/>
            <a:ext cx="1579604" cy="1579604"/>
          </a:xfrm>
          <a:custGeom>
            <a:rect b="b" l="l" r="r" t="t"/>
            <a:pathLst>
              <a:path extrusionOk="0" h="1579604" w="1579604">
                <a:moveTo>
                  <a:pt x="0" y="0"/>
                </a:moveTo>
                <a:lnTo>
                  <a:pt x="1579604" y="0"/>
                </a:lnTo>
                <a:lnTo>
                  <a:pt x="1579604" y="1579604"/>
                </a:lnTo>
                <a:lnTo>
                  <a:pt x="0" y="1579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11"/>
          <p:cNvSpPr/>
          <p:nvPr/>
        </p:nvSpPr>
        <p:spPr>
          <a:xfrm>
            <a:off x="6327146" y="2077835"/>
            <a:ext cx="5633708" cy="6131348"/>
          </a:xfrm>
          <a:custGeom>
            <a:rect b="b" l="l" r="r" t="t"/>
            <a:pathLst>
              <a:path extrusionOk="0" h="6131348" w="5633708">
                <a:moveTo>
                  <a:pt x="0" y="0"/>
                </a:moveTo>
                <a:lnTo>
                  <a:pt x="5633708" y="0"/>
                </a:lnTo>
                <a:lnTo>
                  <a:pt x="5633708" y="6131348"/>
                </a:lnTo>
                <a:lnTo>
                  <a:pt x="0" y="6131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306" r="-2306" t="0"/>
            </a:stretch>
          </a:blipFill>
          <a:ln>
            <a:noFill/>
          </a:ln>
        </p:spPr>
      </p:sp>
      <p:sp>
        <p:nvSpPr>
          <p:cNvPr id="249" name="Google Shape;249;p11"/>
          <p:cNvSpPr txBox="1"/>
          <p:nvPr/>
        </p:nvSpPr>
        <p:spPr>
          <a:xfrm>
            <a:off x="4472117" y="942975"/>
            <a:ext cx="93438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PICO Scholar Development Vision</a:t>
            </a:r>
            <a:endParaRPr/>
          </a:p>
        </p:txBody>
      </p:sp>
      <p:sp>
        <p:nvSpPr>
          <p:cNvPr id="250" name="Google Shape;250;p11"/>
          <p:cNvSpPr txBox="1"/>
          <p:nvPr/>
        </p:nvSpPr>
        <p:spPr>
          <a:xfrm>
            <a:off x="3788828" y="3532375"/>
            <a:ext cx="287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PoC to MVP</a:t>
            </a:r>
            <a:endParaRPr sz="3200"/>
          </a:p>
        </p:txBody>
      </p:sp>
      <p:sp>
        <p:nvSpPr>
          <p:cNvPr id="251" name="Google Shape;251;p11"/>
          <p:cNvSpPr txBox="1"/>
          <p:nvPr/>
        </p:nvSpPr>
        <p:spPr>
          <a:xfrm>
            <a:off x="1818500" y="4077751"/>
            <a:ext cx="46356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Transitioning through agile, iterative development approach.</a:t>
            </a:r>
            <a:endParaRPr/>
          </a:p>
        </p:txBody>
      </p:sp>
      <p:sp>
        <p:nvSpPr>
          <p:cNvPr id="252" name="Google Shape;252;p11"/>
          <p:cNvSpPr txBox="1"/>
          <p:nvPr/>
        </p:nvSpPr>
        <p:spPr>
          <a:xfrm>
            <a:off x="4050250" y="6141650"/>
            <a:ext cx="4310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Self-Hosted Solution</a:t>
            </a:r>
            <a:endParaRPr sz="3200"/>
          </a:p>
        </p:txBody>
      </p:sp>
      <p:sp>
        <p:nvSpPr>
          <p:cNvPr id="253" name="Google Shape;253;p11"/>
          <p:cNvSpPr txBox="1"/>
          <p:nvPr/>
        </p:nvSpPr>
        <p:spPr>
          <a:xfrm>
            <a:off x="3059150" y="6752176"/>
            <a:ext cx="51573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Focus on conference organizers for efficient submission management.</a:t>
            </a:r>
            <a:endParaRPr/>
          </a:p>
        </p:txBody>
      </p:sp>
      <p:sp>
        <p:nvSpPr>
          <p:cNvPr id="254" name="Google Shape;254;p11"/>
          <p:cNvSpPr txBox="1"/>
          <p:nvPr/>
        </p:nvSpPr>
        <p:spPr>
          <a:xfrm>
            <a:off x="11960848" y="7311800"/>
            <a:ext cx="275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Expansion</a:t>
            </a:r>
            <a:endParaRPr sz="3200"/>
          </a:p>
        </p:txBody>
      </p:sp>
      <p:sp>
        <p:nvSpPr>
          <p:cNvPr id="255" name="Google Shape;255;p11"/>
          <p:cNvSpPr txBox="1"/>
          <p:nvPr/>
        </p:nvSpPr>
        <p:spPr>
          <a:xfrm>
            <a:off x="11960854" y="7789494"/>
            <a:ext cx="51573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 additional user personas and integrate public datastores</a:t>
            </a:r>
            <a:endParaRPr/>
          </a:p>
        </p:txBody>
      </p:sp>
      <p:sp>
        <p:nvSpPr>
          <p:cNvPr id="256" name="Google Shape;256;p1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2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12"/>
          <p:cNvSpPr/>
          <p:nvPr/>
        </p:nvSpPr>
        <p:spPr>
          <a:xfrm>
            <a:off x="1028700" y="8208108"/>
            <a:ext cx="1579604" cy="1579604"/>
          </a:xfrm>
          <a:custGeom>
            <a:rect b="b" l="l" r="r" t="t"/>
            <a:pathLst>
              <a:path extrusionOk="0" h="1579604" w="1579604">
                <a:moveTo>
                  <a:pt x="0" y="0"/>
                </a:moveTo>
                <a:lnTo>
                  <a:pt x="1579604" y="0"/>
                </a:lnTo>
                <a:lnTo>
                  <a:pt x="1579604" y="1579604"/>
                </a:lnTo>
                <a:lnTo>
                  <a:pt x="0" y="1579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12"/>
          <p:cNvSpPr/>
          <p:nvPr/>
        </p:nvSpPr>
        <p:spPr>
          <a:xfrm>
            <a:off x="5183012" y="2252696"/>
            <a:ext cx="7923135" cy="7299188"/>
          </a:xfrm>
          <a:custGeom>
            <a:rect b="b" l="l" r="r" t="t"/>
            <a:pathLst>
              <a:path extrusionOk="0" h="7299188" w="7923135">
                <a:moveTo>
                  <a:pt x="0" y="0"/>
                </a:moveTo>
                <a:lnTo>
                  <a:pt x="7923135" y="0"/>
                </a:lnTo>
                <a:lnTo>
                  <a:pt x="7923135" y="7299189"/>
                </a:lnTo>
                <a:lnTo>
                  <a:pt x="0" y="7299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12"/>
          <p:cNvSpPr txBox="1"/>
          <p:nvPr/>
        </p:nvSpPr>
        <p:spPr>
          <a:xfrm>
            <a:off x="4472117" y="942975"/>
            <a:ext cx="93438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Case: Conference Organizer</a:t>
            </a:r>
            <a:endParaRPr/>
          </a:p>
        </p:txBody>
      </p:sp>
      <p:sp>
        <p:nvSpPr>
          <p:cNvPr id="265" name="Google Shape;265;p12"/>
          <p:cNvSpPr txBox="1"/>
          <p:nvPr/>
        </p:nvSpPr>
        <p:spPr>
          <a:xfrm>
            <a:off x="6758196" y="2661952"/>
            <a:ext cx="57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1: Backend &amp; Core Features</a:t>
            </a:r>
            <a:endParaRPr sz="2600"/>
          </a:p>
        </p:txBody>
      </p:sp>
      <p:sp>
        <p:nvSpPr>
          <p:cNvPr id="266" name="Google Shape;266;p12"/>
          <p:cNvSpPr txBox="1"/>
          <p:nvPr/>
        </p:nvSpPr>
        <p:spPr>
          <a:xfrm>
            <a:off x="6767721" y="3265202"/>
            <a:ext cx="59739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self-hosted tool with AI-driven search and basic screening tools.</a:t>
            </a:r>
            <a:endParaRPr sz="2600"/>
          </a:p>
        </p:txBody>
      </p:sp>
      <p:sp>
        <p:nvSpPr>
          <p:cNvPr id="267" name="Google Shape;267;p12"/>
          <p:cNvSpPr txBox="1"/>
          <p:nvPr/>
        </p:nvSpPr>
        <p:spPr>
          <a:xfrm>
            <a:off x="6758196" y="5114148"/>
            <a:ext cx="463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2: Collaboration &amp; PM</a:t>
            </a:r>
            <a:endParaRPr sz="2600"/>
          </a:p>
        </p:txBody>
      </p:sp>
      <p:sp>
        <p:nvSpPr>
          <p:cNvPr id="268" name="Google Shape;268;p12"/>
          <p:cNvSpPr txBox="1"/>
          <p:nvPr/>
        </p:nvSpPr>
        <p:spPr>
          <a:xfrm>
            <a:off x="6767721" y="5717398"/>
            <a:ext cx="57600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Enable real-time collaboration and enhance AI models.</a:t>
            </a:r>
            <a:endParaRPr sz="2600"/>
          </a:p>
        </p:txBody>
      </p:sp>
      <p:sp>
        <p:nvSpPr>
          <p:cNvPr id="269" name="Google Shape;269;p12"/>
          <p:cNvSpPr txBox="1"/>
          <p:nvPr/>
        </p:nvSpPr>
        <p:spPr>
          <a:xfrm>
            <a:off x="6767721" y="7570799"/>
            <a:ext cx="515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3: Analytics &amp; Reporting</a:t>
            </a:r>
            <a:endParaRPr sz="2600"/>
          </a:p>
        </p:txBody>
      </p:sp>
      <p:sp>
        <p:nvSpPr>
          <p:cNvPr id="270" name="Google Shape;270;p12"/>
          <p:cNvSpPr txBox="1"/>
          <p:nvPr/>
        </p:nvSpPr>
        <p:spPr>
          <a:xfrm>
            <a:off x="6767721" y="8170008"/>
            <a:ext cx="57600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Implement customizable reporting tools and analytics dashboards.</a:t>
            </a:r>
            <a:endParaRPr sz="2600"/>
          </a:p>
        </p:txBody>
      </p:sp>
      <p:sp>
        <p:nvSpPr>
          <p:cNvPr id="271" name="Google Shape;271;p1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"/>
          <p:cNvSpPr/>
          <p:nvPr/>
        </p:nvSpPr>
        <p:spPr>
          <a:xfrm>
            <a:off x="5003321" y="2057400"/>
            <a:ext cx="8281358" cy="8229600"/>
          </a:xfrm>
          <a:custGeom>
            <a:rect b="b" l="l" r="r" t="t"/>
            <a:pathLst>
              <a:path extrusionOk="0" h="8229600" w="8281358">
                <a:moveTo>
                  <a:pt x="0" y="0"/>
                </a:moveTo>
                <a:lnTo>
                  <a:pt x="8281358" y="0"/>
                </a:lnTo>
                <a:lnTo>
                  <a:pt x="82813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13"/>
          <p:cNvSpPr txBox="1"/>
          <p:nvPr/>
        </p:nvSpPr>
        <p:spPr>
          <a:xfrm>
            <a:off x="4472117" y="942975"/>
            <a:ext cx="93438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Next Steps for PICO Scholar</a:t>
            </a:r>
            <a:endParaRPr/>
          </a:p>
        </p:txBody>
      </p:sp>
      <p:sp>
        <p:nvSpPr>
          <p:cNvPr id="278" name="Google Shape;278;p13"/>
          <p:cNvSpPr txBox="1"/>
          <p:nvPr/>
        </p:nvSpPr>
        <p:spPr>
          <a:xfrm>
            <a:off x="6584276" y="3773279"/>
            <a:ext cx="241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Automation</a:t>
            </a:r>
            <a:endParaRPr sz="3200"/>
          </a:p>
        </p:txBody>
      </p:sp>
      <p:sp>
        <p:nvSpPr>
          <p:cNvPr id="279" name="Google Shape;279;p13"/>
          <p:cNvSpPr txBox="1"/>
          <p:nvPr/>
        </p:nvSpPr>
        <p:spPr>
          <a:xfrm>
            <a:off x="9322213" y="3773279"/>
            <a:ext cx="241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Better RAG</a:t>
            </a:r>
            <a:endParaRPr sz="3200"/>
          </a:p>
        </p:txBody>
      </p:sp>
      <p:sp>
        <p:nvSpPr>
          <p:cNvPr id="280" name="Google Shape;280;p13"/>
          <p:cNvSpPr txBox="1"/>
          <p:nvPr/>
        </p:nvSpPr>
        <p:spPr>
          <a:xfrm>
            <a:off x="10359139" y="5820377"/>
            <a:ext cx="241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Datastores</a:t>
            </a:r>
            <a:endParaRPr sz="3200"/>
          </a:p>
        </p:txBody>
      </p:sp>
      <p:sp>
        <p:nvSpPr>
          <p:cNvPr id="281" name="Google Shape;281;p13"/>
          <p:cNvSpPr txBox="1"/>
          <p:nvPr/>
        </p:nvSpPr>
        <p:spPr>
          <a:xfrm>
            <a:off x="7334251" y="8275792"/>
            <a:ext cx="3619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Domain templates</a:t>
            </a:r>
            <a:endParaRPr sz="3200"/>
          </a:p>
        </p:txBody>
      </p:sp>
      <p:sp>
        <p:nvSpPr>
          <p:cNvPr id="282" name="Google Shape;282;p13"/>
          <p:cNvSpPr txBox="1"/>
          <p:nvPr/>
        </p:nvSpPr>
        <p:spPr>
          <a:xfrm>
            <a:off x="5748075" y="5900737"/>
            <a:ext cx="237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endParaRPr sz="3200"/>
          </a:p>
        </p:txBody>
      </p:sp>
      <p:sp>
        <p:nvSpPr>
          <p:cNvPr id="283" name="Google Shape;283;p13"/>
          <p:cNvSpPr/>
          <p:nvPr/>
        </p:nvSpPr>
        <p:spPr>
          <a:xfrm>
            <a:off x="8229457" y="5078200"/>
            <a:ext cx="1704345" cy="1704345"/>
          </a:xfrm>
          <a:custGeom>
            <a:rect b="b" l="l" r="r" t="t"/>
            <a:pathLst>
              <a:path extrusionOk="0" h="1704345" w="1704345">
                <a:moveTo>
                  <a:pt x="0" y="0"/>
                </a:moveTo>
                <a:lnTo>
                  <a:pt x="1704345" y="0"/>
                </a:lnTo>
                <a:lnTo>
                  <a:pt x="1704345" y="1704345"/>
                </a:lnTo>
                <a:lnTo>
                  <a:pt x="0" y="17043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1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5" name="Google Shape;285;p13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"/>
          <p:cNvSpPr/>
          <p:nvPr/>
        </p:nvSpPr>
        <p:spPr>
          <a:xfrm>
            <a:off x="7838225" y="4259525"/>
            <a:ext cx="2611551" cy="2611551"/>
          </a:xfrm>
          <a:custGeom>
            <a:rect b="b" l="l" r="r" t="t"/>
            <a:pathLst>
              <a:path extrusionOk="0" h="2611551" w="2611551">
                <a:moveTo>
                  <a:pt x="0" y="0"/>
                </a:moveTo>
                <a:lnTo>
                  <a:pt x="2611550" y="0"/>
                </a:lnTo>
                <a:lnTo>
                  <a:pt x="2611550" y="2611551"/>
                </a:lnTo>
                <a:lnTo>
                  <a:pt x="0" y="2611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14"/>
          <p:cNvSpPr/>
          <p:nvPr/>
        </p:nvSpPr>
        <p:spPr>
          <a:xfrm>
            <a:off x="6057900" y="2479200"/>
            <a:ext cx="6172200" cy="6172200"/>
          </a:xfrm>
          <a:custGeom>
            <a:rect b="b" l="l" r="r" t="t"/>
            <a:pathLst>
              <a:path extrusionOk="0" h="6172200" w="6172200">
                <a:moveTo>
                  <a:pt x="0" y="0"/>
                </a:moveTo>
                <a:lnTo>
                  <a:pt x="6172200" y="0"/>
                </a:lnTo>
                <a:lnTo>
                  <a:pt x="617220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14"/>
          <p:cNvSpPr txBox="1"/>
          <p:nvPr/>
        </p:nvSpPr>
        <p:spPr>
          <a:xfrm>
            <a:off x="4472117" y="942975"/>
            <a:ext cx="93438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Contribute</a:t>
            </a:r>
            <a:endParaRPr/>
          </a:p>
        </p:txBody>
      </p:sp>
      <p:sp>
        <p:nvSpPr>
          <p:cNvPr id="293" name="Google Shape;293;p14"/>
          <p:cNvSpPr txBox="1"/>
          <p:nvPr/>
        </p:nvSpPr>
        <p:spPr>
          <a:xfrm>
            <a:off x="2437800" y="2431575"/>
            <a:ext cx="585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Backend Developers (Go)</a:t>
            </a:r>
            <a:endParaRPr sz="3200"/>
          </a:p>
        </p:txBody>
      </p:sp>
      <p:sp>
        <p:nvSpPr>
          <p:cNvPr id="294" name="Google Shape;294;p14"/>
          <p:cNvSpPr txBox="1"/>
          <p:nvPr/>
        </p:nvSpPr>
        <p:spPr>
          <a:xfrm>
            <a:off x="2437792" y="2996988"/>
            <a:ext cx="4068600" cy="15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Drive backend improvements for real-time web experience.</a:t>
            </a:r>
            <a:endParaRPr sz="2600"/>
          </a:p>
        </p:txBody>
      </p:sp>
      <p:sp>
        <p:nvSpPr>
          <p:cNvPr id="295" name="Google Shape;295;p14"/>
          <p:cNvSpPr txBox="1"/>
          <p:nvPr/>
        </p:nvSpPr>
        <p:spPr>
          <a:xfrm>
            <a:off x="2438000" y="6413500"/>
            <a:ext cx="4068600" cy="11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Frontend (React, </a:t>
            </a:r>
            <a:endParaRPr b="1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UX / UI)</a:t>
            </a:r>
            <a:endParaRPr sz="3200"/>
          </a:p>
        </p:txBody>
      </p:sp>
      <p:sp>
        <p:nvSpPr>
          <p:cNvPr id="296" name="Google Shape;296;p14"/>
          <p:cNvSpPr txBox="1"/>
          <p:nvPr/>
        </p:nvSpPr>
        <p:spPr>
          <a:xfrm>
            <a:off x="2437800" y="7809650"/>
            <a:ext cx="36201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Enhance the user interface experience.</a:t>
            </a:r>
            <a:endParaRPr sz="2600"/>
          </a:p>
        </p:txBody>
      </p:sp>
      <p:sp>
        <p:nvSpPr>
          <p:cNvPr id="297" name="Google Shape;297;p14"/>
          <p:cNvSpPr txBox="1"/>
          <p:nvPr/>
        </p:nvSpPr>
        <p:spPr>
          <a:xfrm>
            <a:off x="12267800" y="6413486"/>
            <a:ext cx="406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Students</a:t>
            </a:r>
            <a:endParaRPr sz="3200"/>
          </a:p>
        </p:txBody>
      </p:sp>
      <p:sp>
        <p:nvSpPr>
          <p:cNvPr id="298" name="Google Shape;298;p14"/>
          <p:cNvSpPr txBox="1"/>
          <p:nvPr/>
        </p:nvSpPr>
        <p:spPr>
          <a:xfrm>
            <a:off x="12267795" y="2996988"/>
            <a:ext cx="40686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 model accuracy and efficiency.</a:t>
            </a:r>
            <a:endParaRPr sz="2600"/>
          </a:p>
        </p:txBody>
      </p:sp>
      <p:sp>
        <p:nvSpPr>
          <p:cNvPr id="299" name="Google Shape;299;p14"/>
          <p:cNvSpPr txBox="1"/>
          <p:nvPr/>
        </p:nvSpPr>
        <p:spPr>
          <a:xfrm>
            <a:off x="12267801" y="2431575"/>
            <a:ext cx="331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Researchers</a:t>
            </a:r>
            <a:endParaRPr sz="3200"/>
          </a:p>
        </p:txBody>
      </p:sp>
      <p:sp>
        <p:nvSpPr>
          <p:cNvPr id="300" name="Google Shape;300;p14"/>
          <p:cNvSpPr txBox="1"/>
          <p:nvPr/>
        </p:nvSpPr>
        <p:spPr>
          <a:xfrm>
            <a:off x="12267800" y="7048496"/>
            <a:ext cx="4068600" cy="15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Offer domain expertise to enhance PICO extraction models.</a:t>
            </a:r>
            <a:endParaRPr sz="2600"/>
          </a:p>
        </p:txBody>
      </p:sp>
      <p:sp>
        <p:nvSpPr>
          <p:cNvPr id="301" name="Google Shape;301;p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2" name="Google Shape;302;p14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5"/>
          <p:cNvSpPr/>
          <p:nvPr/>
        </p:nvSpPr>
        <p:spPr>
          <a:xfrm>
            <a:off x="1028700" y="8208108"/>
            <a:ext cx="1579604" cy="1579604"/>
          </a:xfrm>
          <a:custGeom>
            <a:rect b="b" l="l" r="r" t="t"/>
            <a:pathLst>
              <a:path extrusionOk="0" h="1579604" w="1579604">
                <a:moveTo>
                  <a:pt x="0" y="0"/>
                </a:moveTo>
                <a:lnTo>
                  <a:pt x="1579604" y="0"/>
                </a:lnTo>
                <a:lnTo>
                  <a:pt x="1579604" y="1579604"/>
                </a:lnTo>
                <a:lnTo>
                  <a:pt x="0" y="1579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15"/>
          <p:cNvSpPr/>
          <p:nvPr/>
        </p:nvSpPr>
        <p:spPr>
          <a:xfrm>
            <a:off x="2891783" y="5744200"/>
            <a:ext cx="2754141" cy="2633647"/>
          </a:xfrm>
          <a:custGeom>
            <a:rect b="b" l="l" r="r" t="t"/>
            <a:pathLst>
              <a:path extrusionOk="0" h="2633647" w="2754141">
                <a:moveTo>
                  <a:pt x="0" y="0"/>
                </a:moveTo>
                <a:lnTo>
                  <a:pt x="2754141" y="0"/>
                </a:lnTo>
                <a:lnTo>
                  <a:pt x="2754141" y="2633647"/>
                </a:lnTo>
                <a:lnTo>
                  <a:pt x="0" y="2633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15"/>
          <p:cNvSpPr/>
          <p:nvPr/>
        </p:nvSpPr>
        <p:spPr>
          <a:xfrm>
            <a:off x="7759399" y="2432613"/>
            <a:ext cx="2769272" cy="2776213"/>
          </a:xfrm>
          <a:custGeom>
            <a:rect b="b" l="l" r="r" t="t"/>
            <a:pathLst>
              <a:path extrusionOk="0" h="2776213" w="2769272">
                <a:moveTo>
                  <a:pt x="0" y="0"/>
                </a:moveTo>
                <a:lnTo>
                  <a:pt x="2769272" y="0"/>
                </a:lnTo>
                <a:lnTo>
                  <a:pt x="2769272" y="2776213"/>
                </a:lnTo>
                <a:lnTo>
                  <a:pt x="0" y="2776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15"/>
          <p:cNvSpPr/>
          <p:nvPr/>
        </p:nvSpPr>
        <p:spPr>
          <a:xfrm>
            <a:off x="12750449" y="5579671"/>
            <a:ext cx="3103294" cy="2962712"/>
          </a:xfrm>
          <a:custGeom>
            <a:rect b="b" l="l" r="r" t="t"/>
            <a:pathLst>
              <a:path extrusionOk="0" h="2962712" w="3103294">
                <a:moveTo>
                  <a:pt x="0" y="0"/>
                </a:moveTo>
                <a:lnTo>
                  <a:pt x="3103294" y="0"/>
                </a:lnTo>
                <a:lnTo>
                  <a:pt x="3103294" y="2962712"/>
                </a:lnTo>
                <a:lnTo>
                  <a:pt x="0" y="2962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921" l="0" r="0" t="-3921"/>
            </a:stretch>
          </a:blipFill>
          <a:ln>
            <a:noFill/>
          </a:ln>
        </p:spPr>
      </p:sp>
      <p:sp>
        <p:nvSpPr>
          <p:cNvPr id="311" name="Google Shape;311;p15"/>
          <p:cNvSpPr txBox="1"/>
          <p:nvPr/>
        </p:nvSpPr>
        <p:spPr>
          <a:xfrm>
            <a:off x="4472117" y="942975"/>
            <a:ext cx="93438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the PICO Scholar Community</a:t>
            </a:r>
            <a:endParaRPr/>
          </a:p>
        </p:txBody>
      </p:sp>
      <p:sp>
        <p:nvSpPr>
          <p:cNvPr id="312" name="Google Shape;312;p15"/>
          <p:cNvSpPr txBox="1"/>
          <p:nvPr/>
        </p:nvSpPr>
        <p:spPr>
          <a:xfrm>
            <a:off x="2234550" y="2431575"/>
            <a:ext cx="417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GitHub Repository</a:t>
            </a:r>
            <a:endParaRPr sz="3200"/>
          </a:p>
        </p:txBody>
      </p:sp>
      <p:sp>
        <p:nvSpPr>
          <p:cNvPr id="313" name="Google Shape;313;p15"/>
          <p:cNvSpPr txBox="1"/>
          <p:nvPr/>
        </p:nvSpPr>
        <p:spPr>
          <a:xfrm>
            <a:off x="2234550" y="3252800"/>
            <a:ext cx="4068600" cy="20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 our project code and contribute directly.</a:t>
            </a:r>
            <a:endParaRPr sz="2600"/>
          </a:p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https://github.com/datagero/pico-scholar</a:t>
            </a:r>
            <a:r>
              <a:rPr lang="en-US" sz="2600"/>
              <a:t> </a:t>
            </a:r>
            <a:endParaRPr sz="2600"/>
          </a:p>
        </p:txBody>
      </p:sp>
      <p:sp>
        <p:nvSpPr>
          <p:cNvPr id="314" name="Google Shape;314;p15"/>
          <p:cNvSpPr txBox="1"/>
          <p:nvPr/>
        </p:nvSpPr>
        <p:spPr>
          <a:xfrm>
            <a:off x="7302456" y="5744206"/>
            <a:ext cx="3683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Virtual Meetings</a:t>
            </a:r>
            <a:endParaRPr sz="3200"/>
          </a:p>
        </p:txBody>
      </p:sp>
      <p:sp>
        <p:nvSpPr>
          <p:cNvPr id="315" name="Google Shape;315;p15"/>
          <p:cNvSpPr txBox="1"/>
          <p:nvPr/>
        </p:nvSpPr>
        <p:spPr>
          <a:xfrm>
            <a:off x="7302456" y="6547581"/>
            <a:ext cx="4068600" cy="15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Participate in regular online discussions and collaborations.</a:t>
            </a:r>
            <a:endParaRPr sz="2600"/>
          </a:p>
        </p:txBody>
      </p:sp>
      <p:sp>
        <p:nvSpPr>
          <p:cNvPr id="316" name="Google Shape;316;p15"/>
          <p:cNvSpPr txBox="1"/>
          <p:nvPr/>
        </p:nvSpPr>
        <p:spPr>
          <a:xfrm>
            <a:off x="12267795" y="3340436"/>
            <a:ext cx="40686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our community forums and share your ideas.</a:t>
            </a:r>
            <a:endParaRPr sz="2600"/>
          </a:p>
        </p:txBody>
      </p:sp>
      <p:sp>
        <p:nvSpPr>
          <p:cNvPr id="317" name="Google Shape;317;p15"/>
          <p:cNvSpPr txBox="1"/>
          <p:nvPr/>
        </p:nvSpPr>
        <p:spPr>
          <a:xfrm>
            <a:off x="12267801" y="2431575"/>
            <a:ext cx="406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Engagement</a:t>
            </a:r>
            <a:endParaRPr sz="3200"/>
          </a:p>
        </p:txBody>
      </p:sp>
      <p:sp>
        <p:nvSpPr>
          <p:cNvPr id="318" name="Google Shape;318;p1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9" name="Google Shape;319;p15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3306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2"/>
          <p:cNvSpPr/>
          <p:nvPr/>
        </p:nvSpPr>
        <p:spPr>
          <a:xfrm>
            <a:off x="3160198" y="4628300"/>
            <a:ext cx="4882998" cy="4095401"/>
          </a:xfrm>
          <a:custGeom>
            <a:rect b="b" l="l" r="r" t="t"/>
            <a:pathLst>
              <a:path extrusionOk="0" h="4748291" w="5918786">
                <a:moveTo>
                  <a:pt x="0" y="0"/>
                </a:moveTo>
                <a:lnTo>
                  <a:pt x="5918786" y="0"/>
                </a:lnTo>
                <a:lnTo>
                  <a:pt x="5918786" y="4748291"/>
                </a:lnTo>
                <a:lnTo>
                  <a:pt x="0" y="47482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606" l="0" r="-39157" t="0"/>
            </a:stretch>
          </a:blipFill>
          <a:ln>
            <a:noFill/>
          </a:ln>
        </p:spPr>
      </p:sp>
      <p:sp>
        <p:nvSpPr>
          <p:cNvPr id="98" name="Google Shape;98;p2"/>
          <p:cNvSpPr txBox="1"/>
          <p:nvPr/>
        </p:nvSpPr>
        <p:spPr>
          <a:xfrm>
            <a:off x="9438000" y="6628499"/>
            <a:ext cx="74388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0671" lvl="1" marL="561344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Collaboration with Robert Gordon University researchers: Regina &amp; Carlos. 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1705246" y="942975"/>
            <a:ext cx="148776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PICO Scholar: Accelerating Systematic Reviews with AI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1818500" y="2326675"/>
            <a:ext cx="6224700" cy="20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0671" lvl="1" marL="561344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Open-source PoC</a:t>
            </a:r>
            <a:r>
              <a:rPr lang="en-US" sz="2600"/>
              <a:t>: domain-adaptive AI, real-time collaboration</a:t>
            </a:r>
            <a:endParaRPr/>
          </a:p>
          <a:p>
            <a:pPr indent="-280671" lvl="1" marL="561344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Towards a community of developers &amp; researchers.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9438004" y="3061077"/>
            <a:ext cx="7438754" cy="1362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4229" lvl="2" marL="1122688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⚬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of 4 software engineers @ TiDB Future App Hackathon 2024: Matias, Cristina, Will, Benjamin.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9438004" y="4844792"/>
            <a:ext cx="7438754" cy="1362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4229" lvl="2" marL="1122688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⚬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of 5 software engineers @ Red Hat and Intel AI Hackathon: Matias, Cristina, Isaac, Arpit, Peter.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9437900" y="2326675"/>
            <a:ext cx="622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0671" lvl="1" marL="561344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MSc in CS @ Georgia Tech students:</a:t>
            </a:r>
            <a:endParaRPr/>
          </a:p>
        </p:txBody>
      </p:sp>
      <p:sp>
        <p:nvSpPr>
          <p:cNvPr id="104" name="Google Shape;104;p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1028700" y="8208108"/>
            <a:ext cx="1579604" cy="1579604"/>
          </a:xfrm>
          <a:custGeom>
            <a:rect b="b" l="l" r="r" t="t"/>
            <a:pathLst>
              <a:path extrusionOk="0" h="1579604" w="1579604">
                <a:moveTo>
                  <a:pt x="0" y="0"/>
                </a:moveTo>
                <a:lnTo>
                  <a:pt x="1579604" y="0"/>
                </a:lnTo>
                <a:lnTo>
                  <a:pt x="1579604" y="1579604"/>
                </a:lnTo>
                <a:lnTo>
                  <a:pt x="0" y="1579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3"/>
          <p:cNvSpPr/>
          <p:nvPr/>
        </p:nvSpPr>
        <p:spPr>
          <a:xfrm>
            <a:off x="1028700" y="8208108"/>
            <a:ext cx="1579604" cy="1579604"/>
          </a:xfrm>
          <a:custGeom>
            <a:rect b="b" l="l" r="r" t="t"/>
            <a:pathLst>
              <a:path extrusionOk="0" h="1579604" w="1579604">
                <a:moveTo>
                  <a:pt x="0" y="0"/>
                </a:moveTo>
                <a:lnTo>
                  <a:pt x="1579604" y="0"/>
                </a:lnTo>
                <a:lnTo>
                  <a:pt x="1579604" y="1579604"/>
                </a:lnTo>
                <a:lnTo>
                  <a:pt x="0" y="1579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3"/>
          <p:cNvSpPr/>
          <p:nvPr/>
        </p:nvSpPr>
        <p:spPr>
          <a:xfrm>
            <a:off x="2181571" y="2071577"/>
            <a:ext cx="6769087" cy="5274837"/>
          </a:xfrm>
          <a:custGeom>
            <a:rect b="b" l="l" r="r" t="t"/>
            <a:pathLst>
              <a:path extrusionOk="0" h="5274837" w="6769087">
                <a:moveTo>
                  <a:pt x="0" y="0"/>
                </a:moveTo>
                <a:lnTo>
                  <a:pt x="6769088" y="0"/>
                </a:lnTo>
                <a:lnTo>
                  <a:pt x="6769088" y="5274837"/>
                </a:lnTo>
                <a:lnTo>
                  <a:pt x="0" y="52748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43" l="0" r="-541" t="-657"/>
            </a:stretch>
          </a:blipFill>
          <a:ln>
            <a:noFill/>
          </a:ln>
        </p:spPr>
      </p:sp>
      <p:sp>
        <p:nvSpPr>
          <p:cNvPr id="113" name="Google Shape;113;p3"/>
          <p:cNvSpPr/>
          <p:nvPr/>
        </p:nvSpPr>
        <p:spPr>
          <a:xfrm>
            <a:off x="3156353" y="7736510"/>
            <a:ext cx="4819525" cy="943196"/>
          </a:xfrm>
          <a:custGeom>
            <a:rect b="b" l="l" r="r" t="t"/>
            <a:pathLst>
              <a:path extrusionOk="0" h="943196" w="4819525">
                <a:moveTo>
                  <a:pt x="0" y="0"/>
                </a:moveTo>
                <a:lnTo>
                  <a:pt x="4819524" y="0"/>
                </a:lnTo>
                <a:lnTo>
                  <a:pt x="4819524" y="943197"/>
                </a:lnTo>
                <a:lnTo>
                  <a:pt x="0" y="943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05467" l="0" r="0" t="-205467"/>
            </a:stretch>
          </a:blipFill>
          <a:ln>
            <a:noFill/>
          </a:ln>
        </p:spPr>
      </p:sp>
      <p:sp>
        <p:nvSpPr>
          <p:cNvPr id="114" name="Google Shape;114;p3"/>
          <p:cNvSpPr/>
          <p:nvPr/>
        </p:nvSpPr>
        <p:spPr>
          <a:xfrm>
            <a:off x="10845727" y="4033936"/>
            <a:ext cx="4640128" cy="5227340"/>
          </a:xfrm>
          <a:custGeom>
            <a:rect b="b" l="l" r="r" t="t"/>
            <a:pathLst>
              <a:path extrusionOk="0" h="5227340" w="4640128">
                <a:moveTo>
                  <a:pt x="0" y="0"/>
                </a:moveTo>
                <a:lnTo>
                  <a:pt x="4640127" y="0"/>
                </a:lnTo>
                <a:lnTo>
                  <a:pt x="4640127" y="5227340"/>
                </a:lnTo>
                <a:lnTo>
                  <a:pt x="0" y="5227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p3"/>
          <p:cNvSpPr/>
          <p:nvPr/>
        </p:nvSpPr>
        <p:spPr>
          <a:xfrm>
            <a:off x="10845727" y="2156120"/>
            <a:ext cx="4640128" cy="1334337"/>
          </a:xfrm>
          <a:custGeom>
            <a:rect b="b" l="l" r="r" t="t"/>
            <a:pathLst>
              <a:path extrusionOk="0" h="1334337" w="4640128">
                <a:moveTo>
                  <a:pt x="0" y="0"/>
                </a:moveTo>
                <a:lnTo>
                  <a:pt x="4640127" y="0"/>
                </a:lnTo>
                <a:lnTo>
                  <a:pt x="4640127" y="1334337"/>
                </a:lnTo>
                <a:lnTo>
                  <a:pt x="0" y="1334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3"/>
          <p:cNvSpPr txBox="1"/>
          <p:nvPr/>
        </p:nvSpPr>
        <p:spPr>
          <a:xfrm>
            <a:off x="6094149" y="942975"/>
            <a:ext cx="58410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PICO Scholar Journey</a:t>
            </a:r>
            <a:endParaRPr/>
          </a:p>
        </p:txBody>
      </p:sp>
      <p:sp>
        <p:nvSpPr>
          <p:cNvPr id="117" name="Google Shape;117;p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4"/>
          <p:cNvSpPr/>
          <p:nvPr/>
        </p:nvSpPr>
        <p:spPr>
          <a:xfrm>
            <a:off x="1028700" y="8208108"/>
            <a:ext cx="1579604" cy="1579604"/>
          </a:xfrm>
          <a:custGeom>
            <a:rect b="b" l="l" r="r" t="t"/>
            <a:pathLst>
              <a:path extrusionOk="0" h="1579604" w="1579604">
                <a:moveTo>
                  <a:pt x="0" y="0"/>
                </a:moveTo>
                <a:lnTo>
                  <a:pt x="1579604" y="0"/>
                </a:lnTo>
                <a:lnTo>
                  <a:pt x="1579604" y="1579604"/>
                </a:lnTo>
                <a:lnTo>
                  <a:pt x="0" y="1579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4"/>
          <p:cNvSpPr/>
          <p:nvPr/>
        </p:nvSpPr>
        <p:spPr>
          <a:xfrm>
            <a:off x="9888382" y="2137093"/>
            <a:ext cx="6432104" cy="6335623"/>
          </a:xfrm>
          <a:custGeom>
            <a:rect b="b" l="l" r="r" t="t"/>
            <a:pathLst>
              <a:path extrusionOk="0" h="6335623" w="6432104">
                <a:moveTo>
                  <a:pt x="0" y="0"/>
                </a:moveTo>
                <a:lnTo>
                  <a:pt x="6432104" y="0"/>
                </a:lnTo>
                <a:lnTo>
                  <a:pt x="6432104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4"/>
          <p:cNvSpPr txBox="1"/>
          <p:nvPr/>
        </p:nvSpPr>
        <p:spPr>
          <a:xfrm>
            <a:off x="616325" y="942975"/>
            <a:ext cx="170703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99"/>
              <a:t>The Literature Review Bottleneck</a:t>
            </a:r>
            <a:endParaRPr/>
          </a:p>
        </p:txBody>
      </p:sp>
      <p:sp>
        <p:nvSpPr>
          <p:cNvPr id="126" name="Google Shape;126;p4"/>
          <p:cNvSpPr txBox="1"/>
          <p:nvPr/>
        </p:nvSpPr>
        <p:spPr>
          <a:xfrm>
            <a:off x="2434150" y="3323175"/>
            <a:ext cx="6275700" cy="43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Existing tools struggle with:</a:t>
            </a:r>
            <a:endParaRPr/>
          </a:p>
          <a:p>
            <a:pPr indent="-280671" lvl="1" marL="561344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Increasing volume and complexity of technical literature </a:t>
            </a:r>
            <a:endParaRPr/>
          </a:p>
          <a:p>
            <a:pPr indent="-280671" lvl="1" marL="561344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Specialized terminology</a:t>
            </a:r>
            <a:endParaRPr/>
          </a:p>
          <a:p>
            <a:pPr indent="-280671" lvl="1" marL="561344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Transparent selection workflows </a:t>
            </a:r>
            <a:endParaRPr/>
          </a:p>
          <a:p>
            <a:pPr indent="-280671" lvl="1" marL="561344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Limited ability to integrate new publications into ongoing or past literature reviews</a:t>
            </a:r>
            <a:endParaRPr/>
          </a:p>
        </p:txBody>
      </p:sp>
      <p:sp>
        <p:nvSpPr>
          <p:cNvPr id="127" name="Google Shape;127;p4"/>
          <p:cNvSpPr txBox="1"/>
          <p:nvPr/>
        </p:nvSpPr>
        <p:spPr>
          <a:xfrm>
            <a:off x="2434155" y="2424530"/>
            <a:ext cx="3300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Challenge</a:t>
            </a:r>
            <a:endParaRPr sz="3200"/>
          </a:p>
        </p:txBody>
      </p:sp>
      <p:sp>
        <p:nvSpPr>
          <p:cNvPr id="128" name="Google Shape;128;p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2a5d9685b2_0_22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g32a5d9685b2_0_22"/>
          <p:cNvSpPr/>
          <p:nvPr/>
        </p:nvSpPr>
        <p:spPr>
          <a:xfrm>
            <a:off x="1028700" y="8208108"/>
            <a:ext cx="1579604" cy="1579604"/>
          </a:xfrm>
          <a:custGeom>
            <a:rect b="b" l="l" r="r" t="t"/>
            <a:pathLst>
              <a:path extrusionOk="0" h="1579604" w="1579604">
                <a:moveTo>
                  <a:pt x="0" y="0"/>
                </a:moveTo>
                <a:lnTo>
                  <a:pt x="1579604" y="0"/>
                </a:lnTo>
                <a:lnTo>
                  <a:pt x="1579604" y="1579604"/>
                </a:lnTo>
                <a:lnTo>
                  <a:pt x="0" y="1579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g32a5d9685b2_0_22"/>
          <p:cNvSpPr/>
          <p:nvPr/>
        </p:nvSpPr>
        <p:spPr>
          <a:xfrm>
            <a:off x="2980087" y="1917050"/>
            <a:ext cx="2602548" cy="1646112"/>
          </a:xfrm>
          <a:custGeom>
            <a:rect b="b" l="l" r="r" t="t"/>
            <a:pathLst>
              <a:path extrusionOk="0" h="1646112" w="2602548">
                <a:moveTo>
                  <a:pt x="0" y="0"/>
                </a:moveTo>
                <a:lnTo>
                  <a:pt x="2602548" y="0"/>
                </a:lnTo>
                <a:lnTo>
                  <a:pt x="2602548" y="1646112"/>
                </a:lnTo>
                <a:lnTo>
                  <a:pt x="0" y="1646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g32a5d9685b2_0_22"/>
          <p:cNvSpPr/>
          <p:nvPr/>
        </p:nvSpPr>
        <p:spPr>
          <a:xfrm>
            <a:off x="8248683" y="1917048"/>
            <a:ext cx="1790634" cy="1915117"/>
          </a:xfrm>
          <a:custGeom>
            <a:rect b="b" l="l" r="r" t="t"/>
            <a:pathLst>
              <a:path extrusionOk="0" h="1915117" w="1790634">
                <a:moveTo>
                  <a:pt x="0" y="0"/>
                </a:moveTo>
                <a:lnTo>
                  <a:pt x="1790634" y="0"/>
                </a:lnTo>
                <a:lnTo>
                  <a:pt x="1790634" y="1915117"/>
                </a:lnTo>
                <a:lnTo>
                  <a:pt x="0" y="1915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g32a5d9685b2_0_22"/>
          <p:cNvSpPr/>
          <p:nvPr/>
        </p:nvSpPr>
        <p:spPr>
          <a:xfrm>
            <a:off x="13479639" y="1912846"/>
            <a:ext cx="1695100" cy="1923518"/>
          </a:xfrm>
          <a:custGeom>
            <a:rect b="b" l="l" r="r" t="t"/>
            <a:pathLst>
              <a:path extrusionOk="0" h="1923518" w="1695100">
                <a:moveTo>
                  <a:pt x="0" y="0"/>
                </a:moveTo>
                <a:lnTo>
                  <a:pt x="1695100" y="0"/>
                </a:lnTo>
                <a:lnTo>
                  <a:pt x="1695100" y="1923519"/>
                </a:lnTo>
                <a:lnTo>
                  <a:pt x="0" y="1923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g32a5d9685b2_0_22"/>
          <p:cNvSpPr txBox="1"/>
          <p:nvPr/>
        </p:nvSpPr>
        <p:spPr>
          <a:xfrm>
            <a:off x="5571985" y="942975"/>
            <a:ext cx="71439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Pain Points Addressed</a:t>
            </a:r>
            <a:endParaRPr/>
          </a:p>
        </p:txBody>
      </p:sp>
      <p:sp>
        <p:nvSpPr>
          <p:cNvPr id="139" name="Google Shape;139;g32a5d9685b2_0_22"/>
          <p:cNvSpPr txBox="1"/>
          <p:nvPr/>
        </p:nvSpPr>
        <p:spPr>
          <a:xfrm>
            <a:off x="2990725" y="3780600"/>
            <a:ext cx="29994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Information Overload</a:t>
            </a:r>
            <a:endParaRPr sz="3200"/>
          </a:p>
        </p:txBody>
      </p:sp>
      <p:sp>
        <p:nvSpPr>
          <p:cNvPr id="140" name="Google Shape;140;g32a5d9685b2_0_22"/>
          <p:cNvSpPr txBox="1"/>
          <p:nvPr/>
        </p:nvSpPr>
        <p:spPr>
          <a:xfrm>
            <a:off x="2464350" y="5143500"/>
            <a:ext cx="4377000" cy="3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Academic researchers:</a:t>
            </a:r>
            <a:endParaRPr/>
          </a:p>
          <a:p>
            <a:pPr indent="-2806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 navigating vast amounts of literature.  </a:t>
            </a:r>
            <a:endParaRPr/>
          </a:p>
          <a:p>
            <a:pPr indent="-2806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knowledge is hard to integrate </a:t>
            </a:r>
            <a:r>
              <a:rPr lang="en-US" sz="2600"/>
              <a:t>in</a:t>
            </a: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published literature reviews.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32a5d9685b2_0_22"/>
          <p:cNvSpPr txBox="1"/>
          <p:nvPr/>
        </p:nvSpPr>
        <p:spPr>
          <a:xfrm>
            <a:off x="7141325" y="3832170"/>
            <a:ext cx="40053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Manual Review Processes</a:t>
            </a:r>
            <a:endParaRPr sz="3200"/>
          </a:p>
        </p:txBody>
      </p:sp>
      <p:sp>
        <p:nvSpPr>
          <p:cNvPr id="142" name="Google Shape;142;g32a5d9685b2_0_22"/>
          <p:cNvSpPr txBox="1"/>
          <p:nvPr/>
        </p:nvSpPr>
        <p:spPr>
          <a:xfrm>
            <a:off x="12009550" y="3836370"/>
            <a:ext cx="46353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Lack of Guidance and Resources</a:t>
            </a:r>
            <a:endParaRPr sz="3200"/>
          </a:p>
        </p:txBody>
      </p:sp>
      <p:sp>
        <p:nvSpPr>
          <p:cNvPr id="143" name="Google Shape;143;g32a5d9685b2_0_22"/>
          <p:cNvSpPr txBox="1"/>
          <p:nvPr/>
        </p:nvSpPr>
        <p:spPr>
          <a:xfrm>
            <a:off x="7097700" y="5143502"/>
            <a:ext cx="4377000" cy="43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Conference organizers: </a:t>
            </a:r>
            <a:endParaRPr/>
          </a:p>
          <a:p>
            <a:pPr indent="-2806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struggles with manually reviewing submissions</a:t>
            </a:r>
            <a:r>
              <a:rPr lang="en-US" sz="2600"/>
              <a:t>,</a:t>
            </a: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which leads to time-consuming and potentially biased selection processes.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32a5d9685b2_0_22"/>
          <p:cNvSpPr txBox="1"/>
          <p:nvPr/>
        </p:nvSpPr>
        <p:spPr>
          <a:xfrm>
            <a:off x="12182400" y="5143500"/>
            <a:ext cx="4289700" cy="43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and Educators:  </a:t>
            </a:r>
            <a:endParaRPr/>
          </a:p>
          <a:p>
            <a:pPr indent="-280669" lvl="1" marL="56134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lack of access to comprehensive resources and structured guidance for conducting effective literature reviews.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2a5d9685b2_0_2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6"/>
          <p:cNvSpPr/>
          <p:nvPr/>
        </p:nvSpPr>
        <p:spPr>
          <a:xfrm>
            <a:off x="1028700" y="8208108"/>
            <a:ext cx="1579604" cy="1579604"/>
          </a:xfrm>
          <a:custGeom>
            <a:rect b="b" l="l" r="r" t="t"/>
            <a:pathLst>
              <a:path extrusionOk="0" h="1579604" w="1579604">
                <a:moveTo>
                  <a:pt x="0" y="0"/>
                </a:moveTo>
                <a:lnTo>
                  <a:pt x="1579604" y="0"/>
                </a:lnTo>
                <a:lnTo>
                  <a:pt x="1579604" y="1579604"/>
                </a:lnTo>
                <a:lnTo>
                  <a:pt x="0" y="1579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6"/>
          <p:cNvSpPr/>
          <p:nvPr/>
        </p:nvSpPr>
        <p:spPr>
          <a:xfrm>
            <a:off x="6292060" y="3070065"/>
            <a:ext cx="5660563" cy="5356308"/>
          </a:xfrm>
          <a:custGeom>
            <a:rect b="b" l="l" r="r" t="t"/>
            <a:pathLst>
              <a:path extrusionOk="0" h="5356308" w="5660563">
                <a:moveTo>
                  <a:pt x="0" y="0"/>
                </a:moveTo>
                <a:lnTo>
                  <a:pt x="5660563" y="0"/>
                </a:lnTo>
                <a:lnTo>
                  <a:pt x="5660563" y="5356308"/>
                </a:lnTo>
                <a:lnTo>
                  <a:pt x="0" y="5356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6"/>
          <p:cNvSpPr txBox="1"/>
          <p:nvPr/>
        </p:nvSpPr>
        <p:spPr>
          <a:xfrm>
            <a:off x="5571985" y="942975"/>
            <a:ext cx="71439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PICO Scholar PoC</a:t>
            </a:r>
            <a:r>
              <a:rPr b="1" i="0" lang="en-US" sz="42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154" name="Google Shape;154;p6"/>
          <p:cNvSpPr txBox="1"/>
          <p:nvPr/>
        </p:nvSpPr>
        <p:spPr>
          <a:xfrm>
            <a:off x="2053175" y="2860850"/>
            <a:ext cx="734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AI-Powered Search &amp; </a:t>
            </a:r>
            <a:r>
              <a:rPr b="1" lang="en-US" sz="3200"/>
              <a:t>Ranking</a:t>
            </a:r>
            <a:endParaRPr sz="3200"/>
          </a:p>
        </p:txBody>
      </p:sp>
      <p:sp>
        <p:nvSpPr>
          <p:cNvPr id="155" name="Google Shape;155;p6"/>
          <p:cNvSpPr txBox="1"/>
          <p:nvPr/>
        </p:nvSpPr>
        <p:spPr>
          <a:xfrm>
            <a:off x="2053175" y="3540675"/>
            <a:ext cx="487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Enhances literature relevance.</a:t>
            </a: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12200275" y="4842700"/>
            <a:ext cx="5029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Systematic Review Flow</a:t>
            </a:r>
            <a:endParaRPr sz="3200"/>
          </a:p>
        </p:txBody>
      </p:sp>
      <p:sp>
        <p:nvSpPr>
          <p:cNvPr id="157" name="Google Shape;157;p6"/>
          <p:cNvSpPr txBox="1"/>
          <p:nvPr/>
        </p:nvSpPr>
        <p:spPr>
          <a:xfrm>
            <a:off x="2053175" y="5496775"/>
            <a:ext cx="698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of</a:t>
            </a:r>
            <a:r>
              <a:rPr b="1" lang="en-US" sz="3200"/>
              <a:t> </a:t>
            </a: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Collaboration Tools</a:t>
            </a:r>
            <a:endParaRPr sz="3200"/>
          </a:p>
        </p:txBody>
      </p:sp>
      <p:sp>
        <p:nvSpPr>
          <p:cNvPr id="158" name="Google Shape;158;p6"/>
          <p:cNvSpPr txBox="1"/>
          <p:nvPr/>
        </p:nvSpPr>
        <p:spPr>
          <a:xfrm>
            <a:off x="11952627" y="2368250"/>
            <a:ext cx="421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Scalable Architecture</a:t>
            </a:r>
            <a:endParaRPr sz="3200"/>
          </a:p>
        </p:txBody>
      </p:sp>
      <p:sp>
        <p:nvSpPr>
          <p:cNvPr id="159" name="Google Shape;159;p6"/>
          <p:cNvSpPr txBox="1"/>
          <p:nvPr/>
        </p:nvSpPr>
        <p:spPr>
          <a:xfrm>
            <a:off x="2053175" y="6201825"/>
            <a:ext cx="45084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for shared workspaces, 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role-based access.</a:t>
            </a:r>
            <a:endParaRPr/>
          </a:p>
        </p:txBody>
      </p:sp>
      <p:sp>
        <p:nvSpPr>
          <p:cNvPr id="160" name="Google Shape;160;p6"/>
          <p:cNvSpPr txBox="1"/>
          <p:nvPr/>
        </p:nvSpPr>
        <p:spPr>
          <a:xfrm>
            <a:off x="12200275" y="5496776"/>
            <a:ext cx="43767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Including metadata extraction and selection criteria - inspired from biomedicine methodologies (P</a:t>
            </a:r>
            <a:r>
              <a:rPr lang="en-US" sz="2600"/>
              <a:t>opulation, Intervention, Comparison, Outcome)</a:t>
            </a: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11952625" y="2984499"/>
            <a:ext cx="4376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Microservices for flexibility: plug-and-play models.</a:t>
            </a:r>
            <a:endParaRPr/>
          </a:p>
        </p:txBody>
      </p:sp>
      <p:sp>
        <p:nvSpPr>
          <p:cNvPr id="162" name="Google Shape;162;p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7"/>
          <p:cNvSpPr txBox="1"/>
          <p:nvPr/>
        </p:nvSpPr>
        <p:spPr>
          <a:xfrm>
            <a:off x="4472117" y="942975"/>
            <a:ext cx="93438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99"/>
              <a:t>PICO Scholar Search</a:t>
            </a:r>
            <a:endParaRPr/>
          </a:p>
        </p:txBody>
      </p:sp>
      <p:sp>
        <p:nvSpPr>
          <p:cNvPr id="169" name="Google Shape;169;p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0" name="Google Shape;17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1263" y="2006350"/>
            <a:ext cx="10376175" cy="76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2b3f7e0579_0_3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g32b3f7e0579_0_3"/>
          <p:cNvSpPr txBox="1"/>
          <p:nvPr/>
        </p:nvSpPr>
        <p:spPr>
          <a:xfrm>
            <a:off x="4472117" y="942975"/>
            <a:ext cx="93438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99"/>
              <a:t>PICO Scholar Funnel View</a:t>
            </a:r>
            <a:endParaRPr/>
          </a:p>
        </p:txBody>
      </p:sp>
      <p:sp>
        <p:nvSpPr>
          <p:cNvPr id="177" name="Google Shape;177;g32b3f7e0579_0_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8" name="Google Shape;178;g32b3f7e0579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6200" y="2107650"/>
            <a:ext cx="10646299" cy="736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2b3f7e0579_0_13"/>
          <p:cNvSpPr/>
          <p:nvPr/>
        </p:nvSpPr>
        <p:spPr>
          <a:xfrm>
            <a:off x="254450" y="157725"/>
            <a:ext cx="17769810" cy="9971548"/>
          </a:xfrm>
          <a:custGeom>
            <a:rect b="b" l="l" r="r" t="t"/>
            <a:pathLst>
              <a:path extrusionOk="0" h="9971548" w="17045381">
                <a:moveTo>
                  <a:pt x="0" y="0"/>
                </a:moveTo>
                <a:lnTo>
                  <a:pt x="17045380" y="0"/>
                </a:lnTo>
                <a:lnTo>
                  <a:pt x="17045380" y="9971548"/>
                </a:lnTo>
                <a:lnTo>
                  <a:pt x="0" y="997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g32b3f7e0579_0_13"/>
          <p:cNvSpPr txBox="1"/>
          <p:nvPr/>
        </p:nvSpPr>
        <p:spPr>
          <a:xfrm>
            <a:off x="4472117" y="942975"/>
            <a:ext cx="9343800" cy="66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99"/>
              <a:t>PICO Scholar AI Assistant Chat</a:t>
            </a:r>
            <a:endParaRPr/>
          </a:p>
        </p:txBody>
      </p:sp>
      <p:sp>
        <p:nvSpPr>
          <p:cNvPr id="185" name="Google Shape;185;g32b3f7e0579_0_1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6" name="Google Shape;186;g32b3f7e0579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1988" y="1995075"/>
            <a:ext cx="9684074" cy="76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