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5.xml"/>
  <Override ContentType="application/vnd.openxmlformats-officedocument.presentationml.comments+xml" PartName="/ppt/comments/comment4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5143500" cx="9144000"/>
  <p:notesSz cx="6858000" cy="9144000"/>
  <p:embeddedFontLst>
    <p:embeddedFont>
      <p:font typeface="Roboto"/>
      <p:regular r:id="rId35"/>
      <p:bold r:id="rId36"/>
      <p:italic r:id="rId37"/>
      <p:boldItalic r:id="rId38"/>
    </p:embeddedFont>
    <p:embeddedFont>
      <p:font typeface="Proxima Nova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4" name="Dave Taht"/>
  <p:cmAuthor clrIdx="1" id="1" initials="" lastIdx="5" name="Frantisek Borsik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roximaNova-bold.fntdata"/><Relationship Id="rId20" Type="http://schemas.openxmlformats.org/officeDocument/2006/relationships/slide" Target="slides/slide14.xml"/><Relationship Id="rId42" Type="http://schemas.openxmlformats.org/officeDocument/2006/relationships/font" Target="fonts/ProximaNova-boldItalic.fntdata"/><Relationship Id="rId41" Type="http://schemas.openxmlformats.org/officeDocument/2006/relationships/font" Target="fonts/ProximaNova-italic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Roboto-regular.fnt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Roboto-italic.fntdata"/><Relationship Id="rId14" Type="http://schemas.openxmlformats.org/officeDocument/2006/relationships/slide" Target="slides/slide8.xml"/><Relationship Id="rId36" Type="http://schemas.openxmlformats.org/officeDocument/2006/relationships/font" Target="fonts/Roboto-bold.fntdata"/><Relationship Id="rId17" Type="http://schemas.openxmlformats.org/officeDocument/2006/relationships/slide" Target="slides/slide11.xml"/><Relationship Id="rId39" Type="http://schemas.openxmlformats.org/officeDocument/2006/relationships/font" Target="fonts/ProximaNova-regular.fntdata"/><Relationship Id="rId16" Type="http://schemas.openxmlformats.org/officeDocument/2006/relationships/slide" Target="slides/slide10.xml"/><Relationship Id="rId38" Type="http://schemas.openxmlformats.org/officeDocument/2006/relationships/font" Target="fonts/Roboto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5-01-29T23:33:13.791">
    <p:pos x="6000" y="0"/>
    <p:text>There needs to be an open source message... https://lwn.net/Articles/1006351/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1" dt="2025-01-31T19:37:15.366">
    <p:pos x="440" y="687"/>
    <p:text>Let's mention "Last Mile" specifically</p:text>
  </p:cm>
  <p:cm authorId="0" idx="2" dt="2025-01-29T20:32:23.727">
    <p:pos x="440" y="687"/>
    <p:text>slides 5-18 can be deleted and replaced with something more suitable for this audience</p:text>
  </p:cm>
  <p:cm authorId="1" idx="2" dt="2025-01-29T20:50:10.104">
    <p:pos x="440" y="687"/>
    <p:text>No, these are good. Just small finishing touches.</p:text>
  </p:cm>
  <p:cm authorId="1" idx="3" dt="2025-01-29T21:06:36.946">
    <p:pos x="440" y="687"/>
    <p:text>Did almost changes that I indicated as comments before.</p:text>
  </p:cm>
  <p:cm authorId="0" idx="3" dt="2025-01-31T19:37:15.366">
    <p:pos x="440" y="687"/>
    <p:text>need this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4" dt="2025-01-29T15:53:34.212">
    <p:pos x="196" y="875"/>
    <p:text>Lovin' it so much! Especially the picture &lt;3</p:text>
  </p:cm>
</p:cmLst>
</file>

<file path=ppt/comments/comment4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1" idx="5" dt="2025-01-29T15:55:20.098">
    <p:pos x="6000" y="0"/>
    <p:text>We need just cut off that "APNIC" line/row at the bottom</p:text>
  </p:cm>
</p:cmLst>
</file>

<file path=ppt/comments/comment5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4" dt="2025-01-31T21:05:13.373">
    <p:pos x="196" y="809"/>
    <p:text>this slide is repetitive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1c9ab45967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1c9ab4596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6f73a04f_0_5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6f73a04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c6f73a04f_0_9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c6f73a04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c6f73a04f_0_20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c6f73a04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1cfcc0ef36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1cfcc0ef36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c9ab4596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c9ab4596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1c9ab45967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1c9ab45967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2e80760e33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2e80760e33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193ef3cdb0_0_46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193ef3cdb0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cfcc0ef36_6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1cfcc0ef36_6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193ef3cdb0_0_181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193ef3cdb0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2e80760e3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2e80760e3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2b1f44ab2a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2b1f44ab2a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2b1f44ab2a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2b1f44ab2a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2b1f44ab2a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2b1f44ab2a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193ef3cdb0_0_248:notes"/>
          <p:cNvSpPr/>
          <p:nvPr>
            <p:ph idx="2" type="sldImg"/>
          </p:nvPr>
        </p:nvSpPr>
        <p:spPr>
          <a:xfrm>
            <a:off x="381188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193ef3cdb0_0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2aef85248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2aef85248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2aef85248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2aef85248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2aef85248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2aef85248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d8732cf55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d8732cf55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2b1f44ab2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2b1f44ab2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2e80760e3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2e80760e3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2e80760e33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2e80760e33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193ef3cdb0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193ef3cdb0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2e80760e33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2e80760e33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e80760e33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2e80760e33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2e80760e33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2e80760e3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2e80760e33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2e80760e33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Blank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1"/>
            <a:ext cx="9144000" cy="4875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4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14"/>
          <p:cNvSpPr txBox="1"/>
          <p:nvPr>
            <p:ph idx="1" type="body"/>
          </p:nvPr>
        </p:nvSpPr>
        <p:spPr>
          <a:xfrm>
            <a:off x="228005" y="789616"/>
            <a:ext cx="8772600" cy="391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42900" lvl="0" marL="457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indent="-342900" lvl="1" marL="914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indent="-342900" lvl="2" marL="1371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indent="-342900" lvl="3" marL="18288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indent="-228600" lvl="4" marL="22860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indent="-342900" lvl="5" marL="27432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indent="-342900" lvl="6" marL="32004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indent="-342900" lvl="7" marL="365760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indent="-342900" lvl="8" marL="411480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omments" Target="../comments/comment1.xml"/><Relationship Id="rId4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QGnURMVCr03IHnvKkVuo0ATJxgjZoClH/view" TargetMode="External"/><Relationship Id="rId4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comments" Target="../comments/comment3.xml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comments" Target="../comments/comment4.xml"/><Relationship Id="rId4" Type="http://schemas.openxmlformats.org/officeDocument/2006/relationships/image" Target="../media/image4.png"/><Relationship Id="rId5" Type="http://schemas.openxmlformats.org/officeDocument/2006/relationships/image" Target="../media/image27.png"/><Relationship Id="rId6" Type="http://schemas.openxmlformats.org/officeDocument/2006/relationships/image" Target="../media/image17.png"/><Relationship Id="rId7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github.com/randomizedcoder/xtcp2" TargetMode="External"/><Relationship Id="rId4" Type="http://schemas.openxmlformats.org/officeDocument/2006/relationships/hyperlink" Target="https://sourceforge.net/projects/iperf2/" TargetMode="External"/><Relationship Id="rId5" Type="http://schemas.openxmlformats.org/officeDocument/2006/relationships/hyperlink" Target="https://github.com/network-quality" TargetMode="External"/><Relationship Id="rId6" Type="http://schemas.openxmlformats.org/officeDocument/2006/relationships/image" Target="../media/image15.png"/><Relationship Id="rId7" Type="http://schemas.openxmlformats.org/officeDocument/2006/relationships/hyperlink" Target="https://deming.org/myth-if-you-cant-measure-it-you-cant-manage-it/" TargetMode="External"/><Relationship Id="rId8" Type="http://schemas.openxmlformats.org/officeDocument/2006/relationships/hyperlink" Target="https://www.waveform.com/tools/bufferbloat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comments" Target="../comments/comment5.xml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hyperlink" Target="http://www.libreqos.io" TargetMode="External"/><Relationship Id="rId4" Type="http://schemas.openxmlformats.org/officeDocument/2006/relationships/hyperlink" Target="https://github.com/LibreQoE/LibreQoS" TargetMode="External"/><Relationship Id="rId5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s://www.bufferbloat.net/projects/bloat/wiki/What_can_I_do_about_Bufferbloat/" TargetMode="External"/><Relationship Id="rId4" Type="http://schemas.openxmlformats.org/officeDocument/2006/relationships/hyperlink" Target="https://bufferbloat-and-beyond.net/" TargetMode="External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3.png"/><Relationship Id="rId4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pragprog.com/titles/hwmrust/advanced-hands-on-rust/" TargetMode="External"/><Relationship Id="rId4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comments" Target="../comments/comment2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4099975" y="2150850"/>
            <a:ext cx="47325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highlight>
                  <a:schemeClr val="lt1"/>
                </a:highlight>
              </a:rPr>
              <a:t>Every ISP Needs To Use A QoE Middle-Box On Their Network </a:t>
            </a:r>
            <a:endParaRPr>
              <a:solidFill>
                <a:srgbClr val="FFFFFF"/>
              </a:solidFill>
              <a:highlight>
                <a:schemeClr val="lt1"/>
              </a:highlight>
            </a:endParaRPr>
          </a:p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4">
            <a:alphaModFix/>
          </a:blip>
          <a:srcRect b="-1020" l="2500" r="-2499" t="1020"/>
          <a:stretch/>
        </p:blipFill>
        <p:spPr>
          <a:xfrm>
            <a:off x="-47350" y="-29550"/>
            <a:ext cx="9144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5"/>
          <p:cNvSpPr txBox="1"/>
          <p:nvPr/>
        </p:nvSpPr>
        <p:spPr>
          <a:xfrm>
            <a:off x="5286675" y="4017100"/>
            <a:ext cx="3100500" cy="9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F1F1F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Frantisek (Frank) Borsik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Gopher, LibreQoS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frantisek.borsik@gmail.com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62" name="Google Shape;62;p15"/>
          <p:cNvSpPr txBox="1"/>
          <p:nvPr/>
        </p:nvSpPr>
        <p:spPr>
          <a:xfrm>
            <a:off x="4981500" y="3164775"/>
            <a:ext cx="3641400" cy="58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FOSDEM 2025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4" title="map-bubble-2024-03-20_08.50.34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75" y="-183211"/>
            <a:ext cx="9026249" cy="550992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4"/>
          <p:cNvSpPr txBox="1"/>
          <p:nvPr>
            <p:ph type="title"/>
          </p:nvPr>
        </p:nvSpPr>
        <p:spPr>
          <a:xfrm>
            <a:off x="311700" y="1656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Measuring live </a:t>
            </a:r>
            <a:r>
              <a:rPr lang="en"/>
              <a:t>latency</a:t>
            </a:r>
            <a:r>
              <a:rPr lang="en"/>
              <a:t> worldwide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NOTE: Flow Queueing is almost enough today!!</a:t>
            </a:r>
            <a:endParaRPr/>
          </a:p>
        </p:txBody>
      </p:sp>
      <p:sp>
        <p:nvSpPr>
          <p:cNvPr id="128" name="Google Shape;12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98% of flows don´t need AQM, but the 2% need it </a:t>
            </a:r>
            <a:r>
              <a:rPr lang="en"/>
              <a:t>desperately</a:t>
            </a:r>
            <a:r>
              <a:rPr lang="en"/>
              <a:t> and the 98% need the 2% well taken care of.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Otherwise the principal driver of subscriber bandwidth need is video streaming.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To get 4K video, provision about 35Mbits to the user (DASH 4/10 rule)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Per customer average usage at peak time is</a:t>
            </a:r>
            <a:r>
              <a:rPr lang="en"/>
              <a:t> no more than 6-10Mbits.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Gaming, DNS, keystrokes, VOIP and videoconferencing always just work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Once </a:t>
            </a:r>
            <a:r>
              <a:rPr lang="en"/>
              <a:t>uploads</a:t>
            </a:r>
            <a:r>
              <a:rPr lang="en"/>
              <a:t> are CAKEd… 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  nobody cares about </a:t>
            </a:r>
            <a:r>
              <a:rPr lang="en"/>
              <a:t>lag anymore</a:t>
            </a:r>
            <a:r>
              <a:rPr lang="en"/>
              <a:t>.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(except on WiFi)</a:t>
            </a:r>
            <a:endParaRPr/>
          </a:p>
        </p:txBody>
      </p:sp>
      <p:pic>
        <p:nvPicPr>
          <p:cNvPr id="129" name="Google Shape;1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3483750"/>
            <a:ext cx="4558801" cy="165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answer</a:t>
            </a:r>
            <a:endParaRPr/>
          </a:p>
        </p:txBody>
      </p:sp>
      <p:sp>
        <p:nvSpPr>
          <p:cNvPr id="135" name="Google Shape;135;p2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LibreQoS´s FQ, packet shaping and AQM algorithms completely remove excess latency from an ISP network.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Really. If you don´t believe us, schedule or download a demo.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That said, once your network is LibreQoS optimized, our extensive passive statistics can track new problems and old in and outside your network.</a:t>
            </a:r>
            <a:endParaRPr/>
          </a:p>
        </p:txBody>
      </p:sp>
      <p:pic>
        <p:nvPicPr>
          <p:cNvPr id="136" name="Google Shape;13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78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title"/>
          </p:nvPr>
        </p:nvSpPr>
        <p:spPr>
          <a:xfrm>
            <a:off x="215175" y="1851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Tracking TCP retransmits</a:t>
            </a:r>
            <a:endParaRPr/>
          </a:p>
        </p:txBody>
      </p:sp>
      <p:pic>
        <p:nvPicPr>
          <p:cNvPr id="142" name="Google Shape;14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75" y="1460479"/>
            <a:ext cx="9144003" cy="1772543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7"/>
          <p:cNvSpPr txBox="1"/>
          <p:nvPr>
            <p:ph type="title"/>
          </p:nvPr>
        </p:nvSpPr>
        <p:spPr>
          <a:xfrm>
            <a:off x="429025" y="35142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1440"/>
              <a:t>(this was a case where a packet sniffer on a given network segment caused excess packet loss)</a:t>
            </a:r>
            <a:endParaRPr sz="144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50" y="780325"/>
            <a:ext cx="7689252" cy="4216799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>
            <p:ph type="title"/>
          </p:nvPr>
        </p:nvSpPr>
        <p:spPr>
          <a:xfrm>
            <a:off x="165400" y="1513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Sector Latency Heatmaps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2649" y="15"/>
            <a:ext cx="9144003" cy="514348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9"/>
          <p:cNvSpPr txBox="1"/>
          <p:nvPr>
            <p:ph type="title"/>
          </p:nvPr>
        </p:nvSpPr>
        <p:spPr>
          <a:xfrm>
            <a:off x="1198000" y="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Per-ASN Performance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0"/>
          <p:cNvSpPr txBox="1"/>
          <p:nvPr>
            <p:ph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83C1"/>
              </a:buClr>
              <a:buSzPts val="990"/>
              <a:buFont typeface="Arial"/>
              <a:buNone/>
            </a:pPr>
            <a:r>
              <a:rPr lang="en" sz="3150">
                <a:solidFill>
                  <a:srgbClr val="3A82C1"/>
                </a:solidFill>
              </a:rPr>
              <a:t>LibreQoS - On A Mission to Save The Net</a:t>
            </a:r>
            <a:endParaRPr sz="3150">
              <a:solidFill>
                <a:srgbClr val="3A82C1"/>
              </a:solidFill>
            </a:endParaRPr>
          </a:p>
        </p:txBody>
      </p:sp>
      <p:grpSp>
        <p:nvGrpSpPr>
          <p:cNvPr id="161" name="Google Shape;161;p30"/>
          <p:cNvGrpSpPr/>
          <p:nvPr/>
        </p:nvGrpSpPr>
        <p:grpSpPr>
          <a:xfrm>
            <a:off x="227825" y="853025"/>
            <a:ext cx="8156300" cy="837000"/>
            <a:chOff x="227825" y="853025"/>
            <a:chExt cx="8156300" cy="837000"/>
          </a:xfrm>
        </p:grpSpPr>
        <p:pic>
          <p:nvPicPr>
            <p:cNvPr id="162" name="Google Shape;162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27825" y="853028"/>
              <a:ext cx="836850" cy="836850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63" name="Google Shape;163;p30"/>
            <p:cNvSpPr txBox="1"/>
            <p:nvPr/>
          </p:nvSpPr>
          <p:spPr>
            <a:xfrm>
              <a:off x="1113325" y="853025"/>
              <a:ext cx="7270800" cy="837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75">
                  <a:solidFill>
                    <a:srgbClr val="7F7F7F"/>
                  </a:solidFill>
                </a:rPr>
                <a:t>Robert Chacón (</a:t>
              </a:r>
              <a:r>
                <a:rPr b="1" lang="en" sz="875">
                  <a:solidFill>
                    <a:srgbClr val="7F7F7F"/>
                  </a:solidFill>
                </a:rPr>
                <a:t>CEO</a:t>
              </a:r>
              <a:r>
                <a:rPr b="1" lang="en" sz="1875">
                  <a:solidFill>
                    <a:srgbClr val="7F7F7F"/>
                  </a:solidFill>
                </a:rPr>
                <a:t>)</a:t>
              </a:r>
              <a:r>
                <a:rPr lang="en" sz="1875">
                  <a:solidFill>
                    <a:srgbClr val="7F7F7F"/>
                  </a:solidFill>
                </a:rPr>
                <a:t>: “</a:t>
              </a:r>
              <a:r>
                <a:rPr lang="en" sz="1875">
                  <a:solidFill>
                    <a:schemeClr val="accent1"/>
                  </a:solidFill>
                </a:rPr>
                <a:t>I must fix this!</a:t>
              </a:r>
              <a:r>
                <a:rPr lang="en" sz="1875">
                  <a:solidFill>
                    <a:srgbClr val="7F7F7F"/>
                  </a:solidFill>
                </a:rPr>
                <a:t>”</a:t>
              </a:r>
              <a:br>
                <a:rPr lang="en" sz="1875">
                  <a:solidFill>
                    <a:srgbClr val="7F7F7F"/>
                  </a:solidFill>
                </a:rPr>
              </a:br>
              <a:r>
                <a:rPr lang="en" sz="1675">
                  <a:solidFill>
                    <a:srgbClr val="7F7F7F"/>
                  </a:solidFill>
                </a:rPr>
                <a:t>Built LibreQoS to apply </a:t>
              </a:r>
              <a:r>
                <a:rPr lang="en" sz="1675">
                  <a:solidFill>
                    <a:srgbClr val="7F7F7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FQ-CoDel</a:t>
              </a:r>
              <a:r>
                <a:rPr lang="en" sz="1675">
                  <a:solidFill>
                    <a:srgbClr val="7F7F7F"/>
                  </a:solidFill>
                </a:rPr>
                <a:t> and </a:t>
              </a:r>
              <a:r>
                <a:rPr lang="en" sz="1675">
                  <a:solidFill>
                    <a:srgbClr val="7F7F7F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Cake</a:t>
              </a:r>
              <a:r>
                <a:rPr lang="en" sz="1675">
                  <a:solidFill>
                    <a:srgbClr val="7F7F7F"/>
                  </a:solidFill>
                </a:rPr>
                <a:t> to customer connections. Founded the LibreQoS project, created a really solid starting point.</a:t>
              </a:r>
              <a:endParaRPr sz="2050">
                <a:solidFill>
                  <a:schemeClr val="dk1"/>
                </a:solidFill>
              </a:endParaRPr>
            </a:p>
          </p:txBody>
        </p:sp>
      </p:grpSp>
      <p:grpSp>
        <p:nvGrpSpPr>
          <p:cNvPr id="164" name="Google Shape;164;p30"/>
          <p:cNvGrpSpPr/>
          <p:nvPr/>
        </p:nvGrpSpPr>
        <p:grpSpPr>
          <a:xfrm>
            <a:off x="227825" y="1767588"/>
            <a:ext cx="8265875" cy="879312"/>
            <a:chOff x="227825" y="1767588"/>
            <a:chExt cx="8265875" cy="879312"/>
          </a:xfrm>
        </p:grpSpPr>
        <p:sp>
          <p:nvSpPr>
            <p:cNvPr id="165" name="Google Shape;165;p30"/>
            <p:cNvSpPr txBox="1"/>
            <p:nvPr/>
          </p:nvSpPr>
          <p:spPr>
            <a:xfrm>
              <a:off x="1163500" y="1767600"/>
              <a:ext cx="7330200" cy="87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75">
                  <a:solidFill>
                    <a:srgbClr val="7F7F7F"/>
                  </a:solidFill>
                </a:rPr>
                <a:t>Dave Täht (</a:t>
              </a:r>
              <a:r>
                <a:rPr b="1" lang="en" sz="875">
                  <a:solidFill>
                    <a:srgbClr val="7F7F7F"/>
                  </a:solidFill>
                </a:rPr>
                <a:t>Chief Science Officer</a:t>
              </a:r>
              <a:r>
                <a:rPr b="1" lang="en" sz="1875">
                  <a:solidFill>
                    <a:srgbClr val="7F7F7F"/>
                  </a:solidFill>
                </a:rPr>
                <a:t>)</a:t>
              </a:r>
              <a:r>
                <a:rPr lang="en" sz="1875">
                  <a:solidFill>
                    <a:srgbClr val="7F7F7F"/>
                  </a:solidFill>
                </a:rPr>
                <a:t>: “</a:t>
              </a:r>
              <a:r>
                <a:rPr lang="en" sz="1875">
                  <a:solidFill>
                    <a:schemeClr val="accent1"/>
                  </a:solidFill>
                </a:rPr>
                <a:t>14 years of 100x better internet latency feasible… why hasn’t it deployed fully?</a:t>
              </a:r>
              <a:r>
                <a:rPr lang="en" sz="1875">
                  <a:solidFill>
                    <a:srgbClr val="7F7F7F"/>
                  </a:solidFill>
                </a:rPr>
                <a:t>” </a:t>
              </a:r>
              <a:br>
                <a:rPr lang="en" sz="1875">
                  <a:solidFill>
                    <a:srgbClr val="7F7F7F"/>
                  </a:solidFill>
                </a:rPr>
              </a:br>
              <a:r>
                <a:rPr lang="en" sz="1675">
                  <a:solidFill>
                    <a:srgbClr val="7F7F7F"/>
                  </a:solidFill>
                </a:rPr>
                <a:t>- Runs </a:t>
              </a:r>
              <a:r>
                <a:rPr lang="en" sz="1675">
                  <a:solidFill>
                    <a:srgbClr val="7F7F7F"/>
                  </a:solidFill>
                </a:rPr>
                <a:t>the bufferbloat project</a:t>
              </a:r>
              <a:r>
                <a:rPr lang="en" sz="1675">
                  <a:solidFill>
                    <a:srgbClr val="7F7F7F"/>
                  </a:solidFill>
                </a:rPr>
                <a:t>.</a:t>
              </a:r>
              <a:endParaRPr sz="2050">
                <a:solidFill>
                  <a:schemeClr val="dk1"/>
                </a:solidFill>
              </a:endParaRPr>
            </a:p>
          </p:txBody>
        </p:sp>
        <p:pic>
          <p:nvPicPr>
            <p:cNvPr id="166" name="Google Shape;166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227825" y="1767588"/>
              <a:ext cx="836850" cy="836823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67" name="Google Shape;167;p30"/>
          <p:cNvGrpSpPr/>
          <p:nvPr/>
        </p:nvGrpSpPr>
        <p:grpSpPr>
          <a:xfrm>
            <a:off x="227825" y="2682125"/>
            <a:ext cx="8236175" cy="836859"/>
            <a:chOff x="227825" y="2682125"/>
            <a:chExt cx="8236175" cy="836859"/>
          </a:xfrm>
        </p:grpSpPr>
        <p:sp>
          <p:nvSpPr>
            <p:cNvPr id="168" name="Google Shape;168;p30"/>
            <p:cNvSpPr txBox="1"/>
            <p:nvPr/>
          </p:nvSpPr>
          <p:spPr>
            <a:xfrm>
              <a:off x="1193200" y="2682125"/>
              <a:ext cx="72708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75">
                  <a:solidFill>
                    <a:srgbClr val="7F7F7F"/>
                  </a:solidFill>
                </a:rPr>
                <a:t>Herbert Wolverson (</a:t>
              </a:r>
              <a:r>
                <a:rPr b="1" lang="en" sz="875">
                  <a:solidFill>
                    <a:srgbClr val="7F7F7F"/>
                  </a:solidFill>
                </a:rPr>
                <a:t>Chief Product Officer</a:t>
              </a:r>
              <a:r>
                <a:rPr b="1" lang="en" sz="1875">
                  <a:solidFill>
                    <a:srgbClr val="7F7F7F"/>
                  </a:solidFill>
                </a:rPr>
                <a:t>)</a:t>
              </a:r>
              <a:r>
                <a:rPr lang="en" sz="1875">
                  <a:solidFill>
                    <a:srgbClr val="7F7F7F"/>
                  </a:solidFill>
                </a:rPr>
                <a:t>: “</a:t>
              </a:r>
              <a:r>
                <a:rPr lang="en" sz="1375">
                  <a:solidFill>
                    <a:schemeClr val="accent1"/>
                  </a:solidFill>
                </a:rPr>
                <a:t>My ISP Needs This - I’ll Rewrite it in Rust</a:t>
              </a:r>
              <a:r>
                <a:rPr lang="en" sz="1875">
                  <a:solidFill>
                    <a:srgbClr val="7F7F7F"/>
                  </a:solidFill>
                </a:rPr>
                <a:t>” - </a:t>
              </a:r>
              <a:r>
                <a:rPr lang="en" sz="1575">
                  <a:solidFill>
                    <a:srgbClr val="7F7F7F"/>
                  </a:solidFill>
                </a:rPr>
                <a:t>Herbert’s ISP in Central Missouri was suffering, LibreQoS made it work again. Along the way, Herbert rewrote a chunk in Rust, and started adding features…</a:t>
              </a:r>
              <a:endParaRPr sz="1950">
                <a:solidFill>
                  <a:schemeClr val="dk1"/>
                </a:solidFill>
              </a:endParaRPr>
            </a:p>
          </p:txBody>
        </p:sp>
        <p:pic>
          <p:nvPicPr>
            <p:cNvPr id="169" name="Google Shape;169;p3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27825" y="2682134"/>
              <a:ext cx="836850" cy="836850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  <p:grpSp>
        <p:nvGrpSpPr>
          <p:cNvPr id="170" name="Google Shape;170;p30"/>
          <p:cNvGrpSpPr/>
          <p:nvPr/>
        </p:nvGrpSpPr>
        <p:grpSpPr>
          <a:xfrm>
            <a:off x="227825" y="3554050"/>
            <a:ext cx="8265875" cy="879500"/>
            <a:chOff x="227825" y="3554050"/>
            <a:chExt cx="8265875" cy="879500"/>
          </a:xfrm>
        </p:grpSpPr>
        <p:pic>
          <p:nvPicPr>
            <p:cNvPr id="171" name="Google Shape;171;p30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7825" y="3596700"/>
              <a:ext cx="836850" cy="836850"/>
            </a:xfrm>
            <a:prstGeom prst="rect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  <p:sp>
          <p:nvSpPr>
            <p:cNvPr id="172" name="Google Shape;172;p30"/>
            <p:cNvSpPr txBox="1"/>
            <p:nvPr/>
          </p:nvSpPr>
          <p:spPr>
            <a:xfrm>
              <a:off x="1222900" y="3554050"/>
              <a:ext cx="7270800" cy="83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75">
                  <a:solidFill>
                    <a:srgbClr val="7F7F7F"/>
                  </a:solidFill>
                </a:rPr>
                <a:t>Frantisek Borsik (</a:t>
              </a:r>
              <a:r>
                <a:rPr b="1" lang="en" sz="875">
                  <a:solidFill>
                    <a:srgbClr val="7F7F7F"/>
                  </a:solidFill>
                </a:rPr>
                <a:t>Gopher</a:t>
              </a:r>
              <a:r>
                <a:rPr b="1" lang="en" sz="1875">
                  <a:solidFill>
                    <a:srgbClr val="7F7F7F"/>
                  </a:solidFill>
                </a:rPr>
                <a:t>)</a:t>
              </a:r>
              <a:r>
                <a:rPr lang="en" sz="1875">
                  <a:solidFill>
                    <a:srgbClr val="7F7F7F"/>
                  </a:solidFill>
                </a:rPr>
                <a:t>: “</a:t>
              </a:r>
              <a:r>
                <a:rPr lang="en" sz="1875">
                  <a:solidFill>
                    <a:schemeClr val="accent1"/>
                  </a:solidFill>
                </a:rPr>
                <a:t>The Internet Needs This</a:t>
              </a:r>
              <a:r>
                <a:rPr lang="en" sz="1875">
                  <a:solidFill>
                    <a:srgbClr val="7F7F7F"/>
                  </a:solidFill>
                </a:rPr>
                <a:t>”</a:t>
              </a:r>
              <a:br>
                <a:rPr lang="en" sz="1875">
                  <a:solidFill>
                    <a:srgbClr val="7F7F7F"/>
                  </a:solidFill>
                </a:rPr>
              </a:br>
              <a:r>
                <a:rPr lang="en" sz="1575">
                  <a:solidFill>
                    <a:srgbClr val="7F7F7F"/>
                  </a:solidFill>
                </a:rPr>
                <a:t>Frank runs an awesome community, keeps us on track, and has a knack for connecting with ISPs.</a:t>
              </a:r>
              <a:endParaRPr sz="195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Flent v2.2 - the rrul and rtt_fair tests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Iperf2 - many new features!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Crusader - Rust rrul on everything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Xtcp2 - Monitor TCP_DIAG  in docker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networkQuality - from Apple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All the speedtests have bufferbloat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Metrics now!</a:t>
            </a:r>
            <a:endParaRPr/>
          </a:p>
        </p:txBody>
      </p:sp>
      <p:sp>
        <p:nvSpPr>
          <p:cNvPr id="178" name="Google Shape;178;p31"/>
          <p:cNvSpPr txBox="1"/>
          <p:nvPr/>
        </p:nvSpPr>
        <p:spPr>
          <a:xfrm>
            <a:off x="0" y="0"/>
            <a:ext cx="3012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Test Tools of the trade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179" name="Google Shape;179;p31"/>
          <p:cNvSpPr txBox="1"/>
          <p:nvPr/>
        </p:nvSpPr>
        <p:spPr>
          <a:xfrm rot="-153375">
            <a:off x="3466007" y="2546291"/>
            <a:ext cx="2999985" cy="3540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https://github.com/randomizedcoder/xtcp2</a:t>
            </a:r>
            <a:endParaRPr/>
          </a:p>
        </p:txBody>
      </p:sp>
      <p:sp>
        <p:nvSpPr>
          <p:cNvPr id="180" name="Google Shape;180;p31"/>
          <p:cNvSpPr txBox="1"/>
          <p:nvPr/>
        </p:nvSpPr>
        <p:spPr>
          <a:xfrm rot="-153375">
            <a:off x="3466007" y="1606691"/>
            <a:ext cx="2999985" cy="3540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4"/>
              </a:rPr>
              <a:t>https://sourceforge.net/projects/iperf2/</a:t>
            </a:r>
            <a:endParaRPr/>
          </a:p>
        </p:txBody>
      </p:sp>
      <p:sp>
        <p:nvSpPr>
          <p:cNvPr id="181" name="Google Shape;181;p31"/>
          <p:cNvSpPr txBox="1"/>
          <p:nvPr/>
        </p:nvSpPr>
        <p:spPr>
          <a:xfrm rot="-153375">
            <a:off x="3531032" y="2012567"/>
            <a:ext cx="2999985" cy="4002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https://github.com/Zoxc/crusader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2" name="Google Shape;182;p31"/>
          <p:cNvSpPr txBox="1"/>
          <p:nvPr/>
        </p:nvSpPr>
        <p:spPr>
          <a:xfrm rot="-153375">
            <a:off x="3466007" y="2966641"/>
            <a:ext cx="2999985" cy="3540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5"/>
              </a:rPr>
              <a:t>https://github.com/network-quality</a:t>
            </a:r>
            <a:endParaRPr/>
          </a:p>
        </p:txBody>
      </p:sp>
      <p:sp>
        <p:nvSpPr>
          <p:cNvPr id="183" name="Google Shape;183;p31"/>
          <p:cNvSpPr txBox="1"/>
          <p:nvPr/>
        </p:nvSpPr>
        <p:spPr>
          <a:xfrm rot="-153375">
            <a:off x="3531032" y="1287467"/>
            <a:ext cx="2999985" cy="4002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https://flent.org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84" name="Google Shape;18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38224" y="0"/>
            <a:ext cx="2627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3466000" y="34850"/>
            <a:ext cx="3000000" cy="12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r>
              <a:rPr i="1" lang="en" sz="1550">
                <a:solidFill>
                  <a:schemeClr val="dk1"/>
                </a:solidFill>
                <a:highlight>
                  <a:schemeClr val="lt1"/>
                </a:highlight>
              </a:rPr>
              <a:t>It is wrong to suppose that if you can’t measure it, you can’t manage it  – a costly myth.” - </a:t>
            </a:r>
            <a:r>
              <a:rPr i="1" lang="en" sz="1550" u="sng">
                <a:solidFill>
                  <a:schemeClr val="dk1"/>
                </a:solidFill>
                <a:highlight>
                  <a:schemeClr val="lt1"/>
                </a:highlight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E.W. Deming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3431575" y="3694550"/>
            <a:ext cx="5721000" cy="8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u="sng">
                <a:solidFill>
                  <a:schemeClr val="hlink"/>
                </a:solidFill>
                <a:hlinkClick r:id="rId8"/>
              </a:rPr>
              <a:t>https://www.waveform.com/tools/bufferbloat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LibreQoS 1.5-Beta New Features</a:t>
            </a:r>
            <a:endParaRPr/>
          </a:p>
        </p:txBody>
      </p:sp>
      <p:sp>
        <p:nvSpPr>
          <p:cNvPr id="192" name="Google Shape;192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NetFlow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IS-IS support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Close </a:t>
            </a:r>
            <a:r>
              <a:rPr lang="en"/>
              <a:t>integration</a:t>
            </a:r>
            <a:r>
              <a:rPr lang="en"/>
              <a:t> with ISP </a:t>
            </a:r>
            <a:r>
              <a:rPr lang="en"/>
              <a:t>CRM</a:t>
            </a:r>
            <a:r>
              <a:rPr lang="en"/>
              <a:t>s: Splynx, UISP, Sonar, and Powercode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WIP: </a:t>
            </a:r>
            <a:r>
              <a:rPr lang="en"/>
              <a:t>Gaiia</a:t>
            </a:r>
            <a:r>
              <a:rPr lang="en"/>
              <a:t>, </a:t>
            </a:r>
            <a:r>
              <a:rPr lang="en"/>
              <a:t>WISP</a:t>
            </a:r>
            <a:r>
              <a:rPr lang="en"/>
              <a:t> gate, VISP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Flow Tracking - RTT, directionally, by ASN, e</a:t>
            </a:r>
            <a:r>
              <a:rPr lang="en"/>
              <a:t>tc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New Web UI and</a:t>
            </a:r>
            <a:r>
              <a:rPr lang="en"/>
              <a:t> </a:t>
            </a:r>
            <a:r>
              <a:rPr lang="en"/>
              <a:t>Long-Term Stats backends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Vastly reduced memory usage</a:t>
            </a:r>
            <a:endParaRPr/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39500" y="2621125"/>
            <a:ext cx="3850800" cy="25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95000" y="0"/>
            <a:ext cx="3742974" cy="203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/>
          <p:nvPr>
            <p:ph idx="1" type="body"/>
          </p:nvPr>
        </p:nvSpPr>
        <p:spPr>
          <a:xfrm>
            <a:off x="311700" y="128502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beating ISP </a:t>
            </a:r>
            <a:r>
              <a:rPr lang="en"/>
              <a:t>bufferbloat solution</a:t>
            </a:r>
            <a:r>
              <a:rPr lang="en"/>
              <a:t> - leveraging Rust, C, python, eBPF, </a:t>
            </a:r>
            <a:r>
              <a:rPr lang="en"/>
              <a:t>CAKE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Core product is Open Source. Over 400 ISPs using it today! 30k subscribers/box.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LibreQoS</a:t>
            </a:r>
            <a:endParaRPr/>
          </a:p>
        </p:txBody>
      </p:sp>
      <p:sp>
        <p:nvSpPr>
          <p:cNvPr id="201" name="Google Shape;201;p33"/>
          <p:cNvSpPr txBox="1"/>
          <p:nvPr>
            <p:ph idx="1" type="body"/>
          </p:nvPr>
        </p:nvSpPr>
        <p:spPr>
          <a:xfrm>
            <a:off x="3885875" y="4701425"/>
            <a:ext cx="8222100" cy="53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Core Supported by NLnet’s NGI0 Fund</a:t>
            </a:r>
            <a:endParaRPr/>
          </a:p>
        </p:txBody>
      </p:sp>
      <p:pic>
        <p:nvPicPr>
          <p:cNvPr id="202" name="Google Shape;20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005" y="2413500"/>
            <a:ext cx="3721723" cy="228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9725" y="2413499"/>
            <a:ext cx="4964275" cy="228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6"/>
          <p:cNvSpPr txBox="1"/>
          <p:nvPr>
            <p:ph type="title"/>
          </p:nvPr>
        </p:nvSpPr>
        <p:spPr>
          <a:xfrm>
            <a:off x="388475" y="3005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Bufferbloat &amp; </a:t>
            </a:r>
            <a:r>
              <a:rPr lang="en"/>
              <a:t>LibreQo</a:t>
            </a:r>
            <a:r>
              <a:rPr lang="en"/>
              <a:t>S</a:t>
            </a:r>
            <a:endParaRPr/>
          </a:p>
        </p:txBody>
      </p:sp>
      <p:sp>
        <p:nvSpPr>
          <p:cNvPr id="68" name="Google Shape;68;p16"/>
          <p:cNvSpPr txBox="1"/>
          <p:nvPr/>
        </p:nvSpPr>
        <p:spPr>
          <a:xfrm>
            <a:off x="856700" y="1182425"/>
            <a:ext cx="3576900" cy="13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3F3F3"/>
                </a:solidFill>
                <a:highlight>
                  <a:schemeClr val="lt1"/>
                </a:highlight>
              </a:rPr>
              <a:t>Bufferbloat is most evident when a connection is heavily loaded with downloads or uploads. It causes increased latency (ping), resulting in poor performance for real-time tasks like VoIP, video chat, and lag in online gaming, and generally makes the internet less responsive. </a:t>
            </a:r>
            <a:endParaRPr sz="1800">
              <a:solidFill>
                <a:srgbClr val="F3F3F3"/>
              </a:solidFill>
              <a:highlight>
                <a:schemeClr val="lt1"/>
              </a:highlight>
            </a:endParaRPr>
          </a:p>
        </p:txBody>
      </p:sp>
      <p:sp>
        <p:nvSpPr>
          <p:cNvPr id="69" name="Google Shape;69;p16"/>
          <p:cNvSpPr txBox="1"/>
          <p:nvPr/>
        </p:nvSpPr>
        <p:spPr>
          <a:xfrm>
            <a:off x="1674550" y="2249575"/>
            <a:ext cx="6478800" cy="12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To date, the advice you will get on the Net is “Install OpenWrt”, and “configure CAKE SQM”. 99% of users don´t know they have bufferbloat and even fewer know how to fix it.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The goal of the bufferbloat project has always been to get the ISPs to “do it right” in the first place. Much </a:t>
            </a:r>
            <a:r>
              <a:rPr lang="en" sz="1800">
                <a:solidFill>
                  <a:schemeClr val="lt2"/>
                </a:solidFill>
              </a:rPr>
              <a:t>progress</a:t>
            </a:r>
            <a:r>
              <a:rPr lang="en" sz="1800">
                <a:solidFill>
                  <a:schemeClr val="lt2"/>
                </a:solidFill>
              </a:rPr>
              <a:t> has been made in the cable industry where DOCSIS-PIE and L4S are emerging… but little elsewhere.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Everybody should have CAKE. </a:t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LibreQoS is Free, Open Source Software</a:t>
            </a:r>
            <a:endParaRPr/>
          </a:p>
        </p:txBody>
      </p:sp>
      <p:sp>
        <p:nvSpPr>
          <p:cNvPr id="209" name="Google Shape;209;p3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love giving it away.</a:t>
            </a:r>
            <a:endParaRPr/>
          </a:p>
          <a:p>
            <a:pPr indent="-304800" lvl="0" marL="457200" rtl="0" algn="l">
              <a:spcBef>
                <a:spcPts val="120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We’ve helped so many small ISPs in the regions that need the most help.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Making the Internet better for everyone just </a:t>
            </a:r>
            <a:r>
              <a:rPr i="1" lang="en"/>
              <a:t>feels right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We’ve helped many of the parts of the world that need it the most.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/>
              <a:t>Unfortunately, we still have to eat.</a:t>
            </a:r>
            <a:endParaRPr i="1"/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9697" y="555600"/>
            <a:ext cx="5789450" cy="355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216" name="Google Shape;216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NLNet have funded development of many features - THANK YOU.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Some of our enthusiastic users make donations - THANK YOU.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/>
              <a:t>Stop by the NLNet booth. We have stickers!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It’s amazing and awesome…</a:t>
            </a:r>
            <a:endParaRPr/>
          </a:p>
        </p:txBody>
      </p:sp>
      <p:pic>
        <p:nvPicPr>
          <p:cNvPr id="217" name="Google Shape;21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9850" y="1389600"/>
            <a:ext cx="5251675" cy="1969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</a:t>
            </a:r>
            <a:endParaRPr/>
          </a:p>
        </p:txBody>
      </p:sp>
      <p:sp>
        <p:nvSpPr>
          <p:cNvPr id="223" name="Google Shape;223;p36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still have to eat!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Like so many other OSS projects, we’ve made the decision to monetize some of the non-essential features.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We’ve made 100% sure that you can use LibreQoS and reap the benefits for free - but some of the deeper analytics are now monetized (a self-host version is coming).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We’ll let you know how it goes!</a:t>
            </a:r>
            <a:endParaRPr/>
          </a:p>
        </p:txBody>
      </p:sp>
      <p:pic>
        <p:nvPicPr>
          <p:cNvPr id="224" name="Google Shape;22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4675" y="2571750"/>
            <a:ext cx="20574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5275" y="2596800"/>
            <a:ext cx="1162925" cy="1397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16175"/>
            <a:ext cx="2569901" cy="2055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7"/>
          <p:cNvSpPr txBox="1"/>
          <p:nvPr>
            <p:ph type="title"/>
          </p:nvPr>
        </p:nvSpPr>
        <p:spPr>
          <a:xfrm>
            <a:off x="2039100" y="-6315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Thanks!</a:t>
            </a:r>
            <a:endParaRPr sz="3000"/>
          </a:p>
        </p:txBody>
      </p:sp>
      <p:sp>
        <p:nvSpPr>
          <p:cNvPr id="232" name="Google Shape;232;p37"/>
          <p:cNvSpPr txBox="1"/>
          <p:nvPr>
            <p:ph idx="1" type="body"/>
          </p:nvPr>
        </p:nvSpPr>
        <p:spPr>
          <a:xfrm>
            <a:off x="242475" y="1487525"/>
            <a:ext cx="4943400" cy="321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6"/>
              <a:t>Contact</a:t>
            </a:r>
            <a:r>
              <a:rPr lang="en" sz="3116"/>
              <a:t> us:</a:t>
            </a:r>
            <a:endParaRPr sz="31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3116"/>
              <a:t>sales@libreqos.io</a:t>
            </a:r>
            <a:endParaRPr sz="311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6" u="sng">
                <a:solidFill>
                  <a:schemeClr val="hlink"/>
                </a:solidFill>
                <a:hlinkClick r:id="rId3"/>
              </a:rPr>
              <a:t>www.libreqos.io</a:t>
            </a:r>
            <a:endParaRPr sz="311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1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chemeClr val="hlink"/>
                </a:solidFill>
                <a:hlinkClick r:id="rId4"/>
              </a:rPr>
              <a:t>https://github.com/LibreQoE/LibreQoS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1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16"/>
              <a:t>Please join the chat!</a:t>
            </a:r>
            <a:endParaRPr sz="3116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 </a:t>
            </a:r>
            <a:endParaRPr sz="1400"/>
          </a:p>
        </p:txBody>
      </p:sp>
      <p:pic>
        <p:nvPicPr>
          <p:cNvPr id="233" name="Google Shape;233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4975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8"/>
          <p:cNvSpPr txBox="1"/>
          <p:nvPr>
            <p:ph type="title"/>
          </p:nvPr>
        </p:nvSpPr>
        <p:spPr>
          <a:xfrm>
            <a:off x="311700" y="984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Postcript</a:t>
            </a:r>
            <a:endParaRPr sz="2500"/>
          </a:p>
        </p:txBody>
      </p:sp>
      <p:sp>
        <p:nvSpPr>
          <p:cNvPr id="239" name="Google Shape;239;p38"/>
          <p:cNvSpPr txBox="1"/>
          <p:nvPr>
            <p:ph idx="1" type="body"/>
          </p:nvPr>
        </p:nvSpPr>
        <p:spPr>
          <a:xfrm>
            <a:off x="106875" y="854100"/>
            <a:ext cx="8994300" cy="401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950">
                <a:solidFill>
                  <a:srgbClr val="222222"/>
                </a:solidFill>
                <a:highlight>
                  <a:srgbClr val="FAFAFA"/>
                </a:highlight>
              </a:rPr>
              <a:t>What Can I Do About Bufferbloat?</a:t>
            </a:r>
            <a:endParaRPr sz="2950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952" u="sng">
                <a:solidFill>
                  <a:schemeClr val="hlink"/>
                </a:solidFill>
                <a:hlinkClick r:id="rId3"/>
              </a:rPr>
              <a:t>https://www.bufferbloat.net/projects/bloat/wiki/What_can_I_do_about_Bufferbloat/</a:t>
            </a:r>
            <a:endParaRPr sz="2952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152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3345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345" u="sng">
                <a:solidFill>
                  <a:schemeClr val="hlink"/>
                </a:solidFill>
                <a:hlinkClick r:id="rId4"/>
              </a:rPr>
              <a:t>https://bufferbloat-and-beyond.net/</a:t>
            </a:r>
            <a:r>
              <a:rPr lang="en" sz="3345">
                <a:solidFill>
                  <a:srgbClr val="222222"/>
                </a:solidFill>
                <a:highlight>
                  <a:srgbClr val="FAFAFA"/>
                </a:highlight>
              </a:rPr>
              <a:t> </a:t>
            </a:r>
            <a:endParaRPr sz="3345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950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950">
              <a:solidFill>
                <a:srgbClr val="222222"/>
              </a:solidFill>
              <a:highlight>
                <a:srgbClr val="FAFAFA"/>
              </a:highlight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0" name="Google Shape;240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3425" y="2023925"/>
            <a:ext cx="4355149" cy="28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9"/>
          <p:cNvSpPr txBox="1"/>
          <p:nvPr>
            <p:ph type="title"/>
          </p:nvPr>
        </p:nvSpPr>
        <p:spPr>
          <a:xfrm>
            <a:off x="311700" y="222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Postscript 2</a:t>
            </a:r>
            <a:endParaRPr sz="2500"/>
          </a:p>
        </p:txBody>
      </p:sp>
      <p:sp>
        <p:nvSpPr>
          <p:cNvPr id="246" name="Google Shape;246;p3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8751" y="701697"/>
            <a:ext cx="4222850" cy="326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9"/>
          <p:cNvSpPr txBox="1"/>
          <p:nvPr/>
        </p:nvSpPr>
        <p:spPr>
          <a:xfrm>
            <a:off x="179200" y="875675"/>
            <a:ext cx="30717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Turris Omnia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49" name="Google Shape;249;p39"/>
          <p:cNvSpPr txBox="1"/>
          <p:nvPr/>
        </p:nvSpPr>
        <p:spPr>
          <a:xfrm>
            <a:off x="6234600" y="236725"/>
            <a:ext cx="2757000" cy="6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GL-iNet</a:t>
            </a:r>
            <a:endParaRPr sz="1800">
              <a:solidFill>
                <a:schemeClr val="lt2"/>
              </a:solidFill>
            </a:endParaRPr>
          </a:p>
        </p:txBody>
      </p:sp>
      <p:sp>
        <p:nvSpPr>
          <p:cNvPr id="250" name="Google Shape;250;p39"/>
          <p:cNvSpPr txBox="1"/>
          <p:nvPr/>
        </p:nvSpPr>
        <p:spPr>
          <a:xfrm>
            <a:off x="2352625" y="4083775"/>
            <a:ext cx="46284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…also just flash your router with OpenWrt or get a MikroTik.</a:t>
            </a:r>
            <a:endParaRPr sz="1800">
              <a:solidFill>
                <a:schemeClr val="lt2"/>
              </a:solidFill>
            </a:endParaRPr>
          </a:p>
        </p:txBody>
      </p:sp>
      <p:pic>
        <p:nvPicPr>
          <p:cNvPr id="251" name="Google Shape;251;p39"/>
          <p:cNvPicPr preferRelativeResize="0"/>
          <p:nvPr/>
        </p:nvPicPr>
        <p:blipFill rotWithShape="1">
          <a:blip r:embed="rId4">
            <a:alphaModFix/>
          </a:blip>
          <a:srcRect b="-22040" l="-1859" r="-100242" t="-64110"/>
          <a:stretch/>
        </p:blipFill>
        <p:spPr>
          <a:xfrm>
            <a:off x="19886" y="-304800"/>
            <a:ext cx="91042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0"/>
          <p:cNvSpPr txBox="1"/>
          <p:nvPr>
            <p:ph type="title"/>
          </p:nvPr>
        </p:nvSpPr>
        <p:spPr>
          <a:xfrm>
            <a:off x="311700" y="984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Postscript 3</a:t>
            </a:r>
            <a:endParaRPr sz="2500"/>
          </a:p>
        </p:txBody>
      </p:sp>
      <p:sp>
        <p:nvSpPr>
          <p:cNvPr id="257" name="Google Shape;257;p4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16"/>
              <a:t>RFC8290</a:t>
            </a:r>
            <a:endParaRPr sz="26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800"/>
              <a:t>Read it. Use it. Spread the word. 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2216"/>
              <a:t>PS: Bandwidth is a lie!</a:t>
            </a:r>
            <a:endParaRPr sz="221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8" name="Google Shape;25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2100" y="457200"/>
            <a:ext cx="5719501" cy="428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1"/>
          <p:cNvSpPr txBox="1"/>
          <p:nvPr>
            <p:ph type="title"/>
          </p:nvPr>
        </p:nvSpPr>
        <p:spPr>
          <a:xfrm>
            <a:off x="311700" y="174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Postscript 4</a:t>
            </a:r>
            <a:endParaRPr sz="2500"/>
          </a:p>
        </p:txBody>
      </p:sp>
      <p:sp>
        <p:nvSpPr>
          <p:cNvPr id="264" name="Google Shape;264;p41"/>
          <p:cNvSpPr txBox="1"/>
          <p:nvPr>
            <p:ph idx="1" type="body"/>
          </p:nvPr>
        </p:nvSpPr>
        <p:spPr>
          <a:xfrm>
            <a:off x="311700" y="1389600"/>
            <a:ext cx="4586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LibreQoS is built in Rust </a:t>
            </a:r>
            <a:r>
              <a:rPr lang="en" sz="1800"/>
              <a:t>🦀 </a:t>
            </a:r>
            <a:endParaRPr sz="18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https://pragprog.com/titles/hwmrust/advanced-hands-on-rust/</a:t>
            </a:r>
            <a:endParaRPr/>
          </a:p>
        </p:txBody>
      </p:sp>
      <p:pic>
        <p:nvPicPr>
          <p:cNvPr id="265" name="Google Shape;26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48500" y="152400"/>
            <a:ext cx="4032250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2"/>
          <p:cNvSpPr txBox="1"/>
          <p:nvPr>
            <p:ph type="title"/>
          </p:nvPr>
        </p:nvSpPr>
        <p:spPr>
          <a:xfrm>
            <a:off x="311700" y="555600"/>
            <a:ext cx="40419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Visit Herbert at Rust Nation UK</a:t>
            </a:r>
            <a:endParaRPr/>
          </a:p>
        </p:txBody>
      </p:sp>
      <p:sp>
        <p:nvSpPr>
          <p:cNvPr id="271" name="Google Shape;271;p42"/>
          <p:cNvSpPr txBox="1"/>
          <p:nvPr>
            <p:ph idx="1" type="body"/>
          </p:nvPr>
        </p:nvSpPr>
        <p:spPr>
          <a:xfrm>
            <a:off x="311700" y="1389600"/>
            <a:ext cx="24111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19th &amp; 20th Feb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Herbert - our Rust programmer - is giving a talk on Rust, C and C++ Interoperability, Feb 19th.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He’ll be manning the Ardan Labs booth on the 20th.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Stop by and say Hello!</a:t>
            </a:r>
            <a:endParaRPr/>
          </a:p>
        </p:txBody>
      </p:sp>
      <p:pic>
        <p:nvPicPr>
          <p:cNvPr id="272" name="Google Shape;27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525" y="1389600"/>
            <a:ext cx="5719501" cy="3214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425025" y="31812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SQM´s Problems for ISPs</a:t>
            </a:r>
            <a:endParaRPr/>
          </a:p>
        </p:txBody>
      </p:sp>
      <p:sp>
        <p:nvSpPr>
          <p:cNvPr id="75" name="Google Shape;75;p17"/>
          <p:cNvSpPr txBox="1"/>
          <p:nvPr/>
        </p:nvSpPr>
        <p:spPr>
          <a:xfrm>
            <a:off x="699075" y="1091800"/>
            <a:ext cx="6173100" cy="175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Shaping inbound on the home router is the wrong place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It is also CPU intensive there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Requiring router upgrades is expensive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2"/>
                </a:solidFill>
              </a:rPr>
              <a:t>Doing it right for thousands of customers has multiple bottlenecks. </a:t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8"/>
          <p:cNvSpPr txBox="1"/>
          <p:nvPr/>
        </p:nvSpPr>
        <p:spPr>
          <a:xfrm>
            <a:off x="311700" y="1152475"/>
            <a:ext cx="2890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975">
                <a:solidFill>
                  <a:srgbClr val="7F7F7F"/>
                </a:solidFill>
              </a:rPr>
              <a:t>Running CAKE to shape inbound on the CPE has more jitter than this.</a:t>
            </a:r>
            <a:endParaRPr sz="1800">
              <a:solidFill>
                <a:srgbClr val="61616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5225" y="1274888"/>
            <a:ext cx="5719501" cy="259372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 txBox="1"/>
          <p:nvPr>
            <p:ph idx="4294967295"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50">
                <a:solidFill>
                  <a:srgbClr val="3A82C1"/>
                </a:solidFill>
              </a:rPr>
              <a:t>Typical Customer Response w/LibreQoS</a:t>
            </a:r>
            <a:endParaRPr sz="2450">
              <a:solidFill>
                <a:srgbClr val="3A82C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LibreQoS Sankey Total Network Overview</a:t>
            </a:r>
            <a:endParaRPr/>
          </a:p>
        </p:txBody>
      </p:sp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55924" y="968950"/>
            <a:ext cx="9986573" cy="44933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9"/>
          <p:cNvSpPr txBox="1"/>
          <p:nvPr>
            <p:ph idx="1" type="body"/>
          </p:nvPr>
        </p:nvSpPr>
        <p:spPr>
          <a:xfrm>
            <a:off x="4418725" y="1516750"/>
            <a:ext cx="42630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LibreQos</a:t>
            </a:r>
            <a:r>
              <a:rPr lang="en"/>
              <a:t> can model and manage a network 8 hops deep. It has all kinds of cool stats like this sankey, which in this case shows latency issues across dozens of towers.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have NOCs dedicating whole displays to this!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/>
          <p:nvPr>
            <p:ph idx="4294967295"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50">
                <a:solidFill>
                  <a:srgbClr val="3A82C1"/>
                </a:solidFill>
              </a:rPr>
              <a:t>Linux Traffic Control is Single Threaded</a:t>
            </a:r>
            <a:endParaRPr sz="3550">
              <a:solidFill>
                <a:srgbClr val="3A82C1"/>
              </a:solidFill>
            </a:endParaRPr>
          </a:p>
        </p:txBody>
      </p:sp>
      <p:sp>
        <p:nvSpPr>
          <p:cNvPr id="95" name="Google Shape;95;p20"/>
          <p:cNvSpPr txBox="1"/>
          <p:nvPr>
            <p:ph idx="4294967295" type="body"/>
          </p:nvPr>
        </p:nvSpPr>
        <p:spPr>
          <a:xfrm>
            <a:off x="185700" y="3575055"/>
            <a:ext cx="8772600" cy="12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75">
                <a:solidFill>
                  <a:srgbClr val="7F7F7F"/>
                </a:solidFill>
              </a:rPr>
              <a:t>TC is great, but it was designed with a single CPU core in mind.</a:t>
            </a:r>
            <a:br>
              <a:rPr i="1" lang="en" sz="1875">
                <a:solidFill>
                  <a:srgbClr val="7F7F7F"/>
                </a:solidFill>
              </a:rPr>
            </a:br>
            <a:r>
              <a:rPr i="1" lang="en" sz="1875">
                <a:solidFill>
                  <a:srgbClr val="7F7F7F"/>
                </a:solidFill>
              </a:rPr>
              <a:t>CAKE+HTB is heavy - throughput is limited by CPU, even if you have lots of them!</a:t>
            </a:r>
            <a:endParaRPr i="1" sz="1875">
              <a:solidFill>
                <a:srgbClr val="7F7F7F"/>
              </a:solidFill>
            </a:endParaRPr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02350" y="752845"/>
            <a:ext cx="4139296" cy="2669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4294967295"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550">
                <a:solidFill>
                  <a:srgbClr val="3A82C1"/>
                </a:solidFill>
              </a:rPr>
              <a:t>XDP </a:t>
            </a:r>
            <a:r>
              <a:rPr lang="en" sz="3550">
                <a:solidFill>
                  <a:srgbClr val="3A82C1"/>
                </a:solidFill>
              </a:rPr>
              <a:t>cpumap</a:t>
            </a:r>
            <a:endParaRPr sz="3550">
              <a:solidFill>
                <a:srgbClr val="3A82C1"/>
              </a:solidFill>
            </a:endParaRPr>
          </a:p>
        </p:txBody>
      </p:sp>
      <p:sp>
        <p:nvSpPr>
          <p:cNvPr id="102" name="Google Shape;102;p21"/>
          <p:cNvSpPr txBox="1"/>
          <p:nvPr>
            <p:ph idx="4294967295" type="body"/>
          </p:nvPr>
        </p:nvSpPr>
        <p:spPr>
          <a:xfrm>
            <a:off x="185700" y="3575055"/>
            <a:ext cx="8772600" cy="123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 sz="1875">
                <a:solidFill>
                  <a:srgbClr val="7F7F7F"/>
                </a:solidFill>
              </a:rPr>
              <a:t>XDP</a:t>
            </a:r>
            <a:r>
              <a:rPr i="1" lang="en" sz="1875">
                <a:solidFill>
                  <a:srgbClr val="7F7F7F"/>
                </a:solidFill>
              </a:rPr>
              <a:t> cpumap</a:t>
            </a:r>
            <a:r>
              <a:rPr i="1" lang="en" sz="1875">
                <a:solidFill>
                  <a:srgbClr val="7F7F7F"/>
                </a:solidFill>
              </a:rPr>
              <a:t> is part of the XDP project, running eBPF programs </a:t>
            </a:r>
            <a:r>
              <a:rPr lang="en" sz="1875">
                <a:solidFill>
                  <a:srgbClr val="7F7F7F"/>
                </a:solidFill>
              </a:rPr>
              <a:t>per-packet</a:t>
            </a:r>
            <a:r>
              <a:rPr i="1" lang="en" sz="1875">
                <a:solidFill>
                  <a:srgbClr val="7F7F7F"/>
                </a:solidFill>
              </a:rPr>
              <a:t> as they pass through the kernel.</a:t>
            </a:r>
            <a:br>
              <a:rPr i="1" lang="en" sz="1875">
                <a:solidFill>
                  <a:srgbClr val="7F7F7F"/>
                </a:solidFill>
              </a:rPr>
            </a:br>
            <a:br>
              <a:rPr i="1" lang="en" sz="1875">
                <a:solidFill>
                  <a:srgbClr val="7F7F7F"/>
                </a:solidFill>
              </a:rPr>
            </a:br>
            <a:r>
              <a:rPr i="1" lang="en" sz="1875">
                <a:solidFill>
                  <a:srgbClr val="7F7F7F"/>
                </a:solidFill>
              </a:rPr>
              <a:t>XDP</a:t>
            </a:r>
            <a:r>
              <a:rPr i="1" lang="en" sz="1875">
                <a:solidFill>
                  <a:srgbClr val="7F7F7F"/>
                </a:solidFill>
              </a:rPr>
              <a:t> cpumap</a:t>
            </a:r>
            <a:r>
              <a:rPr i="1" lang="en" sz="1875">
                <a:solidFill>
                  <a:srgbClr val="7F7F7F"/>
                </a:solidFill>
              </a:rPr>
              <a:t> provided us a way to scale traffic across CPU cores.</a:t>
            </a:r>
            <a:endParaRPr i="1" sz="1875">
              <a:solidFill>
                <a:srgbClr val="7F7F7F"/>
              </a:solidFill>
            </a:endParaRPr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2250" y="524311"/>
            <a:ext cx="5719500" cy="313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/>
          <p:nvPr>
            <p:ph idx="4294967295"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50">
                <a:solidFill>
                  <a:srgbClr val="3A82C1"/>
                </a:solidFill>
              </a:rPr>
              <a:t>Operational Success: Understand Your Customers</a:t>
            </a:r>
            <a:endParaRPr sz="2450">
              <a:solidFill>
                <a:srgbClr val="3A82C1"/>
              </a:solidFill>
            </a:endParaRPr>
          </a:p>
        </p:txBody>
      </p:sp>
      <p:sp>
        <p:nvSpPr>
          <p:cNvPr id="109" name="Google Shape;109;p22"/>
          <p:cNvSpPr txBox="1"/>
          <p:nvPr/>
        </p:nvSpPr>
        <p:spPr>
          <a:xfrm>
            <a:off x="212450" y="701325"/>
            <a:ext cx="4151700" cy="39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575">
                <a:solidFill>
                  <a:srgbClr val="7F7F7F"/>
                </a:solidFill>
              </a:rPr>
              <a:t>Before version 1.4</a:t>
            </a:r>
            <a:r>
              <a:rPr i="1" lang="en" sz="1575">
                <a:solidFill>
                  <a:srgbClr val="7F7F7F"/>
                </a:solidFill>
              </a:rPr>
              <a:t>, we could: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Use </a:t>
            </a:r>
            <a:r>
              <a:rPr b="1" i="1" lang="en" sz="1575">
                <a:solidFill>
                  <a:srgbClr val="7F7F7F"/>
                </a:solidFill>
              </a:rPr>
              <a:t>C</a:t>
            </a:r>
            <a:r>
              <a:rPr b="1" i="1" lang="en" sz="1575">
                <a:solidFill>
                  <a:srgbClr val="7F7F7F"/>
                </a:solidFill>
              </a:rPr>
              <a:t>AKE </a:t>
            </a:r>
            <a:r>
              <a:rPr i="1" lang="en" sz="1575">
                <a:solidFill>
                  <a:srgbClr val="7F7F7F"/>
                </a:solidFill>
              </a:rPr>
              <a:t>to fight bufferbloat and improve latency.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Use </a:t>
            </a:r>
            <a:r>
              <a:rPr b="1" i="1" lang="en" sz="1575">
                <a:solidFill>
                  <a:srgbClr val="7F7F7F"/>
                </a:solidFill>
              </a:rPr>
              <a:t>HTB</a:t>
            </a:r>
            <a:r>
              <a:rPr i="1" lang="en" sz="1575">
                <a:solidFill>
                  <a:srgbClr val="7F7F7F"/>
                </a:solidFill>
              </a:rPr>
              <a:t> to model the networks.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Use </a:t>
            </a:r>
            <a:r>
              <a:rPr b="1" i="1" lang="en" sz="1575">
                <a:solidFill>
                  <a:srgbClr val="7F7F7F"/>
                </a:solidFill>
              </a:rPr>
              <a:t>XDP-CPUMap</a:t>
            </a:r>
            <a:r>
              <a:rPr i="1" lang="en" sz="1575">
                <a:solidFill>
                  <a:srgbClr val="7F7F7F"/>
                </a:solidFill>
              </a:rPr>
              <a:t> to scale to large networks.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Drop in a “bump in the wire” </a:t>
            </a:r>
            <a:r>
              <a:rPr b="1" i="1" lang="en" sz="1575">
                <a:solidFill>
                  <a:srgbClr val="7F7F7F"/>
                </a:solidFill>
              </a:rPr>
              <a:t>transparent bridge</a:t>
            </a:r>
            <a:r>
              <a:rPr i="1" lang="en" sz="1575">
                <a:solidFill>
                  <a:srgbClr val="7F7F7F"/>
                </a:solidFill>
              </a:rPr>
              <a:t> to do this without visiting customers.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Integrate with various </a:t>
            </a:r>
            <a:r>
              <a:rPr b="1" i="1" lang="en" sz="1575">
                <a:solidFill>
                  <a:srgbClr val="7F7F7F"/>
                </a:solidFill>
              </a:rPr>
              <a:t>C</a:t>
            </a:r>
            <a:r>
              <a:rPr i="1" lang="en" sz="1575">
                <a:solidFill>
                  <a:srgbClr val="7F7F7F"/>
                </a:solidFill>
              </a:rPr>
              <a:t>ustomer </a:t>
            </a:r>
            <a:r>
              <a:rPr b="1" i="1" lang="en" sz="1575">
                <a:solidFill>
                  <a:srgbClr val="7F7F7F"/>
                </a:solidFill>
              </a:rPr>
              <a:t>R</a:t>
            </a:r>
            <a:r>
              <a:rPr i="1" lang="en" sz="1575">
                <a:solidFill>
                  <a:srgbClr val="7F7F7F"/>
                </a:solidFill>
              </a:rPr>
              <a:t>elationship </a:t>
            </a:r>
            <a:r>
              <a:rPr b="1" i="1" lang="en" sz="1575">
                <a:solidFill>
                  <a:srgbClr val="7F7F7F"/>
                </a:solidFill>
              </a:rPr>
              <a:t>M</a:t>
            </a:r>
            <a:r>
              <a:rPr i="1" lang="en" sz="1575">
                <a:solidFill>
                  <a:srgbClr val="7F7F7F"/>
                </a:solidFill>
              </a:rPr>
              <a:t>anagement solutions to gather traffic plans and apply them in real-time.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Receive 80% fewer support calls</a:t>
            </a:r>
            <a:endParaRPr i="1" sz="1575">
              <a:solidFill>
                <a:srgbClr val="7F7F7F"/>
              </a:solidFill>
            </a:endParaRPr>
          </a:p>
        </p:txBody>
      </p:sp>
      <p:sp>
        <p:nvSpPr>
          <p:cNvPr id="110" name="Google Shape;110;p22"/>
          <p:cNvSpPr txBox="1"/>
          <p:nvPr/>
        </p:nvSpPr>
        <p:spPr>
          <a:xfrm>
            <a:off x="4572000" y="801225"/>
            <a:ext cx="4151700" cy="394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i="1" lang="en" sz="1575">
                <a:solidFill>
                  <a:srgbClr val="7F7F7F"/>
                </a:solidFill>
              </a:rPr>
              <a:t>Now</a:t>
            </a:r>
            <a:r>
              <a:rPr i="1" lang="en" sz="1575">
                <a:solidFill>
                  <a:srgbClr val="7F7F7F"/>
                </a:solidFill>
              </a:rPr>
              <a:t> we can - with a </a:t>
            </a:r>
            <a:r>
              <a:rPr lang="en" sz="1575">
                <a:solidFill>
                  <a:srgbClr val="7F7F7F"/>
                </a:solidFill>
              </a:rPr>
              <a:t>tactical</a:t>
            </a:r>
            <a:r>
              <a:rPr i="1" lang="en" sz="1575">
                <a:solidFill>
                  <a:srgbClr val="7F7F7F"/>
                </a:solidFill>
              </a:rPr>
              <a:t> view: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See “hotspots” and pain points in real time.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Drill down a</a:t>
            </a:r>
            <a:r>
              <a:rPr i="1" lang="en" sz="1575">
                <a:solidFill>
                  <a:srgbClr val="7F7F7F"/>
                </a:solidFill>
              </a:rPr>
              <a:t>nd identify trouble</a:t>
            </a:r>
            <a:r>
              <a:rPr i="1" lang="en" sz="1575">
                <a:solidFill>
                  <a:srgbClr val="7F7F7F"/>
                </a:solidFill>
              </a:rPr>
              <a:t> occurring right now.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Receive a call, jump to a customer’s circuit and watch their experience </a:t>
            </a:r>
            <a:r>
              <a:rPr b="1" i="1" lang="en" sz="1575">
                <a:solidFill>
                  <a:srgbClr val="7F7F7F"/>
                </a:solidFill>
              </a:rPr>
              <a:t>right now</a:t>
            </a:r>
            <a:r>
              <a:rPr i="1" lang="en" sz="1575">
                <a:solidFill>
                  <a:srgbClr val="7F7F7F"/>
                </a:solidFill>
              </a:rPr>
              <a:t> - and provide personalized troubleshooting.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Capture data for further analysis.</a:t>
            </a:r>
            <a:endParaRPr i="1" sz="1575">
              <a:solidFill>
                <a:srgbClr val="7F7F7F"/>
              </a:solidFill>
            </a:endParaRPr>
          </a:p>
          <a:p>
            <a:pPr indent="-328612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575"/>
              <a:buChar char="●"/>
            </a:pPr>
            <a:r>
              <a:rPr i="1" lang="en" sz="1575">
                <a:solidFill>
                  <a:srgbClr val="7F7F7F"/>
                </a:solidFill>
              </a:rPr>
              <a:t>Expand the science - collect useful, actionable data for the Bufferbloat team to make this even better.</a:t>
            </a:r>
            <a:endParaRPr i="1" sz="1575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idx="4294967295" type="title"/>
          </p:nvPr>
        </p:nvSpPr>
        <p:spPr>
          <a:xfrm>
            <a:off x="227822" y="116245"/>
            <a:ext cx="7963800" cy="48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50">
                <a:solidFill>
                  <a:srgbClr val="3A82C1"/>
                </a:solidFill>
              </a:rPr>
              <a:t>Real Time Flow Analysis (In LibreQoS v1.5)</a:t>
            </a:r>
            <a:endParaRPr sz="2450">
              <a:solidFill>
                <a:srgbClr val="3A82C1"/>
              </a:solidFill>
            </a:endParaRPr>
          </a:p>
        </p:txBody>
      </p:sp>
      <p:pic>
        <p:nvPicPr>
          <p:cNvPr id="116" name="Google Shape;11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00446"/>
            <a:ext cx="9144003" cy="4183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