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A_31F99C1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93" r:id="rId5"/>
    <p:sldId id="258" r:id="rId6"/>
    <p:sldId id="314" r:id="rId7"/>
    <p:sldId id="294" r:id="rId8"/>
    <p:sldId id="266" r:id="rId9"/>
    <p:sldId id="315" r:id="rId10"/>
    <p:sldId id="316" r:id="rId11"/>
    <p:sldId id="374" r:id="rId12"/>
    <p:sldId id="317" r:id="rId13"/>
    <p:sldId id="270" r:id="rId14"/>
    <p:sldId id="369" r:id="rId15"/>
    <p:sldId id="370" r:id="rId16"/>
    <p:sldId id="371" r:id="rId17"/>
    <p:sldId id="318" r:id="rId18"/>
    <p:sldId id="373" r:id="rId19"/>
    <p:sldId id="319" r:id="rId20"/>
    <p:sldId id="367" r:id="rId21"/>
    <p:sldId id="366" r:id="rId22"/>
    <p:sldId id="368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AE8108-1EB3-434E-22B0-61DDF571A806}" name="Quique Goni" initials="QG" userId="S::quique.goni@scanoss.com::3e507800-167b-466a-ba86-649f544f4064" providerId="AD"/>
  <p188:author id="{386A4D0F-E247-23EA-9A2B-93960BF85066}" name="Matias Daloia" initials="MD" userId="S::matias.daloia@scanoss.com::732d164a-2ded-4eb1-a851-395b8360d49c" providerId="AD"/>
  <p188:author id="{AFADCE40-209B-6FB8-5E80-005545EC8026}" name="Jeronimo Ortiz" initials="JO" userId="S::jeronimo.ortiz@scanoss.com::dc2ac24c-b9cc-490c-bab7-1d6529dc81cc" providerId="AD"/>
  <p188:author id="{228E0472-1220-A24E-2674-4612DE0D2980}" name="Agustin Benito Bethencourt" initials="AB" userId="S::agustin.benito@scanoss.com::6c92f4ed-f522-4c17-99df-8893b5bee59b" providerId="AD"/>
  <p188:author id="{8CBB6F8B-81CE-DF1B-0548-7FDFD3DF0716}" name="Matias Daloia" initials="MD" userId="7acf76b1798c863e" providerId="Windows Live"/>
  <p188:author id="{046312DF-69CC-C0E2-3820-C59321946DC0}" name="Jordan Groenewald" initials="" userId="S::jordan.groenewald@scanoss.com::361ad117-7331-445a-bfe2-70169726e9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DFF"/>
    <a:srgbClr val="1E293B"/>
    <a:srgbClr val="FFAC0A"/>
    <a:srgbClr val="FF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/>
    <p:restoredTop sz="74806"/>
  </p:normalViewPr>
  <p:slideViewPr>
    <p:cSldViewPr snapToGrid="0">
      <p:cViewPr varScale="1">
        <p:scale>
          <a:sx n="99" d="100"/>
          <a:sy n="99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modernComment_10A_31F99C1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2CEC59-92D1-4237-9E48-B6ADAF8A3A5B}" authorId="{386A4D0F-E247-23EA-9A2B-93960BF85066}" status="resolved" created="2025-01-22T14:12:03.0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8442003" sldId="266"/>
      <ac:spMk id="76" creationId="{AA0123AC-27A4-FBE3-8858-540634B318A0}"/>
    </ac:deMkLst>
    <p188:txBody>
      <a:bodyPr/>
      <a:lstStyle/>
      <a:p>
        <a:r>
          <a:rPr lang="en-US"/>
          <a:t>Move SPDX collab to 2025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CF42-1EDC-4246-9917-61852DEA8939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ABB77-ABCA-C24F-A5A2-B90B1808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what this looks like in practice...</a:t>
            </a:r>
          </a:p>
          <a:p>
            <a:endParaRPr lang="en-US" dirty="0"/>
          </a:p>
          <a:p>
            <a:r>
              <a:rPr lang="en-US" dirty="0"/>
              <a:t>It’s standardized </a:t>
            </a:r>
            <a:r>
              <a:rPr lang="en-US" dirty="0">
                <a:sym typeface="Wingdings" pitchFamily="2" charset="2"/>
              </a:rPr>
              <a:t> Integrated in CI/CD pipelines, SBOM, compliance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C6EFC-00AD-E02D-FFB1-F38ED6C9F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005E2-3563-72F4-8615-EE1BE3897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91B9B-D7B7-8349-97FA-5AC1BA7E6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what this looks like in practice...</a:t>
            </a:r>
          </a:p>
          <a:p>
            <a:endParaRPr lang="en-US" dirty="0"/>
          </a:p>
          <a:p>
            <a:r>
              <a:rPr lang="en-US" dirty="0"/>
              <a:t>It’s standardized </a:t>
            </a:r>
            <a:r>
              <a:rPr lang="en-US" dirty="0">
                <a:sym typeface="Wingdings" pitchFamily="2" charset="2"/>
              </a:rPr>
              <a:t> Integrated in CI/CD pipelines, SBOM, compliance checks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FABE0-5E4A-C53D-4BE4-A56AF1806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EFC81-1732-1E0A-2508-80F61DF97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4332E-17BD-77DE-77A2-950D31709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E0099-FAFD-358A-9E9B-599AFBFAF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what this looks like in practice...</a:t>
            </a:r>
          </a:p>
          <a:p>
            <a:endParaRPr lang="en-US" dirty="0"/>
          </a:p>
          <a:p>
            <a:r>
              <a:rPr lang="en-US" dirty="0"/>
              <a:t>It’s standardized </a:t>
            </a:r>
            <a:r>
              <a:rPr lang="en-US" dirty="0">
                <a:sym typeface="Wingdings" pitchFamily="2" charset="2"/>
              </a:rPr>
              <a:t> Integrated in CI/CD pipelines, SBOM, compliance checks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56E0B-F6FA-0D94-D1F8-2206C0E93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B43-68E4-22B3-BE21-1DB2C32F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59DD9-CB72-3527-E3D2-B0DAB17B8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CCC6F-B78C-158E-4933-231C59196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what this looks like in practice...</a:t>
            </a:r>
          </a:p>
          <a:p>
            <a:endParaRPr lang="en-US" dirty="0"/>
          </a:p>
          <a:p>
            <a:r>
              <a:rPr lang="en-US" dirty="0"/>
              <a:t>It’s standardized </a:t>
            </a:r>
            <a:r>
              <a:rPr lang="en-US" dirty="0">
                <a:sym typeface="Wingdings" pitchFamily="2" charset="2"/>
              </a:rPr>
              <a:t> Integrated in CI/CD pipelines, SBOM, compliance checks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7436F-A26D-3A55-15D7-45328F30C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2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7668B-66E5-CF19-9FD8-8430E7904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60428-6ED9-A4F3-1BC6-298D89B0C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57AB9-DE89-9D53-B816-673623309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Keyword matching? </a:t>
            </a:r>
          </a:p>
          <a:p>
            <a:pPr marL="171450" indent="-171450">
              <a:buFontTx/>
              <a:buChar char="-"/>
            </a:pPr>
            <a:r>
              <a:rPr lang="en-US" dirty="0"/>
              <a:t>False positives? Context? Are just a few examples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Keyword </a:t>
            </a:r>
            <a:r>
              <a:rPr lang="en-US" dirty="0">
                <a:sym typeface="Wingdings" pitchFamily="2" charset="2"/>
              </a:rPr>
              <a:t> coincidence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Comment  do the opposite</a:t>
            </a:r>
          </a:p>
          <a:p>
            <a:pPr marL="17145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Maybe AI could help? Or convincing false positives?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Not perfect crypto tool  standardize how we describe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F6CB-F267-E138-514C-48EE75657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F0D88-5FA5-DA75-DE55-8A4A76A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1B633C-6925-ACE2-21A0-7503531E0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343D9-C102-D042-49F0-821279EF5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Keyword matching? </a:t>
            </a:r>
          </a:p>
          <a:p>
            <a:pPr marL="171450" indent="-171450">
              <a:buFontTx/>
              <a:buChar char="-"/>
            </a:pPr>
            <a:r>
              <a:rPr lang="en-US" dirty="0"/>
              <a:t>False positives? Context? Are just a few examples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Keyword </a:t>
            </a:r>
            <a:r>
              <a:rPr lang="en-US" dirty="0">
                <a:sym typeface="Wingdings" pitchFamily="2" charset="2"/>
              </a:rPr>
              <a:t> coincidence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Comment  do the opposite</a:t>
            </a:r>
          </a:p>
          <a:p>
            <a:pPr marL="17145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Maybe AI could help? Or convincing false positives?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Not perfect crypto tool  standardize how we describe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F0907-63FC-1D13-76D6-8C94E400A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753E8-CCBF-6827-58A5-F8E80535B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EC3EF-F241-A55E-153A-4B7D52B30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9386B-DA0D-CE79-F912-391BC824D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2025 and beyond:</a:t>
            </a:r>
          </a:p>
          <a:p>
            <a:pPr marL="171450" indent="-171450">
              <a:buFontTx/>
              <a:buChar char="-"/>
            </a:pPr>
            <a:r>
              <a:rPr lang="en-US" u="none" dirty="0"/>
              <a:t>Exciting!</a:t>
            </a:r>
          </a:p>
          <a:p>
            <a:pPr marL="171450" indent="-171450">
              <a:buFontTx/>
              <a:buChar char="-"/>
            </a:pPr>
            <a:r>
              <a:rPr lang="en-US" u="none" dirty="0"/>
              <a:t>Moving to STF </a:t>
            </a:r>
            <a:r>
              <a:rPr lang="en-US" u="none" dirty="0">
                <a:sym typeface="Wingdings" pitchFamily="2" charset="2"/>
              </a:rPr>
              <a:t> From company driven to community driven</a:t>
            </a:r>
            <a:endParaRPr lang="en-US" u="none" dirty="0"/>
          </a:p>
          <a:p>
            <a:pPr marL="171450" indent="-171450">
              <a:buFontTx/>
              <a:buChar char="-"/>
            </a:pPr>
            <a:r>
              <a:rPr lang="en-US" u="none" dirty="0"/>
              <a:t>New languages</a:t>
            </a:r>
          </a:p>
          <a:p>
            <a:pPr marL="171450" indent="-171450">
              <a:buFontTx/>
              <a:buChar char="-"/>
            </a:pPr>
            <a:r>
              <a:rPr lang="en-US" u="none" dirty="0"/>
              <a:t>Community takes ownership</a:t>
            </a:r>
          </a:p>
          <a:p>
            <a:pPr marL="171450" indent="-171450">
              <a:buFontTx/>
              <a:buChar char="-"/>
            </a:pPr>
            <a:endParaRPr lang="en-US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543CD-747B-5F45-CD0A-D6357707B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FB213-5069-B843-D5BD-3E9DB2269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74177-0230-BD03-B719-2FDE3DA32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6B09F-333B-33EA-C672-64EF6EC2E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u="sng" dirty="0"/>
              <a:t>GET INVOLVED: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u="none" dirty="0"/>
              <a:t>Project gets better </a:t>
            </a:r>
            <a:r>
              <a:rPr lang="en-US" u="none" dirty="0">
                <a:sym typeface="Wingdings" pitchFamily="2" charset="2"/>
              </a:rPr>
              <a:t> More people help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none" dirty="0"/>
              <a:t>We all have Different skills and experiences </a:t>
            </a:r>
            <a:r>
              <a:rPr lang="en-US" u="none" dirty="0">
                <a:sym typeface="Wingdings" pitchFamily="2" charset="2"/>
              </a:rPr>
              <a:t> can </a:t>
            </a:r>
            <a:r>
              <a:rPr lang="en-US" u="none" dirty="0"/>
              <a:t>make tool stronger </a:t>
            </a:r>
            <a:r>
              <a:rPr lang="en-US" u="none" dirty="0">
                <a:sym typeface="Wingdings" pitchFamily="2" charset="2"/>
              </a:rPr>
              <a:t> Everyone can help and contribute</a:t>
            </a:r>
            <a:endParaRPr lang="en-US" u="none" dirty="0"/>
          </a:p>
          <a:p>
            <a:pPr>
              <a:buFont typeface="Arial" panose="020B0604020202020204" pitchFamily="34" charset="0"/>
              <a:buNone/>
            </a:pPr>
            <a:r>
              <a:rPr lang="en-US" u="none" dirty="0">
                <a:sym typeface="Wingdings" pitchFamily="2" charset="2"/>
              </a:rPr>
              <a:t>Show 4 ways to contribute</a:t>
            </a:r>
            <a:endParaRPr lang="en-US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9DE3-D963-D656-2787-4586112FA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5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Closing: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none" dirty="0" err="1"/>
              <a:t>Ive</a:t>
            </a:r>
            <a:r>
              <a:rPr lang="en-US" u="none" dirty="0"/>
              <a:t> mentioned restaurant ratings </a:t>
            </a:r>
            <a:r>
              <a:rPr lang="en-US" u="none" dirty="0">
                <a:sym typeface="Wingdings" pitchFamily="2" charset="2"/>
              </a:rPr>
              <a:t> OSS we work together  need to speak the same language to do it effectively</a:t>
            </a:r>
            <a:endParaRPr lang="en-US" u="non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none" dirty="0">
                <a:sym typeface="Wingdings" pitchFamily="2" charset="2"/>
              </a:rPr>
              <a:t>That is what this is about  We have this solution We know works and helps, we want all to be involved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none" dirty="0">
                <a:sym typeface="Wingdings" pitchFamily="2" charset="2"/>
              </a:rPr>
              <a:t>Repo is open, tools are there and we’re looking forward to see what you all can do with it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9CB30-2813-1CEB-899A-7E90F8E0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771A9-7E91-E3C8-4329-3ED64FA49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75F26-3EB3-D4F4-F74F-A9C492394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86BA3-16A5-F5ED-9471-5F5A104F0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Restaurants analogy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rating systems</a:t>
            </a:r>
            <a:r>
              <a:rPr lang="en-US" dirty="0">
                <a:sym typeface="Wingdings" pitchFamily="2" charset="2"/>
              </a:rPr>
              <a:t> How to even compare?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Challenge </a:t>
            </a:r>
            <a:r>
              <a:rPr lang="en-US" dirty="0">
                <a:sym typeface="Wingdings" pitchFamily="2" charset="2"/>
              </a:rPr>
              <a:t> Crypto detection  Everyone differently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Block good security and compliance  Accurate SBOMs and standardization is key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Introduce myself + SCANOSS + Share 2 updates: crypto dataset release + SPDX decision to adopt standard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By the end  learn how to use new standards + find crypto + stop building the same tools over and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354F-28FD-A133-0C8E-F8A6400F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AAA7-4C70-D996-A76A-2AAF88A5E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34D87-1D32-0571-651B-9C3F1E684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IMPACT: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Significant Across multiple </a:t>
            </a:r>
            <a:r>
              <a:rPr lang="en-US" u="sng" dirty="0"/>
              <a:t>fronts</a:t>
            </a:r>
            <a:r>
              <a:rPr lang="en-US" u="none" dirty="0"/>
              <a:t> </a:t>
            </a:r>
            <a:r>
              <a:rPr lang="en-US" dirty="0">
                <a:sym typeface="Wingdings" pitchFamily="2" charset="2"/>
              </a:rPr>
              <a:t> Read the bullet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SOMETHING CRUCIAL</a:t>
            </a:r>
            <a:r>
              <a:rPr lang="en-US" dirty="0"/>
              <a:t>“ ::: </a:t>
            </a:r>
            <a:r>
              <a:rPr lang="en-US" dirty="0" err="1"/>
              <a:t>Standarization</a:t>
            </a:r>
            <a:r>
              <a:rPr lang="en-US" dirty="0"/>
              <a:t>” SAVES MONEY.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started spending lot of resources </a:t>
            </a:r>
            <a:r>
              <a:rPr lang="en-US" dirty="0">
                <a:sym typeface="Wingdings" pitchFamily="2" charset="2"/>
              </a:rPr>
              <a:t> opening this not only save us but the community save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We help the community be more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CD250-9821-6D16-FE7F-DD52C00FE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5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 solution: present the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Before diving into journey: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What? Collection of crypto algorithm definitions and detection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 the bullet points.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EMPHASIS on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Not theoretical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battle-tested in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scanning billions of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big organizations understand crypto composition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key milestones we've reached so far. Now, let's dive into the details of our journey.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4ED9-E221-9D17-8FC4-6E62FE99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29F1B-70AC-3021-2BD5-1BB610D5F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7197A-7D66-7EE0-910D-5FF0A1422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2021:</a:t>
            </a:r>
          </a:p>
          <a:p>
            <a:endParaRPr lang="en-US" u="sng" dirty="0"/>
          </a:p>
          <a:p>
            <a:pPr marL="171450" indent="-171450">
              <a:buFontTx/>
              <a:buChar char="-"/>
            </a:pPr>
            <a:r>
              <a:rPr lang="en-US" u="none" dirty="0"/>
              <a:t>Read the first question </a:t>
            </a:r>
            <a:r>
              <a:rPr lang="en-US" u="none" dirty="0">
                <a:sym typeface="Wingdings" pitchFamily="2" charset="2"/>
              </a:rPr>
              <a:t> simple, right?</a:t>
            </a:r>
          </a:p>
          <a:p>
            <a:pPr marL="171450" indent="-171450">
              <a:buFontTx/>
              <a:buChar char="-"/>
            </a:pPr>
            <a:r>
              <a:rPr lang="en-US" u="none" dirty="0">
                <a:sym typeface="Wingdings" pitchFamily="2" charset="2"/>
              </a:rPr>
              <a:t>BUT  It’s not when dealing with billions of files and 1000x projects</a:t>
            </a:r>
          </a:p>
          <a:p>
            <a:pPr marL="171450" indent="-171450">
              <a:buFontTx/>
              <a:buChar char="-"/>
            </a:pPr>
            <a:r>
              <a:rPr lang="en-US" u="none" dirty="0">
                <a:sym typeface="Wingdings" pitchFamily="2" charset="2"/>
              </a:rPr>
              <a:t>Focus on that this came from real customer needs.</a:t>
            </a:r>
          </a:p>
          <a:p>
            <a:pPr marL="171450" indent="-171450">
              <a:buFontTx/>
              <a:buChar char="-"/>
            </a:pPr>
            <a:endParaRPr lang="en-US" u="non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en-US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F7A6B-CEFB-9CDD-8493-14E185801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9AA94-71B6-AD97-B2A9-EE2C7A8A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97E7D-8580-787E-48C7-4DD07B483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1DA56-D02D-68AB-282A-A2C062394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2022-2023: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Embrace simplicity </a:t>
            </a:r>
            <a:r>
              <a:rPr lang="en-US" dirty="0">
                <a:sym typeface="Wingdings" pitchFamily="2" charset="2"/>
              </a:rPr>
              <a:t> Keyword matching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One definition file with patterns and identifiers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Justify for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Also this is quite precise  e.g. Differentiate AES-128 from AES-256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BUT  Something happened: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Customers non-</a:t>
            </a:r>
            <a:r>
              <a:rPr lang="en-US" dirty="0" err="1">
                <a:sym typeface="Wingdings" pitchFamily="2" charset="2"/>
              </a:rPr>
              <a:t>oss</a:t>
            </a:r>
            <a:r>
              <a:rPr lang="en-US" dirty="0">
                <a:sym typeface="Wingdings" pitchFamily="2" charset="2"/>
              </a:rPr>
              <a:t> projects?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New crypto libs and frameworks rise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We realized: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Something this valuable, why keep private?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Customers involved, contributing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Open the door. So we did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A2F42-73CC-F060-92C8-41285B49E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4A08-75D5-CA8C-7D9D-C2AA8D301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6C78E-25BA-16C4-5222-4DFD9A6A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B7F98-CBB4-1ECD-6528-6E1CB92FC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2022-2023: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Embrace simplicity </a:t>
            </a:r>
            <a:r>
              <a:rPr lang="en-US" dirty="0">
                <a:sym typeface="Wingdings" pitchFamily="2" charset="2"/>
              </a:rPr>
              <a:t> Keyword matching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One definition file with patterns and identifiers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Justify for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Also this is quite precise  e.g. Differentiate AES-128 from AES-256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BUT  Something happened: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Customers non-</a:t>
            </a:r>
            <a:r>
              <a:rPr lang="en-US" dirty="0" err="1">
                <a:sym typeface="Wingdings" pitchFamily="2" charset="2"/>
              </a:rPr>
              <a:t>oss</a:t>
            </a:r>
            <a:r>
              <a:rPr lang="en-US" dirty="0">
                <a:sym typeface="Wingdings" pitchFamily="2" charset="2"/>
              </a:rPr>
              <a:t> projects?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New crypto libs and frameworks rise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We realized: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Something this valuable, why keep private?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Customers involved, contributing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Open the door. So we did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F34E2-D74C-2977-348B-813F5C9AC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F3FD1-D704-FCB7-76FD-B993AAC6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79C73-5251-B836-7FF5-7E918059B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1D245-5FE5-924D-3965-960F7F4CB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2024: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none" dirty="0">
                <a:sym typeface="Wingdings" pitchFamily="2" charset="2"/>
              </a:rPr>
              <a:t>Two big moves: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dirty="0">
                <a:sym typeface="Wingdings" pitchFamily="2" charset="2"/>
              </a:rPr>
              <a:t>Released via CC0 license  closest thing Public domain that exists in copyright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dirty="0">
                <a:sym typeface="Wingdings" pitchFamily="2" charset="2"/>
              </a:rPr>
              <a:t>De-facto standard  Work with SPDX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3425E-C093-6F68-2E5A-5355B01D7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BB77-ABCA-C24F-A5A2-B90B1808DA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4000" y="1122480"/>
            <a:ext cx="914208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E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18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ES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13FC2D8-4468-4664-8C0B-D474C928BB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45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github.com/scanoss/crypto_algorithms_open_dataset/tree/mdaloia/demo-fosdem-2025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sskb.org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softwaretransparency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canoss/purl2cpe" TargetMode="External"/><Relationship Id="rId5" Type="http://schemas.openxmlformats.org/officeDocument/2006/relationships/hyperlink" Target="https://github.com/scanoss/crypto_algorithms_open_dataset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github.com/scanoss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scanoss/crypto_algorithms_open_dataset/tree/main/utilities" TargetMode="External"/><Relationship Id="rId5" Type="http://schemas.openxmlformats.org/officeDocument/2006/relationships/hyperlink" Target="https://github.com/scanoss/crypto_algorithms_open_dataset/blob/main/definitions_crypto_algorithms/spec_crypto_algorithms/description_definition_template_crypto_algorithm.md" TargetMode="External"/><Relationship Id="rId4" Type="http://schemas.openxmlformats.org/officeDocument/2006/relationships/hyperlink" Target="https://github.com/scanoss/crypto_algorithms_open_dataset/blob/main/definitions_crypto_algorithms/definitions_index_crypto_algorithms.m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31F99C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public-domain/cc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107E5-16E2-B81D-E147-7453651D3526}"/>
              </a:ext>
            </a:extLst>
          </p:cNvPr>
          <p:cNvSpPr txBox="1"/>
          <p:nvPr/>
        </p:nvSpPr>
        <p:spPr>
          <a:xfrm>
            <a:off x="327232" y="5949128"/>
            <a:ext cx="1997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FOSDEM 2025</a:t>
            </a:r>
            <a:br>
              <a:rPr lang="en-GB" sz="1800">
                <a:latin typeface="Space Grotesk"/>
                <a:ea typeface="+mn-lt"/>
                <a:cs typeface="+mn-lt"/>
              </a:rPr>
            </a:br>
            <a:r>
              <a:rPr lang="en-GB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2025</a:t>
            </a:r>
            <a:r>
              <a:rPr lang="en-GB" sz="18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-02-02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5B579-0B30-11DF-C45F-23580A7D7D35}"/>
              </a:ext>
            </a:extLst>
          </p:cNvPr>
          <p:cNvSpPr txBox="1"/>
          <p:nvPr/>
        </p:nvSpPr>
        <p:spPr>
          <a:xfrm>
            <a:off x="2001412" y="3705727"/>
            <a:ext cx="81891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  <a:latin typeface="Space Grotesk"/>
              </a:rPr>
              <a:t>Status and Next Steps</a:t>
            </a:r>
            <a:endParaRPr lang="en-GB" sz="1800">
              <a:latin typeface="Space Grotes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C9E7-314A-5BB0-D020-0E84719BC1C3}"/>
              </a:ext>
            </a:extLst>
          </p:cNvPr>
          <p:cNvSpPr txBox="1"/>
          <p:nvPr/>
        </p:nvSpPr>
        <p:spPr>
          <a:xfrm>
            <a:off x="8296528" y="5672129"/>
            <a:ext cx="35682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800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Matias </a:t>
            </a:r>
            <a:r>
              <a:rPr lang="es-ES" sz="1800" dirty="0" err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D’Aloia</a:t>
            </a:r>
            <a:endParaRPr lang="en-US" sz="1800" dirty="0">
              <a:solidFill>
                <a:schemeClr val="bg1"/>
              </a:solidFill>
              <a:latin typeface="Aptos" panose="020B0004020202020204"/>
              <a:ea typeface="+mn-lt"/>
              <a:cs typeface="+mn-lt"/>
            </a:endParaRPr>
          </a:p>
          <a:p>
            <a:pPr algn="r"/>
            <a:r>
              <a:rPr lang="en-GB" sz="1800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Software Engineer </a:t>
            </a:r>
            <a:r>
              <a:rPr lang="en-GB" sz="1800" dirty="0" err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matias</a:t>
            </a:r>
            <a:r>
              <a:rPr lang="en-GB" dirty="0" err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.daloia@scanoss.com</a:t>
            </a:r>
            <a:endParaRPr lang="en-GB" sz="1800" dirty="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38EBC-CA32-2D8E-9F2B-267B03EFC38B}"/>
              </a:ext>
            </a:extLst>
          </p:cNvPr>
          <p:cNvSpPr txBox="1"/>
          <p:nvPr/>
        </p:nvSpPr>
        <p:spPr>
          <a:xfrm>
            <a:off x="963097" y="1213281"/>
            <a:ext cx="1026580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SBOMs and Cryptographic Algorithms</a:t>
            </a:r>
            <a:endParaRPr lang="en-US" sz="6000" b="1">
              <a:solidFill>
                <a:srgbClr val="FFFFFF"/>
              </a:solidFill>
              <a:latin typeface="Space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27030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4B6F9-2F92-1496-73F7-92F767EC9844}"/>
              </a:ext>
            </a:extLst>
          </p:cNvPr>
          <p:cNvSpPr txBox="1"/>
          <p:nvPr/>
        </p:nvSpPr>
        <p:spPr>
          <a:xfrm>
            <a:off x="657358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7C720-852C-659D-F8C0-82A67A9FE54D}"/>
              </a:ext>
            </a:extLst>
          </p:cNvPr>
          <p:cNvSpPr txBox="1"/>
          <p:nvPr/>
        </p:nvSpPr>
        <p:spPr>
          <a:xfrm>
            <a:off x="657361" y="1053422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Seeing it in Action</a:t>
            </a:r>
            <a:endParaRPr lang="en-US" sz="1800" b="1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A2CA8-8183-FD96-1CB6-95E8309D1808}"/>
              </a:ext>
            </a:extLst>
          </p:cNvPr>
          <p:cNvSpPr txBox="1"/>
          <p:nvPr/>
        </p:nvSpPr>
        <p:spPr>
          <a:xfrm>
            <a:off x="658069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DEMO</a:t>
            </a:r>
            <a:endParaRPr lang="en-US" sz="1800" dirty="0">
              <a:solidFill>
                <a:srgbClr val="FFC000"/>
              </a:solidFill>
              <a:latin typeface="Space Grotesk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ACE3E-44BE-BFAE-80C5-2BBB325C1D72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08</a:t>
            </a:r>
          </a:p>
        </p:txBody>
      </p:sp>
      <p:pic>
        <p:nvPicPr>
          <p:cNvPr id="3" name="Picture 2" descr="A cartoon character with glasses&#10;&#10;Description automatically generated">
            <a:extLst>
              <a:ext uri="{FF2B5EF4-FFF2-40B4-BE49-F238E27FC236}">
                <a16:creationId xmlns:a16="http://schemas.microsoft.com/office/drawing/2014/main" id="{5CC03B20-0648-2051-885B-943011C80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91" y="1894444"/>
            <a:ext cx="2488018" cy="4240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C1093-8C43-E468-1B7A-F181BEE4C1E4}"/>
              </a:ext>
            </a:extLst>
          </p:cNvPr>
          <p:cNvSpPr txBox="1"/>
          <p:nvPr/>
        </p:nvSpPr>
        <p:spPr>
          <a:xfrm>
            <a:off x="654008" y="1581263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  <a:hlinkClick r:id="rId5"/>
              </a:rPr>
              <a:t>Demo repo branch</a:t>
            </a:r>
            <a:endParaRPr lang="en-US" sz="1400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B3D7E-53A4-E595-2669-64E6B3CE2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006" y="1581263"/>
            <a:ext cx="1509332" cy="15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2CC37-BAA7-DCBE-230D-EC46FBB20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1989E2-7DB3-C753-C92E-D263CB5D6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9751C-5B99-CD5C-0690-6A45B5C57FC5}"/>
              </a:ext>
            </a:extLst>
          </p:cNvPr>
          <p:cNvSpPr txBox="1"/>
          <p:nvPr/>
        </p:nvSpPr>
        <p:spPr>
          <a:xfrm>
            <a:off x="657358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7F3D5-A48D-ECBC-3BBD-0058F1A7A8C4}"/>
              </a:ext>
            </a:extLst>
          </p:cNvPr>
          <p:cNvSpPr txBox="1"/>
          <p:nvPr/>
        </p:nvSpPr>
        <p:spPr>
          <a:xfrm>
            <a:off x="657361" y="1053422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Seeing it in Action</a:t>
            </a:r>
            <a:endParaRPr lang="en-US" sz="1800" b="1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0AB60-208D-DBC8-B4BB-3B598172C1E1}"/>
              </a:ext>
            </a:extLst>
          </p:cNvPr>
          <p:cNvSpPr txBox="1"/>
          <p:nvPr/>
        </p:nvSpPr>
        <p:spPr>
          <a:xfrm>
            <a:off x="658069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EXAMPLE</a:t>
            </a:r>
            <a:endParaRPr lang="en-US" sz="1800" dirty="0">
              <a:solidFill>
                <a:srgbClr val="FFC000"/>
              </a:solidFill>
              <a:latin typeface="Space Grotesk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A3D99-B089-2927-40FC-1F14634CCD87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5A34A-BE16-6E7F-D3E1-B6D245C73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30" y="1791457"/>
            <a:ext cx="4711700" cy="1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B80B1-CBA2-629A-BEC3-FF469621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17" y="4070728"/>
            <a:ext cx="47244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3F53D-146E-1F08-A1EA-4B341B2ACFEA}"/>
              </a:ext>
            </a:extLst>
          </p:cNvPr>
          <p:cNvSpPr txBox="1"/>
          <p:nvPr/>
        </p:nvSpPr>
        <p:spPr>
          <a:xfrm>
            <a:off x="6343904" y="2495791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Files containing crypto algorithms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F28B3-3593-FE31-74FF-19F8BDED486C}"/>
              </a:ext>
            </a:extLst>
          </p:cNvPr>
          <p:cNvSpPr txBox="1"/>
          <p:nvPr/>
        </p:nvSpPr>
        <p:spPr>
          <a:xfrm>
            <a:off x="6350254" y="4457562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Example script for detection</a:t>
            </a:r>
          </a:p>
        </p:txBody>
      </p:sp>
    </p:spTree>
    <p:extLst>
      <p:ext uri="{BB962C8B-B14F-4D97-AF65-F5344CB8AC3E}">
        <p14:creationId xmlns:p14="http://schemas.microsoft.com/office/powerpoint/2010/main" val="351420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0C5590-9EAD-C1B6-1923-682798C5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9C9B-0423-9DA2-5935-B058C3A5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A41D3-238F-7DE2-509F-780B123BF9C4}"/>
              </a:ext>
            </a:extLst>
          </p:cNvPr>
          <p:cNvSpPr txBox="1"/>
          <p:nvPr/>
        </p:nvSpPr>
        <p:spPr>
          <a:xfrm>
            <a:off x="657358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699B4-4367-B85A-C28D-EABD9376BF02}"/>
              </a:ext>
            </a:extLst>
          </p:cNvPr>
          <p:cNvSpPr txBox="1"/>
          <p:nvPr/>
        </p:nvSpPr>
        <p:spPr>
          <a:xfrm>
            <a:off x="657361" y="1053422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Seeing it in Action</a:t>
            </a:r>
            <a:endParaRPr lang="en-US" sz="1800" b="1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D794D-F233-C8CA-5D83-F02178708ECF}"/>
              </a:ext>
            </a:extLst>
          </p:cNvPr>
          <p:cNvSpPr txBox="1"/>
          <p:nvPr/>
        </p:nvSpPr>
        <p:spPr>
          <a:xfrm>
            <a:off x="658069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EXAMPLE</a:t>
            </a:r>
            <a:endParaRPr lang="en-US" sz="1800" dirty="0">
              <a:solidFill>
                <a:srgbClr val="FFC000"/>
              </a:solidFill>
              <a:latin typeface="Space Grotesk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F45CA-35FC-D116-167D-ECB7157B2D8B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05362-1750-06B2-5C53-CFDD6AB5F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08" y="2773418"/>
            <a:ext cx="4626330" cy="11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2BE4A-AD3A-2DF9-FCED-305FF7BE0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DA3858-FF4C-EA43-D838-538B985C1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86B4B-227E-5DB9-5709-A9C067FC4B6D}"/>
              </a:ext>
            </a:extLst>
          </p:cNvPr>
          <p:cNvSpPr txBox="1"/>
          <p:nvPr/>
        </p:nvSpPr>
        <p:spPr>
          <a:xfrm>
            <a:off x="657358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2CA7B-4612-458C-D68D-8E6A6ED49768}"/>
              </a:ext>
            </a:extLst>
          </p:cNvPr>
          <p:cNvSpPr txBox="1"/>
          <p:nvPr/>
        </p:nvSpPr>
        <p:spPr>
          <a:xfrm>
            <a:off x="657361" y="1053422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Seeing it in Action</a:t>
            </a:r>
            <a:endParaRPr lang="en-US" sz="1800" b="1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492EA-3A10-B9A8-11AC-F5031A67CED4}"/>
              </a:ext>
            </a:extLst>
          </p:cNvPr>
          <p:cNvSpPr txBox="1"/>
          <p:nvPr/>
        </p:nvSpPr>
        <p:spPr>
          <a:xfrm>
            <a:off x="658069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EXAMPLE</a:t>
            </a:r>
            <a:endParaRPr lang="en-US" sz="1800" dirty="0">
              <a:solidFill>
                <a:srgbClr val="FFC000"/>
              </a:solidFill>
              <a:latin typeface="Space Grotesk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682FB-F0B8-7AC5-85AC-45AE810DE9A3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9052FD-7ECF-2686-759E-51CB2B1F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08" y="2773418"/>
            <a:ext cx="4626330" cy="117456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3154562-F60B-572B-B932-C1F8EDC9C28C}"/>
              </a:ext>
            </a:extLst>
          </p:cNvPr>
          <p:cNvCxnSpPr>
            <a:cxnSpLocks/>
          </p:cNvCxnSpPr>
          <p:nvPr/>
        </p:nvCxnSpPr>
        <p:spPr>
          <a:xfrm>
            <a:off x="5593723" y="3402554"/>
            <a:ext cx="811369" cy="0"/>
          </a:xfrm>
          <a:prstGeom prst="straightConnector1">
            <a:avLst/>
          </a:prstGeom>
          <a:ln>
            <a:solidFill>
              <a:srgbClr val="863D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6478058-99BC-9B6B-425D-337C231F6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805" y="831284"/>
            <a:ext cx="3050401" cy="51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C789C-6937-43A5-554C-AB97B458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C3B383D2-C54C-1C5F-507D-6C6E12467853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CHALLENGES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352CAE37-9E75-E052-697E-AB8FC58529B0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1F4D3E2E-ED4F-3BD8-6978-B3608748011A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Beyond Keyword Matching: Addressing Context</a:t>
            </a:r>
            <a:endParaRPr lang="en-US" sz="2800" b="1" spc="-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64BE2-BFB5-5189-2377-C3A4E008AF54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18C4F-ADE1-A63F-BCDD-922BE6FBF851}"/>
              </a:ext>
            </a:extLst>
          </p:cNvPr>
          <p:cNvSpPr txBox="1"/>
          <p:nvPr/>
        </p:nvSpPr>
        <p:spPr>
          <a:xfrm>
            <a:off x="697556" y="1717454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Keyword in a different context: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7AEA1-A5E0-9EC0-47EB-93852F6C3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56" y="2229114"/>
            <a:ext cx="4929871" cy="35483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B44901-3B46-5EC8-87E1-CAFEA865C718}"/>
              </a:ext>
            </a:extLst>
          </p:cNvPr>
          <p:cNvCxnSpPr>
            <a:cxnSpLocks/>
          </p:cNvCxnSpPr>
          <p:nvPr/>
        </p:nvCxnSpPr>
        <p:spPr>
          <a:xfrm>
            <a:off x="5774028" y="3957034"/>
            <a:ext cx="858592" cy="0"/>
          </a:xfrm>
          <a:prstGeom prst="straightConnector1">
            <a:avLst/>
          </a:prstGeom>
          <a:ln>
            <a:solidFill>
              <a:srgbClr val="863D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6492BB-0487-33DA-31D9-DC0B6E5BF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569" y="2229114"/>
            <a:ext cx="3857341" cy="35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2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3DAF6-AA77-F6A9-4256-E8489192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34922A40-157A-871C-657C-54DC05317C65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CHALLENGES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D1D711D2-125D-293B-21BC-A0318926BE86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5FCEA201-6B17-8574-5B18-47C96D7D1E76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Beyond Keyword Matching: Addressing Context</a:t>
            </a:r>
            <a:endParaRPr lang="en-US" sz="2800" b="1" spc="-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65832-FE42-B5A6-C07F-49CE3F1F7194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DFE83-D044-4F8F-A298-16739C4B3833}"/>
              </a:ext>
            </a:extLst>
          </p:cNvPr>
          <p:cNvSpPr txBox="1"/>
          <p:nvPr/>
        </p:nvSpPr>
        <p:spPr>
          <a:xfrm>
            <a:off x="640764" y="1717454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Misleading comment: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2C47D-A417-B451-F9A3-B0598C7DC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7" y="2498062"/>
            <a:ext cx="5702111" cy="25889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520CAC-FEF3-88FC-FEF0-B864B424FFCF}"/>
              </a:ext>
            </a:extLst>
          </p:cNvPr>
          <p:cNvCxnSpPr>
            <a:cxnSpLocks/>
          </p:cNvCxnSpPr>
          <p:nvPr/>
        </p:nvCxnSpPr>
        <p:spPr>
          <a:xfrm>
            <a:off x="6576974" y="3776731"/>
            <a:ext cx="858592" cy="0"/>
          </a:xfrm>
          <a:prstGeom prst="straightConnector1">
            <a:avLst/>
          </a:prstGeom>
          <a:ln>
            <a:solidFill>
              <a:srgbClr val="863D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34DE9C0-5FA9-5253-10C3-9AB28CFA2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518" y="1981270"/>
            <a:ext cx="3693950" cy="36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C3C46-CFC6-7914-215A-F292F0429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B1B3-5213-7E3A-635F-6A249C6B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ECB63-F964-6687-DDFA-5149AB7C19F3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DF246-0C10-A549-0951-FEB771DFB05D}"/>
              </a:ext>
            </a:extLst>
          </p:cNvPr>
          <p:cNvSpPr txBox="1"/>
          <p:nvPr/>
        </p:nvSpPr>
        <p:spPr>
          <a:xfrm>
            <a:off x="632100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THE FUTURE</a:t>
            </a:r>
            <a:endParaRPr lang="en-US" sz="1800">
              <a:solidFill>
                <a:srgbClr val="863DFF"/>
              </a:solidFill>
              <a:latin typeface="Space Grotes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2CA6-FF37-135B-865C-22FC1FB9C9C1}"/>
              </a:ext>
            </a:extLst>
          </p:cNvPr>
          <p:cNvSpPr txBox="1"/>
          <p:nvPr/>
        </p:nvSpPr>
        <p:spPr>
          <a:xfrm>
            <a:off x="632101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A3C5B-7312-92B1-9352-FC1D543E74D8}"/>
              </a:ext>
            </a:extLst>
          </p:cNvPr>
          <p:cNvSpPr txBox="1"/>
          <p:nvPr/>
        </p:nvSpPr>
        <p:spPr>
          <a:xfrm>
            <a:off x="632104" y="1047374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Looking Ahead</a:t>
            </a:r>
          </a:p>
        </p:txBody>
      </p:sp>
      <p:pic>
        <p:nvPicPr>
          <p:cNvPr id="16" name="Picture 15" descr="A cartoon of a green monster&#10;&#10;Description automatically generated">
            <a:extLst>
              <a:ext uri="{FF2B5EF4-FFF2-40B4-BE49-F238E27FC236}">
                <a16:creationId xmlns:a16="http://schemas.microsoft.com/office/drawing/2014/main" id="{062BCC8D-78E8-7D6E-52AD-1B757C2C9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154" y="3429000"/>
            <a:ext cx="1680838" cy="2630072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E71D9081-3E67-75D7-BE52-1E03C64EE8FC}"/>
              </a:ext>
            </a:extLst>
          </p:cNvPr>
          <p:cNvSpPr/>
          <p:nvPr/>
        </p:nvSpPr>
        <p:spPr>
          <a:xfrm>
            <a:off x="640764" y="1733839"/>
            <a:ext cx="8207401" cy="12969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Software Transparency Foundation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New Implementations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Community Growth</a:t>
            </a:r>
          </a:p>
        </p:txBody>
      </p:sp>
    </p:spTree>
    <p:extLst>
      <p:ext uri="{BB962C8B-B14F-4D97-AF65-F5344CB8AC3E}">
        <p14:creationId xmlns:p14="http://schemas.microsoft.com/office/powerpoint/2010/main" val="56424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F3C62-9D57-FCF3-5CC6-7BD3A8D5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9F5F48-11E7-8E68-F513-75FA9B09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F2585-D622-773F-0161-6E7DF0CE1655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A8C60-78AC-579C-B3D0-9ED7E7FABD7F}"/>
              </a:ext>
            </a:extLst>
          </p:cNvPr>
          <p:cNvSpPr txBox="1"/>
          <p:nvPr/>
        </p:nvSpPr>
        <p:spPr>
          <a:xfrm>
            <a:off x="632100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GET INVOLVED</a:t>
            </a:r>
            <a:endParaRPr lang="en-US" sz="1800">
              <a:solidFill>
                <a:srgbClr val="863DFF"/>
              </a:solidFill>
              <a:latin typeface="Space Grotes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F63BE-ABBA-297E-B6BD-415087BEF63E}"/>
              </a:ext>
            </a:extLst>
          </p:cNvPr>
          <p:cNvSpPr txBox="1"/>
          <p:nvPr/>
        </p:nvSpPr>
        <p:spPr>
          <a:xfrm>
            <a:off x="632101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30922-1E45-7397-9722-E825DDF74405}"/>
              </a:ext>
            </a:extLst>
          </p:cNvPr>
          <p:cNvSpPr txBox="1"/>
          <p:nvPr/>
        </p:nvSpPr>
        <p:spPr>
          <a:xfrm>
            <a:off x="632104" y="1047374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Call For Participation</a:t>
            </a:r>
          </a:p>
        </p:txBody>
      </p:sp>
      <p:pic>
        <p:nvPicPr>
          <p:cNvPr id="16" name="Picture 15" descr="A cartoon of a green monster&#10;&#10;Description automatically generated">
            <a:extLst>
              <a:ext uri="{FF2B5EF4-FFF2-40B4-BE49-F238E27FC236}">
                <a16:creationId xmlns:a16="http://schemas.microsoft.com/office/drawing/2014/main" id="{A9166583-F3CF-DFD5-2B00-6840CC0D5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154" y="3429000"/>
            <a:ext cx="1680838" cy="2630072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122084F1-DFE4-87A3-73E7-1508852BC819}"/>
              </a:ext>
            </a:extLst>
          </p:cNvPr>
          <p:cNvSpPr/>
          <p:nvPr/>
        </p:nvSpPr>
        <p:spPr>
          <a:xfrm>
            <a:off x="640764" y="1733839"/>
            <a:ext cx="8207401" cy="17124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>
                <a:solidFill>
                  <a:schemeClr val="lt1"/>
                </a:solidFill>
                <a:latin typeface="Space Grotesk"/>
                <a:ea typeface="Aptos"/>
              </a:rPr>
              <a:t>Improve the Dataset 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>
                <a:solidFill>
                  <a:schemeClr val="lt1"/>
                </a:solidFill>
                <a:latin typeface="Space Grotesk"/>
                <a:ea typeface="Aptos"/>
              </a:rPr>
              <a:t>Create New Implementations 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>
                <a:solidFill>
                  <a:schemeClr val="lt1"/>
                </a:solidFill>
                <a:latin typeface="Space Grotesk"/>
                <a:ea typeface="Aptos"/>
              </a:rPr>
              <a:t>Share Real-World Use Cases 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>
                <a:solidFill>
                  <a:schemeClr val="lt1"/>
                </a:solidFill>
                <a:latin typeface="Space Grotesk"/>
                <a:ea typeface="Aptos"/>
              </a:rPr>
              <a:t>Explore AI/ML for Context </a:t>
            </a:r>
          </a:p>
        </p:txBody>
      </p:sp>
    </p:spTree>
    <p:extLst>
      <p:ext uri="{BB962C8B-B14F-4D97-AF65-F5344CB8AC3E}">
        <p14:creationId xmlns:p14="http://schemas.microsoft.com/office/powerpoint/2010/main" val="183418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F393E-5C4A-359F-06AF-DAEA6BC5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3DF479-4555-A71D-5C00-E624AB71FB2A}"/>
              </a:ext>
            </a:extLst>
          </p:cNvPr>
          <p:cNvSpPr txBox="1"/>
          <p:nvPr/>
        </p:nvSpPr>
        <p:spPr>
          <a:xfrm>
            <a:off x="632100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 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pic>
        <p:nvPicPr>
          <p:cNvPr id="4" name="Picture 3" descr="A cartoon character standing on a hill with a flag&#10;&#10;Description automatically generated">
            <a:extLst>
              <a:ext uri="{FF2B5EF4-FFF2-40B4-BE49-F238E27FC236}">
                <a16:creationId xmlns:a16="http://schemas.microsoft.com/office/drawing/2014/main" id="{F495BD77-FE29-B96D-B96A-CA94F143C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86"/>
          <a:stretch/>
        </p:blipFill>
        <p:spPr>
          <a:xfrm>
            <a:off x="8029913" y="4064000"/>
            <a:ext cx="3508079" cy="2162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404F8-8D85-C1F2-5EDA-75F8EB42DD80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CA2B9-4B4C-C433-3083-998BB4CE234B}"/>
              </a:ext>
            </a:extLst>
          </p:cNvPr>
          <p:cNvSpPr txBox="1"/>
          <p:nvPr/>
        </p:nvSpPr>
        <p:spPr>
          <a:xfrm>
            <a:off x="632104" y="1047374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Speaking The Same Language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9BABB-937B-08CA-9E65-27724AEBED22}"/>
              </a:ext>
            </a:extLst>
          </p:cNvPr>
          <p:cNvSpPr txBox="1"/>
          <p:nvPr/>
        </p:nvSpPr>
        <p:spPr>
          <a:xfrm>
            <a:off x="654008" y="16747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rPr>
              <a:t>Standardized crypto identification enables better collaboration and a more secure software ecosystem</a:t>
            </a:r>
          </a:p>
        </p:txBody>
      </p:sp>
    </p:spTree>
    <p:extLst>
      <p:ext uri="{BB962C8B-B14F-4D97-AF65-F5344CB8AC3E}">
        <p14:creationId xmlns:p14="http://schemas.microsoft.com/office/powerpoint/2010/main" val="245677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C13B2-4993-6B14-098C-DA06F4C0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69103C6-ACC5-5679-D579-BEE03236498B}"/>
              </a:ext>
            </a:extLst>
          </p:cNvPr>
          <p:cNvSpPr txBox="1"/>
          <p:nvPr/>
        </p:nvSpPr>
        <p:spPr>
          <a:xfrm>
            <a:off x="632100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 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231E9-8D48-5230-54D1-3BCCDD7AF434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Space Grotesk"/>
              </a:rPr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C54D2-FF24-AF2E-F939-762B857269E7}"/>
              </a:ext>
            </a:extLst>
          </p:cNvPr>
          <p:cNvSpPr txBox="1"/>
          <p:nvPr/>
        </p:nvSpPr>
        <p:spPr>
          <a:xfrm>
            <a:off x="632104" y="1047374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Thank You!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DB736AFE-11AF-6FD4-3A94-ACA7CA5C25F7}"/>
              </a:ext>
            </a:extLst>
          </p:cNvPr>
          <p:cNvSpPr/>
          <p:nvPr/>
        </p:nvSpPr>
        <p:spPr>
          <a:xfrm>
            <a:off x="654008" y="1504627"/>
            <a:ext cx="8194400" cy="29564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pace Grotesk"/>
                <a:ea typeface="+mn-lt"/>
                <a:cs typeface="Space Grotesk" pitchFamily="2" charset="77"/>
              </a:rPr>
              <a:t>SCANOSS SCA Open-Source Tools: </a:t>
            </a:r>
            <a:r>
              <a:rPr lang="en-US" dirty="0">
                <a:solidFill>
                  <a:srgbClr val="863DFF"/>
                </a:solidFill>
                <a:latin typeface="Space Grotesk"/>
                <a:ea typeface="+mn-lt"/>
                <a:cs typeface="Space Grotesk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https://github.com/scanoss</a:t>
            </a:r>
            <a:endParaRPr lang="en-US" dirty="0">
              <a:solidFill>
                <a:schemeClr val="bg1"/>
              </a:solidFill>
              <a:latin typeface="Space Grotesk"/>
              <a:ea typeface="+mn-lt"/>
              <a:cs typeface="Space Grotesk" pitchFamily="2" charset="77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ea typeface="+mn-lt"/>
                <a:cs typeface="Space Grotesk" pitchFamily="2" charset="77"/>
              </a:rPr>
              <a:t>Crypto Algorithms Open Dataset: </a:t>
            </a:r>
            <a:r>
              <a:rPr lang="en-US" dirty="0">
                <a:solidFill>
                  <a:srgbClr val="863DFF"/>
                </a:solidFill>
                <a:latin typeface="Space Grotesk" pitchFamily="2" charset="77"/>
                <a:ea typeface="+mn-lt"/>
                <a:cs typeface="Space Grotesk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https://github.com/scanoss/crypto_algorithms_open_dataset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pace Grotesk"/>
                <a:ea typeface="+mn-lt"/>
                <a:cs typeface="Space Grotesk" pitchFamily="2" charset="77"/>
              </a:rPr>
              <a:t>Purl to CPE:</a:t>
            </a:r>
            <a:r>
              <a:rPr lang="en-US" dirty="0">
                <a:solidFill>
                  <a:srgbClr val="863DFF"/>
                </a:solidFill>
                <a:latin typeface="Space Grotesk"/>
                <a:ea typeface="+mn-lt"/>
                <a:cs typeface="Space Grotesk" pitchFamily="2" charset="77"/>
              </a:rPr>
              <a:t> </a:t>
            </a:r>
            <a:r>
              <a:rPr lang="en-US" dirty="0">
                <a:solidFill>
                  <a:srgbClr val="863DFF"/>
                </a:solidFill>
                <a:ea typeface="+mn-lt"/>
                <a:cs typeface="+mn-lt"/>
                <a:hlinkClick r:id="rId6"/>
              </a:rPr>
              <a:t>https://github.com/scanoss/purl2cpe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ea typeface="+mn-lt"/>
                <a:cs typeface="Space Grotesk" pitchFamily="2" charset="77"/>
              </a:rPr>
              <a:t>STF Web: </a:t>
            </a:r>
            <a:r>
              <a:rPr lang="en-US" dirty="0">
                <a:solidFill>
                  <a:srgbClr val="863DFF"/>
                </a:solidFill>
                <a:latin typeface="Space Grotesk" pitchFamily="2" charset="77"/>
                <a:ea typeface="+mn-lt"/>
                <a:cs typeface="Space Grotesk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https://www.softwaretransparency.org</a:t>
            </a:r>
            <a:endParaRPr lang="en-US" dirty="0">
              <a:solidFill>
                <a:srgbClr val="863DFF"/>
              </a:solidFill>
              <a:latin typeface="Space Grotesk" pitchFamily="2" charset="77"/>
              <a:ea typeface="+mn-lt"/>
              <a:cs typeface="Space Grotesk" pitchFamily="2" charset="77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Space Grotesk"/>
                <a:ea typeface="+mn-lt"/>
                <a:cs typeface="Space Grotesk" pitchFamily="2" charset="77"/>
              </a:rPr>
              <a:t>osskb.org</a:t>
            </a:r>
            <a:r>
              <a:rPr lang="en-US" dirty="0">
                <a:solidFill>
                  <a:schemeClr val="bg1"/>
                </a:solidFill>
                <a:latin typeface="Space Grotesk"/>
                <a:ea typeface="+mn-lt"/>
                <a:cs typeface="Space Grotesk" pitchFamily="2" charset="77"/>
              </a:rPr>
              <a:t> Web:</a:t>
            </a:r>
            <a:r>
              <a:rPr lang="en-US" dirty="0">
                <a:solidFill>
                  <a:srgbClr val="863DFF"/>
                </a:solidFill>
                <a:latin typeface="Space Grotesk"/>
                <a:ea typeface="+mn-lt"/>
                <a:cs typeface="Space Grotesk" pitchFamily="2" charset="77"/>
              </a:rPr>
              <a:t> </a:t>
            </a:r>
            <a:r>
              <a:rPr lang="en-US" dirty="0">
                <a:solidFill>
                  <a:srgbClr val="863DFF"/>
                </a:solidFill>
                <a:latin typeface="Space Grotesk"/>
                <a:ea typeface="+mn-lt"/>
                <a:cs typeface="Space Grotesk" pitchFamily="2" charset="77"/>
                <a:hlinkClick r:id="rId8"/>
              </a:rPr>
              <a:t>https://osskb.org</a:t>
            </a:r>
            <a:endParaRPr lang="en-US" dirty="0">
              <a:solidFill>
                <a:srgbClr val="863DFF"/>
              </a:solidFill>
              <a:latin typeface="Space Grotesk" pitchFamily="2" charset="77"/>
              <a:ea typeface="+mn-lt"/>
              <a:cs typeface="Space Grotesk" pitchFamily="2" charset="77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dirty="0">
              <a:latin typeface="Space Grotesk" pitchFamily="2" charset="77"/>
              <a:ea typeface="+mn-lt"/>
              <a:cs typeface="Space Grotes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36D4F-32F4-175D-4391-3EBBAFBD3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3952" y="1504627"/>
            <a:ext cx="1586357" cy="1586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48E87-9DAC-64C3-B064-2D8AB4E7D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9070" y="4065669"/>
            <a:ext cx="1581239" cy="15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6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0A116-B076-F98B-0255-10C735ABCA73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804B6-75BD-21D6-50CD-930BA334E97D}"/>
              </a:ext>
            </a:extLst>
          </p:cNvPr>
          <p:cNvSpPr txBox="1"/>
          <p:nvPr/>
        </p:nvSpPr>
        <p:spPr>
          <a:xfrm>
            <a:off x="632100" y="589411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THE CHALLENGE</a:t>
            </a:r>
            <a:endParaRPr lang="en-US" sz="1800">
              <a:solidFill>
                <a:srgbClr val="863DFF"/>
              </a:solidFill>
              <a:latin typeface="Space Grotes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4B6F9-2F92-1496-73F7-92F767EC9844}"/>
              </a:ext>
            </a:extLst>
          </p:cNvPr>
          <p:cNvSpPr txBox="1"/>
          <p:nvPr/>
        </p:nvSpPr>
        <p:spPr>
          <a:xfrm>
            <a:off x="632101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SCANOSS Journey</a:t>
            </a:r>
            <a:endParaRPr lang="en-US" sz="1800">
              <a:solidFill>
                <a:schemeClr val="bg1"/>
              </a:solidFill>
              <a:latin typeface="Space Grotes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7C720-852C-659D-F8C0-82A67A9FE54D}"/>
              </a:ext>
            </a:extLst>
          </p:cNvPr>
          <p:cNvSpPr txBox="1"/>
          <p:nvPr/>
        </p:nvSpPr>
        <p:spPr>
          <a:xfrm>
            <a:off x="632104" y="1047374"/>
            <a:ext cx="682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The Crypto Identification Problem</a:t>
            </a:r>
          </a:p>
        </p:txBody>
      </p:sp>
      <p:pic>
        <p:nvPicPr>
          <p:cNvPr id="16" name="Picture 15" descr="A cartoon of a green monster&#10;&#10;Description automatically generated">
            <a:extLst>
              <a:ext uri="{FF2B5EF4-FFF2-40B4-BE49-F238E27FC236}">
                <a16:creationId xmlns:a16="http://schemas.microsoft.com/office/drawing/2014/main" id="{DC4C82C2-512A-33DA-B879-CC8B0622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113" y="3554574"/>
            <a:ext cx="1643488" cy="2571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30593-CBF2-0794-81CF-0204685F34CD}"/>
              </a:ext>
            </a:extLst>
          </p:cNvPr>
          <p:cNvSpPr txBox="1"/>
          <p:nvPr/>
        </p:nvSpPr>
        <p:spPr>
          <a:xfrm>
            <a:off x="667639" y="1601372"/>
            <a:ext cx="68219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Imagine if crypto algorithms were declared using arbitrary formats – like restaurant reviews.</a:t>
            </a:r>
            <a:endParaRPr lang="en-US">
              <a:solidFill>
                <a:schemeClr val="bg1"/>
              </a:solidFill>
              <a:latin typeface="Space Grotesk" pitchFamily="2" charset="77"/>
              <a:ea typeface="+mn-lt"/>
              <a:cs typeface="Space Grotesk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0B1BDB-6DAC-815A-59D9-0E3A0E2FD976}"/>
              </a:ext>
            </a:extLst>
          </p:cNvPr>
          <p:cNvSpPr/>
          <p:nvPr/>
        </p:nvSpPr>
        <p:spPr>
          <a:xfrm>
            <a:off x="731519" y="2375102"/>
            <a:ext cx="1471750" cy="7694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⭐⭐⭐⭐⭐</a:t>
            </a:r>
            <a:endParaRPr lang="en-US"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3A4598-06FF-D12F-9F4B-96149E580BAA}"/>
              </a:ext>
            </a:extLst>
          </p:cNvPr>
          <p:cNvSpPr/>
          <p:nvPr/>
        </p:nvSpPr>
        <p:spPr>
          <a:xfrm>
            <a:off x="731519" y="3347271"/>
            <a:ext cx="1471750" cy="7694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pace Grotesk" pitchFamily="2" charset="77"/>
                <a:cs typeface="Space Grotesk" pitchFamily="2" charset="77"/>
              </a:rPr>
              <a:t>9.2/10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716852-5D3F-C58D-AAD5-3804945139DF}"/>
              </a:ext>
            </a:extLst>
          </p:cNvPr>
          <p:cNvSpPr/>
          <p:nvPr/>
        </p:nvSpPr>
        <p:spPr>
          <a:xfrm>
            <a:off x="731519" y="4319440"/>
            <a:ext cx="1471750" cy="7694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👍👍👍👎</a:t>
            </a:r>
            <a:endParaRPr lang="en-US"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54DBD8-03A3-A353-263C-6F9619D0F92D}"/>
              </a:ext>
            </a:extLst>
          </p:cNvPr>
          <p:cNvSpPr/>
          <p:nvPr/>
        </p:nvSpPr>
        <p:spPr>
          <a:xfrm>
            <a:off x="731519" y="5273676"/>
            <a:ext cx="1471750" cy="7694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pace Grotesk" pitchFamily="2" charset="77"/>
                <a:cs typeface="Space Grotesk" pitchFamily="2" charset="77"/>
              </a:rPr>
              <a:t>“Excellent”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D0A95-5847-1E08-F57A-1D8D1F801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157" y="2404130"/>
            <a:ext cx="2916843" cy="710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D34C46-58C6-BF64-5A91-15F06F973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157" y="3345279"/>
            <a:ext cx="3376118" cy="7694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44A1C2-CE81-77AB-EC73-978363429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157" y="4308545"/>
            <a:ext cx="3376118" cy="752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E56541-1876-DEFE-B358-BFE9CF8B0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157" y="5273676"/>
            <a:ext cx="3990106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FB6E0-CD7B-042E-17E1-605BEFA2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6DEDE959-3C4D-5F55-BBC7-560C23696EED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THE IMPACT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D39AAFA9-4489-7C94-9DA8-0836CFCFF03F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 Journey</a:t>
            </a:r>
            <a:endParaRPr lang="en-US" sz="15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AFFCE203-DC3F-E60B-15F6-D7DBDA5EF044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Space Grotesk"/>
                <a:cs typeface="Space Grotesk" pitchFamily="2" charset="77"/>
              </a:rPr>
              <a:t>Why Standarized Crypto Identification Matters</a:t>
            </a:r>
            <a:endParaRPr lang="en-US" sz="2800" b="1" spc="-1">
              <a:solidFill>
                <a:schemeClr val="bg1"/>
              </a:solidFill>
              <a:latin typeface="Space Grotesk"/>
              <a:cs typeface="Space Grotesk" pitchFamily="2" charset="77"/>
            </a:endParaRPr>
          </a:p>
        </p:txBody>
      </p:sp>
      <p:sp>
        <p:nvSpPr>
          <p:cNvPr id="57" name="TextBox 20">
            <a:extLst>
              <a:ext uri="{FF2B5EF4-FFF2-40B4-BE49-F238E27FC236}">
                <a16:creationId xmlns:a16="http://schemas.microsoft.com/office/drawing/2014/main" id="{73BC081B-27EB-6C01-CB30-6D93AD22D1B5}"/>
              </a:ext>
            </a:extLst>
          </p:cNvPr>
          <p:cNvSpPr/>
          <p:nvPr/>
        </p:nvSpPr>
        <p:spPr>
          <a:xfrm>
            <a:off x="646093" y="1573979"/>
            <a:ext cx="10297977" cy="254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b="1" spc="-1" dirty="0">
                <a:solidFill>
                  <a:schemeClr val="lt1"/>
                </a:solidFill>
                <a:latin typeface="Space Grotesk"/>
              </a:rPr>
              <a:t>To our Key Stakeholders:</a:t>
            </a:r>
            <a:endParaRPr lang="en-US" b="1" spc="-1" dirty="0">
              <a:solidFill>
                <a:schemeClr val="lt1"/>
              </a:solidFill>
              <a:latin typeface="Space Grotesk"/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Trade compliance teams need accurate ECCN classifications for Export Control</a:t>
            </a: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</a:rPr>
              <a:t>Security teams must adhere to NIST standards on CAVP (Crypto Algorithm Validation Program) </a:t>
            </a: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</a:rPr>
              <a:t>Companies are increasingly concerned about PQC (Post Quantum Cryptography)</a:t>
            </a: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cs typeface="Arial"/>
              </a:rPr>
              <a:t>Auditing requirements continue to grow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631B2-A496-5F80-2BF5-B6FED6298B29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02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79FCA43A-39C0-7432-9DB9-51A90FF40BFE}"/>
              </a:ext>
            </a:extLst>
          </p:cNvPr>
          <p:cNvSpPr/>
          <p:nvPr/>
        </p:nvSpPr>
        <p:spPr>
          <a:xfrm>
            <a:off x="646093" y="4339665"/>
            <a:ext cx="8207401" cy="12860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b="1" spc="-1" dirty="0">
                <a:solidFill>
                  <a:schemeClr val="lt1"/>
                </a:solidFill>
                <a:latin typeface="Space Grotesk"/>
              </a:rPr>
              <a:t>For the entire community and to SCANOSS:</a:t>
            </a:r>
            <a:endParaRPr lang="en-US" dirty="0">
              <a:solidFill>
                <a:schemeClr val="lt1"/>
              </a:solidFill>
              <a:latin typeface="Space Grotesk"/>
            </a:endParaRP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cs typeface="Arial"/>
              </a:rPr>
              <a:t>Standarization SAVES EFFORT and RESOURCES</a:t>
            </a:r>
          </a:p>
          <a:p>
            <a:pPr marL="800100" lvl="1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cs typeface="Arial"/>
              </a:rPr>
              <a:t>Standarization boosts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4858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/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 dirty="0">
                <a:solidFill>
                  <a:srgbClr val="863DFF"/>
                </a:solidFill>
                <a:latin typeface="Space Grotesk"/>
                <a:ea typeface="Aptos"/>
              </a:rPr>
              <a:t>OUR PROPOSAL FOR THE COMMUNITY</a:t>
            </a:r>
            <a:endParaRPr lang="en-US" sz="1500" spc="-1" dirty="0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/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 dirty="0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16"/>
          <p:cNvSpPr/>
          <p:nvPr/>
        </p:nvSpPr>
        <p:spPr>
          <a:xfrm>
            <a:off x="644321" y="1053360"/>
            <a:ext cx="76082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pace Grotesk"/>
                <a:cs typeface="Space Grotesk" pitchFamily="2" charset="77"/>
              </a:rPr>
              <a:t>An Open Crypto Algorithm Dataset</a:t>
            </a:r>
            <a:endParaRPr lang="en-US" sz="2800" b="1" spc="-1">
              <a:solidFill>
                <a:schemeClr val="bg1"/>
              </a:solidFill>
              <a:latin typeface="Space Grotesk"/>
              <a:cs typeface="Space Grotesk" pitchFamily="2" charset="77"/>
            </a:endParaRPr>
          </a:p>
        </p:txBody>
      </p:sp>
      <p:sp>
        <p:nvSpPr>
          <p:cNvPr id="57" name="TextBox 20"/>
          <p:cNvSpPr/>
          <p:nvPr/>
        </p:nvSpPr>
        <p:spPr>
          <a:xfrm>
            <a:off x="646093" y="1717854"/>
            <a:ext cx="5230431" cy="29589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 defTabSz="9144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bg1"/>
                </a:solidFill>
                <a:latin typeface="Space Grotesk"/>
                <a:cs typeface="Arial"/>
              </a:rPr>
              <a:t>Crypto algorithm definition </a:t>
            </a:r>
            <a:r>
              <a:rPr lang="en-US" spc="-1" dirty="0">
                <a:solidFill>
                  <a:srgbClr val="863DFF"/>
                </a:solidFill>
                <a:latin typeface="Space Grotesk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  <a:endParaRPr lang="en-US" spc="-1" dirty="0">
              <a:solidFill>
                <a:srgbClr val="863DFF"/>
              </a:solidFill>
              <a:latin typeface="Space Grotesk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Simple data structure and </a:t>
            </a:r>
            <a:r>
              <a:rPr lang="en-US" spc="-1" dirty="0">
                <a:solidFill>
                  <a:srgbClr val="863DFF"/>
                </a:solidFill>
                <a:latin typeface="Space Grotesk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attributes</a:t>
            </a:r>
            <a:r>
              <a:rPr lang="en-US" spc="-1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 </a:t>
            </a:r>
            <a:r>
              <a:rPr lang="en-US" spc="-1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(proto-taxonomy)</a:t>
            </a:r>
            <a:endParaRPr lang="en-US" spc="-1" dirty="0">
              <a:solidFill>
                <a:schemeClr val="bg1"/>
              </a:solidFill>
              <a:latin typeface="Space Grotesk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rgbClr val="863DFF"/>
                </a:solidFill>
                <a:latin typeface="Space Grotes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Machine-Readable</a:t>
            </a:r>
            <a:r>
              <a:rPr lang="en-US" spc="-1" dirty="0">
                <a:solidFill>
                  <a:schemeClr val="bg1"/>
                </a:solidFill>
                <a:latin typeface="Space Grotesk"/>
              </a:rPr>
              <a:t> format, so extensible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Reference </a:t>
            </a:r>
            <a:r>
              <a:rPr lang="en-US" dirty="0">
                <a:solidFill>
                  <a:srgbClr val="863DFF"/>
                </a:solidFill>
                <a:latin typeface="Space Grotesk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</a:t>
            </a:r>
            <a:r>
              <a:rPr lang="en-US" dirty="0">
                <a:solidFill>
                  <a:srgbClr val="863DFF"/>
                </a:solidFill>
                <a:latin typeface="Space Grotesk"/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bg1"/>
                </a:solidFill>
                <a:latin typeface="Space Grotesk"/>
                <a:ea typeface="+mn-lt"/>
                <a:cs typeface="+mn-lt"/>
              </a:rPr>
              <a:t>for algorithms' list detection</a:t>
            </a:r>
            <a:endParaRPr lang="en-US" spc="-1" dirty="0">
              <a:solidFill>
                <a:schemeClr val="bg1"/>
              </a:solidFill>
              <a:latin typeface="Space Grotesk"/>
            </a:endParaRP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bg1"/>
                </a:solidFill>
                <a:latin typeface="Space Grotesk"/>
              </a:rPr>
              <a:t>Battle-tested in production</a:t>
            </a:r>
            <a:endParaRPr lang="en-US" spc="-1" dirty="0">
              <a:solidFill>
                <a:schemeClr val="bg1"/>
              </a:solidFill>
              <a:latin typeface="Space Grotesk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D3F0D-9839-30C4-BB87-FFF2EC168F3A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03</a:t>
            </a:r>
          </a:p>
        </p:txBody>
      </p:sp>
      <p:pic>
        <p:nvPicPr>
          <p:cNvPr id="5" name="Picture 4" descr="A grey and black rectangular sign with a number and a black and white number&#10;&#10;Description automatically generated">
            <a:extLst>
              <a:ext uri="{FF2B5EF4-FFF2-40B4-BE49-F238E27FC236}">
                <a16:creationId xmlns:a16="http://schemas.microsoft.com/office/drawing/2014/main" id="{A589EA68-FBED-EF55-180A-5D887DE8D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724" y="4809663"/>
            <a:ext cx="2999264" cy="10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4B6F9-2F92-1496-73F7-92F767EC9844}"/>
              </a:ext>
            </a:extLst>
          </p:cNvPr>
          <p:cNvSpPr txBox="1"/>
          <p:nvPr/>
        </p:nvSpPr>
        <p:spPr>
          <a:xfrm>
            <a:off x="632100" y="6227912"/>
            <a:ext cx="40404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Space Grotesk"/>
                <a:ea typeface="+mn-lt"/>
                <a:cs typeface="Space Grotesk" pitchFamily="2" charset="77"/>
              </a:rPr>
              <a:t>SCANOSS</a:t>
            </a:r>
            <a:endParaRPr lang="en-US" sz="1800">
              <a:solidFill>
                <a:schemeClr val="bg1"/>
              </a:solidFill>
              <a:latin typeface="Space Grotesk"/>
              <a:cs typeface="Space Grotesk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7C720-852C-659D-F8C0-82A67A9FE54D}"/>
              </a:ext>
            </a:extLst>
          </p:cNvPr>
          <p:cNvSpPr txBox="1"/>
          <p:nvPr/>
        </p:nvSpPr>
        <p:spPr>
          <a:xfrm>
            <a:off x="632103" y="998993"/>
            <a:ext cx="806963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Space Grotesk" pitchFamily="2" charset="77"/>
                <a:ea typeface="+mn-lt"/>
                <a:cs typeface="Space Grotesk" pitchFamily="2" charset="77"/>
              </a:rPr>
              <a:t>Our journey: …towards Open Data</a:t>
            </a:r>
            <a:endParaRPr lang="en-US" sz="3000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A2CA8-8183-FD96-1CB6-95E8309D1808}"/>
              </a:ext>
            </a:extLst>
          </p:cNvPr>
          <p:cNvSpPr txBox="1"/>
          <p:nvPr/>
        </p:nvSpPr>
        <p:spPr>
          <a:xfrm>
            <a:off x="633523" y="672655"/>
            <a:ext cx="682190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863DFF"/>
                </a:solidFill>
                <a:latin typeface="Space Grotesk" pitchFamily="2" charset="77"/>
                <a:ea typeface="+mn-lt"/>
                <a:cs typeface="Space Grotesk" pitchFamily="2" charset="77"/>
              </a:rPr>
              <a:t>OUR JOURNEY</a:t>
            </a:r>
            <a:endParaRPr lang="en-US" sz="1800">
              <a:solidFill>
                <a:srgbClr val="863DFF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64918-4172-67F8-19F0-105DEE4423D9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  <a:cs typeface="Space Grotesk" pitchFamily="2" charset="77"/>
              </a:rPr>
              <a:t>04</a:t>
            </a:r>
            <a:endParaRPr lang="en-US" sz="15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C4BAE4B7-E053-1F27-B07A-993D92D63112}"/>
              </a:ext>
            </a:extLst>
          </p:cNvPr>
          <p:cNvSpPr/>
          <p:nvPr/>
        </p:nvSpPr>
        <p:spPr>
          <a:xfrm>
            <a:off x="7869009" y="3849205"/>
            <a:ext cx="3410867" cy="192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5D7F121C-E6FF-F6BA-02A2-D3C00C4F7C1C}"/>
              </a:ext>
            </a:extLst>
          </p:cNvPr>
          <p:cNvSpPr/>
          <p:nvPr/>
        </p:nvSpPr>
        <p:spPr>
          <a:xfrm>
            <a:off x="3663589" y="3849203"/>
            <a:ext cx="4167640" cy="200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3CED88D8-EAFC-8CEE-D695-9C21591D96B6}"/>
              </a:ext>
            </a:extLst>
          </p:cNvPr>
          <p:cNvSpPr/>
          <p:nvPr/>
        </p:nvSpPr>
        <p:spPr>
          <a:xfrm>
            <a:off x="949898" y="3849204"/>
            <a:ext cx="2675914" cy="2002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3" name="타원 1367">
            <a:extLst>
              <a:ext uri="{FF2B5EF4-FFF2-40B4-BE49-F238E27FC236}">
                <a16:creationId xmlns:a16="http://schemas.microsoft.com/office/drawing/2014/main" id="{06AF75E0-FF39-E784-9D21-3005EF91B42E}"/>
              </a:ext>
            </a:extLst>
          </p:cNvPr>
          <p:cNvSpPr/>
          <p:nvPr/>
        </p:nvSpPr>
        <p:spPr>
          <a:xfrm>
            <a:off x="2141993" y="3841503"/>
            <a:ext cx="200297" cy="200297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5" name="타원 1369">
            <a:extLst>
              <a:ext uri="{FF2B5EF4-FFF2-40B4-BE49-F238E27FC236}">
                <a16:creationId xmlns:a16="http://schemas.microsoft.com/office/drawing/2014/main" id="{893779AE-B069-8431-79AD-EFDDFDD01B28}"/>
              </a:ext>
            </a:extLst>
          </p:cNvPr>
          <p:cNvSpPr/>
          <p:nvPr/>
        </p:nvSpPr>
        <p:spPr>
          <a:xfrm>
            <a:off x="5730551" y="3841503"/>
            <a:ext cx="200297" cy="200297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7" name="타원 1371">
            <a:extLst>
              <a:ext uri="{FF2B5EF4-FFF2-40B4-BE49-F238E27FC236}">
                <a16:creationId xmlns:a16="http://schemas.microsoft.com/office/drawing/2014/main" id="{D98712CA-2BCE-7ACC-810B-4ECA4DAEC19D}"/>
              </a:ext>
            </a:extLst>
          </p:cNvPr>
          <p:cNvSpPr/>
          <p:nvPr/>
        </p:nvSpPr>
        <p:spPr>
          <a:xfrm>
            <a:off x="9530675" y="3849203"/>
            <a:ext cx="200297" cy="200297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cxnSp>
        <p:nvCxnSpPr>
          <p:cNvPr id="59" name="직선 연결선 1373">
            <a:extLst>
              <a:ext uri="{FF2B5EF4-FFF2-40B4-BE49-F238E27FC236}">
                <a16:creationId xmlns:a16="http://schemas.microsoft.com/office/drawing/2014/main" id="{E4F8C06C-5A42-8AB6-AF96-4A66F4D4E101}"/>
              </a:ext>
            </a:extLst>
          </p:cNvPr>
          <p:cNvCxnSpPr>
            <a:cxnSpLocks/>
          </p:cNvCxnSpPr>
          <p:nvPr/>
        </p:nvCxnSpPr>
        <p:spPr>
          <a:xfrm>
            <a:off x="2242141" y="4010181"/>
            <a:ext cx="0" cy="905688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1375">
            <a:extLst>
              <a:ext uri="{FF2B5EF4-FFF2-40B4-BE49-F238E27FC236}">
                <a16:creationId xmlns:a16="http://schemas.microsoft.com/office/drawing/2014/main" id="{588116C5-EE35-8D11-50EE-D5BAB8818C8F}"/>
              </a:ext>
            </a:extLst>
          </p:cNvPr>
          <p:cNvCxnSpPr>
            <a:cxnSpLocks/>
          </p:cNvCxnSpPr>
          <p:nvPr/>
        </p:nvCxnSpPr>
        <p:spPr>
          <a:xfrm rot="10800000">
            <a:off x="5825335" y="2959038"/>
            <a:ext cx="0" cy="905688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A0123AC-27A4-FBE3-8858-540634B318A0}"/>
              </a:ext>
            </a:extLst>
          </p:cNvPr>
          <p:cNvSpPr txBox="1"/>
          <p:nvPr/>
        </p:nvSpPr>
        <p:spPr>
          <a:xfrm>
            <a:off x="8417869" y="3109278"/>
            <a:ext cx="242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Open Source &amp; SPDX Collaboration</a:t>
            </a:r>
            <a:endParaRPr lang="ko-KR" altLang="en-US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cxnSp>
        <p:nvCxnSpPr>
          <p:cNvPr id="63" name="직선 연결선 1377">
            <a:extLst>
              <a:ext uri="{FF2B5EF4-FFF2-40B4-BE49-F238E27FC236}">
                <a16:creationId xmlns:a16="http://schemas.microsoft.com/office/drawing/2014/main" id="{1988A2EE-52C5-86AB-522E-773E56D9E938}"/>
              </a:ext>
            </a:extLst>
          </p:cNvPr>
          <p:cNvCxnSpPr>
            <a:cxnSpLocks/>
          </p:cNvCxnSpPr>
          <p:nvPr/>
        </p:nvCxnSpPr>
        <p:spPr>
          <a:xfrm>
            <a:off x="9630823" y="3982549"/>
            <a:ext cx="0" cy="905688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95F4B91-EAFB-F08D-558D-B900914BD06A}"/>
              </a:ext>
            </a:extLst>
          </p:cNvPr>
          <p:cNvSpPr txBox="1"/>
          <p:nvPr/>
        </p:nvSpPr>
        <p:spPr>
          <a:xfrm>
            <a:off x="4644328" y="4401708"/>
            <a:ext cx="23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Keyword Matching</a:t>
            </a:r>
            <a:endParaRPr lang="ko-KR" altLang="en-US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F52629-96F0-5A45-78A3-5A311AC13181}"/>
              </a:ext>
            </a:extLst>
          </p:cNvPr>
          <p:cNvSpPr txBox="1"/>
          <p:nvPr/>
        </p:nvSpPr>
        <p:spPr>
          <a:xfrm>
            <a:off x="4840647" y="2396645"/>
            <a:ext cx="198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2022-2023</a:t>
            </a:r>
            <a:endParaRPr lang="ko-KR" altLang="en-US" sz="2400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F76978-4DA2-41C4-7869-39F6DB405D3B}"/>
              </a:ext>
            </a:extLst>
          </p:cNvPr>
          <p:cNvSpPr txBox="1"/>
          <p:nvPr/>
        </p:nvSpPr>
        <p:spPr>
          <a:xfrm>
            <a:off x="8806576" y="5075707"/>
            <a:ext cx="16538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Space Grotesk"/>
                <a:ea typeface="맑은 고딕"/>
                <a:cs typeface="Space Grotesk" pitchFamily="2" charset="77"/>
              </a:rPr>
              <a:t>2024-2025</a:t>
            </a:r>
            <a:endParaRPr lang="ko-KR" altLang="en-US" sz="2400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ECC4F1-D272-CF8E-8BAF-3C17BB0988BF}"/>
              </a:ext>
            </a:extLst>
          </p:cNvPr>
          <p:cNvSpPr txBox="1"/>
          <p:nvPr/>
        </p:nvSpPr>
        <p:spPr>
          <a:xfrm>
            <a:off x="977908" y="3283655"/>
            <a:ext cx="252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Customer Requests</a:t>
            </a:r>
            <a:endParaRPr lang="ko-KR" altLang="en-US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C839D2-3068-8828-B7AD-4256C1155C04}"/>
              </a:ext>
            </a:extLst>
          </p:cNvPr>
          <p:cNvSpPr txBox="1"/>
          <p:nvPr/>
        </p:nvSpPr>
        <p:spPr>
          <a:xfrm>
            <a:off x="1615055" y="5076846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2021</a:t>
            </a:r>
            <a:endParaRPr lang="ko-KR" altLang="en-US" sz="2400" b="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ABF05FFD-F4F8-D988-C5CF-FD73CEB81398}"/>
              </a:ext>
            </a:extLst>
          </p:cNvPr>
          <p:cNvSpPr/>
          <p:nvPr/>
        </p:nvSpPr>
        <p:spPr>
          <a:xfrm rot="5400000">
            <a:off x="359762" y="3489443"/>
            <a:ext cx="192596" cy="9121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EBC9FDD4-4DBF-4650-150A-41B6EA08664C}"/>
              </a:ext>
            </a:extLst>
          </p:cNvPr>
          <p:cNvSpPr/>
          <p:nvPr/>
        </p:nvSpPr>
        <p:spPr>
          <a:xfrm rot="16200000">
            <a:off x="11663986" y="3513787"/>
            <a:ext cx="192596" cy="863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84420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CFFF8-FFD3-318B-EB54-8B4574D8D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3FBBF4A5-9673-79E3-2965-DB0C7A7661E7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2021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A95E2AA4-4A73-210F-D1E0-FDD6E990A445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BAD602A9-2EE9-9C98-3B8F-2C6A2D7DA5C4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pace Grotesk"/>
                <a:cs typeface="Space Grotesk" pitchFamily="2" charset="77"/>
              </a:rPr>
              <a:t>Driven by Customers Needs</a:t>
            </a:r>
            <a:endParaRPr lang="en-US" sz="2800" b="1" spc="-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833F1-3E1A-AB8E-A0AD-6B40694BBBF9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05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4AA0CD2B-F5FB-9231-22D4-68BD92D6BBD7}"/>
              </a:ext>
            </a:extLst>
          </p:cNvPr>
          <p:cNvSpPr/>
          <p:nvPr/>
        </p:nvSpPr>
        <p:spPr>
          <a:xfrm>
            <a:off x="640764" y="1723182"/>
            <a:ext cx="8607051" cy="254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Customers frequently asked: 'Can you tell us which crypto algorithms are in this open-source project?’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This wasn't just an internal need; it was a recurring request from real customers.</a:t>
            </a:r>
          </a:p>
          <a:p>
            <a:pPr marL="342900" indent="-34290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chemeClr val="lt1"/>
                </a:solidFill>
                <a:latin typeface="Space Grotesk"/>
                <a:ea typeface="Aptos"/>
              </a:rPr>
              <a:t>We recognized the importance of addressing this critical need for our customers.</a:t>
            </a:r>
          </a:p>
        </p:txBody>
      </p:sp>
      <p:pic>
        <p:nvPicPr>
          <p:cNvPr id="5" name="Picture 4" descr="A cartoon of a monster&#10;&#10;Description automatically generated">
            <a:extLst>
              <a:ext uri="{FF2B5EF4-FFF2-40B4-BE49-F238E27FC236}">
                <a16:creationId xmlns:a16="http://schemas.microsoft.com/office/drawing/2014/main" id="{D864DA72-BFA3-F6AC-68A7-B7BFF325B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929" y="4993880"/>
            <a:ext cx="2042191" cy="12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2C4A5-96D5-EEC7-7755-09062597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C19EC859-BCDC-B7B2-0E39-8FFAF850DDDE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2022-2023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5AEA3824-928B-7885-3067-559AD370B901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  <a:ea typeface="Aptos"/>
              <a:cs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9DEB0801-30FD-BCF8-18C1-AA9F7C6DDB98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Keyword Matching: A Practical Start</a:t>
            </a:r>
            <a:endParaRPr lang="en-US" sz="2800" b="1" spc="-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F9CF0-4647-89D5-789D-50C1CD25E92A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F3FE6-DD19-948A-B6B4-96624994E6C8}"/>
              </a:ext>
            </a:extLst>
          </p:cNvPr>
          <p:cNvSpPr txBox="1"/>
          <p:nvPr/>
        </p:nvSpPr>
        <p:spPr>
          <a:xfrm>
            <a:off x="640764" y="1759791"/>
            <a:ext cx="537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🧠 Sometimes, simple is the smart way!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FB342-F2C0-4646-1F28-8DDEDB41E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25" y="988778"/>
            <a:ext cx="3884404" cy="4942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B21D5-E80B-1692-015F-11B13F95B677}"/>
              </a:ext>
            </a:extLst>
          </p:cNvPr>
          <p:cNvSpPr txBox="1"/>
          <p:nvPr/>
        </p:nvSpPr>
        <p:spPr>
          <a:xfrm>
            <a:off x="776177" y="2254102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One definition file per crypto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Effective for large-scale scanning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Allowed us to be precise on the detection</a:t>
            </a:r>
          </a:p>
        </p:txBody>
      </p:sp>
    </p:spTree>
    <p:extLst>
      <p:ext uri="{BB962C8B-B14F-4D97-AF65-F5344CB8AC3E}">
        <p14:creationId xmlns:p14="http://schemas.microsoft.com/office/powerpoint/2010/main" val="113958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239FD-2560-097D-3AE1-030B94BD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FD3D169A-4F4A-2202-0EF0-01C55E709AA5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  <a:ea typeface="Aptos"/>
              </a:rPr>
              <a:t>2022-2023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AF4886F4-234D-F320-B41C-FD167EB3F5A2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  <a:ea typeface="Aptos"/>
              <a:cs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70C0EA16-20AA-FEC1-70C3-2A63B6FF01CE}"/>
              </a:ext>
            </a:extLst>
          </p:cNvPr>
          <p:cNvSpPr/>
          <p:nvPr/>
        </p:nvSpPr>
        <p:spPr>
          <a:xfrm>
            <a:off x="644320" y="1053360"/>
            <a:ext cx="875517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Keyword Matching: A Practical Start</a:t>
            </a:r>
            <a:endParaRPr lang="en-US" sz="2800" b="1" spc="-1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4087F-4EA9-EC9D-E0D5-7EB8E2C1528B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D1CD6-8815-D51D-34A0-563D5578AFE6}"/>
              </a:ext>
            </a:extLst>
          </p:cNvPr>
          <p:cNvSpPr txBox="1"/>
          <p:nvPr/>
        </p:nvSpPr>
        <p:spPr>
          <a:xfrm>
            <a:off x="640764" y="1759791"/>
            <a:ext cx="537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Sometimes, simple is the smart way!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4ACBE-0267-8996-2F3C-37D854DAD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25" y="988778"/>
            <a:ext cx="3884404" cy="4942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F7E93-2E74-6DA0-7BE4-56E35934107F}"/>
              </a:ext>
            </a:extLst>
          </p:cNvPr>
          <p:cNvSpPr txBox="1"/>
          <p:nvPr/>
        </p:nvSpPr>
        <p:spPr>
          <a:xfrm>
            <a:off x="776177" y="2254102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One definition file per crypto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Effective for large-scale scanning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Allowed us to be precise on the detection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EC8E5-5C7E-826A-BE4D-51F35BD19EB7}"/>
              </a:ext>
            </a:extLst>
          </p:cNvPr>
          <p:cNvSpPr txBox="1"/>
          <p:nvPr/>
        </p:nvSpPr>
        <p:spPr>
          <a:xfrm>
            <a:off x="776177" y="3809230"/>
            <a:ext cx="537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We realized: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C84AE-2E40-A0C4-B4D4-781886518080}"/>
              </a:ext>
            </a:extLst>
          </p:cNvPr>
          <p:cNvSpPr txBox="1"/>
          <p:nvPr/>
        </p:nvSpPr>
        <p:spPr>
          <a:xfrm>
            <a:off x="776177" y="4207064"/>
            <a:ext cx="4883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What about non open-source projects?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New crypto libraries and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The community was already involved</a:t>
            </a:r>
          </a:p>
        </p:txBody>
      </p:sp>
    </p:spTree>
    <p:extLst>
      <p:ext uri="{BB962C8B-B14F-4D97-AF65-F5344CB8AC3E}">
        <p14:creationId xmlns:p14="http://schemas.microsoft.com/office/powerpoint/2010/main" val="3527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CE1A9-F428-9347-1423-A1250149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>
            <a:extLst>
              <a:ext uri="{FF2B5EF4-FFF2-40B4-BE49-F238E27FC236}">
                <a16:creationId xmlns:a16="http://schemas.microsoft.com/office/drawing/2014/main" id="{317F67E4-F923-A8C6-1A01-50A74F2874D5}"/>
              </a:ext>
            </a:extLst>
          </p:cNvPr>
          <p:cNvSpPr/>
          <p:nvPr/>
        </p:nvSpPr>
        <p:spPr>
          <a:xfrm>
            <a:off x="640764" y="589321"/>
            <a:ext cx="682056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rgbClr val="863DFF"/>
                </a:solidFill>
                <a:latin typeface="Space Grotesk"/>
              </a:rPr>
              <a:t>2024/2025</a:t>
            </a:r>
            <a:endParaRPr lang="en-US" sz="1500" spc="-1">
              <a:solidFill>
                <a:srgbClr val="FFFFFF"/>
              </a:solidFill>
              <a:latin typeface="Space Grotesk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65DEB96E-D02E-5A8E-30AF-A36535016660}"/>
              </a:ext>
            </a:extLst>
          </p:cNvPr>
          <p:cNvSpPr/>
          <p:nvPr/>
        </p:nvSpPr>
        <p:spPr>
          <a:xfrm>
            <a:off x="641631" y="6228001"/>
            <a:ext cx="4038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spc="-1">
                <a:solidFill>
                  <a:schemeClr val="lt1"/>
                </a:solidFill>
                <a:latin typeface="Space Grotesk"/>
                <a:ea typeface="Aptos"/>
              </a:rPr>
              <a:t>SCANOSS</a:t>
            </a:r>
            <a:endParaRPr lang="en-US" sz="1500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F8166E58-C5CE-A68F-C4EA-B351E97B1A49}"/>
              </a:ext>
            </a:extLst>
          </p:cNvPr>
          <p:cNvSpPr/>
          <p:nvPr/>
        </p:nvSpPr>
        <p:spPr>
          <a:xfrm>
            <a:off x="644320" y="1053360"/>
            <a:ext cx="982620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square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Open to the World: Standardization and Community</a:t>
            </a:r>
            <a:endParaRPr lang="en-US" sz="2800" b="1" spc="-1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E4309-70B5-EF22-4E04-61AB74D8B6C3}"/>
              </a:ext>
            </a:extLst>
          </p:cNvPr>
          <p:cNvSpPr txBox="1"/>
          <p:nvPr/>
        </p:nvSpPr>
        <p:spPr>
          <a:xfrm>
            <a:off x="7139671" y="6226339"/>
            <a:ext cx="439832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>
                <a:solidFill>
                  <a:schemeClr val="bg1"/>
                </a:solidFill>
                <a:latin typeface="Space Grotesk"/>
              </a:rPr>
              <a:t>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A6D7D-B2B6-AB99-E5EA-25E4766AA88E}"/>
              </a:ext>
            </a:extLst>
          </p:cNvPr>
          <p:cNvSpPr txBox="1"/>
          <p:nvPr/>
        </p:nvSpPr>
        <p:spPr>
          <a:xfrm>
            <a:off x="640763" y="1827871"/>
            <a:ext cx="10055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Released the dataset under </a:t>
            </a: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  <a:hlinkClick r:id="rId4"/>
              </a:rPr>
              <a:t>CC0 License</a:t>
            </a:r>
            <a:endParaRPr lang="en-US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From de-facto standard </a:t>
            </a:r>
            <a:r>
              <a:rPr lang="en-US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  <a:sym typeface="Wingdings" pitchFamily="2" charset="2"/>
              </a:rPr>
              <a:t> To SPDX collaboration</a:t>
            </a:r>
            <a:endParaRPr lang="en-US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3EDC149-89D6-6711-291A-CDC81ABBF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10" y="2682212"/>
            <a:ext cx="6314661" cy="33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8F12408DE9E4A9369E32DE43EAB98" ma:contentTypeVersion="6" ma:contentTypeDescription="Create a new document." ma:contentTypeScope="" ma:versionID="fd3ab15feb722041e70d5f9c0512a526">
  <xsd:schema xmlns:xsd="http://www.w3.org/2001/XMLSchema" xmlns:xs="http://www.w3.org/2001/XMLSchema" xmlns:p="http://schemas.microsoft.com/office/2006/metadata/properties" xmlns:ns2="df9570d2-dda8-4a21-9e19-ad8959918dff" xmlns:ns3="2eb5d661-d54f-43d9-a8ca-4d0fa60b0330" targetNamespace="http://schemas.microsoft.com/office/2006/metadata/properties" ma:root="true" ma:fieldsID="39c2de198cf7f254dde963cfeb08db60" ns2:_="" ns3:_="">
    <xsd:import namespace="df9570d2-dda8-4a21-9e19-ad8959918dff"/>
    <xsd:import namespace="2eb5d661-d54f-43d9-a8ca-4d0fa60b0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570d2-dda8-4a21-9e19-ad8959918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d661-d54f-43d9-a8ca-4d0fa60b0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092690-C65B-4112-AAA4-54F9DC1705B1}">
  <ds:schemaRefs>
    <ds:schemaRef ds:uri="2eb5d661-d54f-43d9-a8ca-4d0fa60b0330"/>
    <ds:schemaRef ds:uri="df9570d2-dda8-4a21-9e19-ad8959918d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FB59F0-CEF1-4AAD-8D54-DF830DA2A964}">
  <ds:schemaRefs>
    <ds:schemaRef ds:uri="http://purl.org/dc/terms/"/>
    <ds:schemaRef ds:uri="http://purl.org/dc/elements/1.1/"/>
    <ds:schemaRef ds:uri="2eb5d661-d54f-43d9-a8ca-4d0fa60b033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f9570d2-dda8-4a21-9e19-ad8959918df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EDD504-C229-47A3-8FEC-BA546E967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1241</Words>
  <Application>Microsoft Macintosh PowerPoint</Application>
  <PresentationFormat>Widescreen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Space Grotesk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Matias Daloia</cp:lastModifiedBy>
  <cp:revision>34</cp:revision>
  <dcterms:created xsi:type="dcterms:W3CDTF">2024-04-22T10:36:17Z</dcterms:created>
  <dcterms:modified xsi:type="dcterms:W3CDTF">2025-02-02T05:19:17Z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0x0101006C98F12408DE9E4A9369E32DE43EAB98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{"FileActivityType":"9","FileActivityTimeStamp":"2024-04-22T11:40:53.843Z","FileActivityUsersOnPage":[{"DisplayName":"Jordan Groenewald","Id":"jordan.groenewald@scanoss.com"}],"FileActivityNavigationId":null}</vt:lpwstr>
  </property>
  <property fmtid="{D5CDD505-2E9C-101B-9397-08002B2CF9AE}" pid="8" name="TriggerFlowInfo">
    <vt:lpwstr/>
  </property>
</Properties>
</file>