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1"/>
      <p: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  <p:embeddedFont>
      <p:font typeface="Raleway Medium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8912"/>
  </p:normalViewPr>
  <p:slideViewPr>
    <p:cSldViewPr snapToGrid="0">
      <p:cViewPr varScale="1">
        <p:scale>
          <a:sx n="114" d="100"/>
          <a:sy n="114" d="100"/>
        </p:scale>
        <p:origin x="2104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e7fc2130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g32e7fc21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bb5bab11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bb5bab11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bb5bab11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bb5bab11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bb5bab11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2bb5bab11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bb5bab110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bb5bab110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2bb5bab11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2bb5bab11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bb5bab110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bb5bab110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bb5bab110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2bb5bab110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bb5bab110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2bb5bab110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e7fc2130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e7fc2130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e7fc2130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e7fc2130a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g32e7fc2130a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e7fc2130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e7fc2130a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8" name="Google Shape;148;g32e7fc2130a_0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e7fc2130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2e7fc2130a_0_2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32e7fc2130a_0_2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e7fc2130a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e7fc2130a_0_3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g32e7fc2130a_0_3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e7fc2130a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2e7fc2130a_0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2e7fc2130a_0_3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bb5bab1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bb5bab1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bb5bab11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bb5bab11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1pPr>
            <a:lvl2pPr marL="914400" lvl="1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2pPr>
            <a:lvl3pPr marL="1371600" lvl="2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/>
            </a:lvl3pPr>
            <a:lvl4pPr marL="1828800" lvl="3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4pPr>
            <a:lvl5pPr marL="2286000" lvl="4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5pPr>
            <a:lvl6pPr marL="2743200" lvl="5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■"/>
              <a:defRPr/>
            </a:lvl6pPr>
            <a:lvl7pPr marL="3200400" lvl="6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/>
            </a:lvl7pPr>
            <a:lvl8pPr marL="3657600" lvl="7" indent="-2730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Char char="○"/>
              <a:defRPr/>
            </a:lvl8pPr>
            <a:lvl9pPr marL="4114800" lvl="8" indent="-27305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1pPr>
            <a:lvl2pPr lvl="1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2pPr>
            <a:lvl3pPr lvl="2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3pPr>
            <a:lvl4pPr lvl="3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4pPr>
            <a:lvl5pPr lvl="4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5pPr>
            <a:lvl6pPr lvl="5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6pPr>
            <a:lvl7pPr lvl="6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7pPr>
            <a:lvl8pPr lvl="7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8pPr>
            <a:lvl9pPr lvl="8" algn="l">
              <a:spcBef>
                <a:spcPts val="0"/>
              </a:spcBef>
              <a:spcAft>
                <a:spcPts val="0"/>
              </a:spcAft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5"/>
          <p:cNvSpPr txBox="1"/>
          <p:nvPr/>
        </p:nvSpPr>
        <p:spPr>
          <a:xfrm>
            <a:off x="88125" y="4699050"/>
            <a:ext cx="634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</a:rPr>
              <a:t> © Salus CM Inc. 2025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7425" y="4749134"/>
            <a:ext cx="629600" cy="221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/>
        </p:nvSpPr>
        <p:spPr>
          <a:xfrm>
            <a:off x="88125" y="4699050"/>
            <a:ext cx="634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</a:rPr>
              <a:t> © Salus CM Inc. 2025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2"/>
              </a:solidFill>
            </a:endParaRPr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7425" y="4749134"/>
            <a:ext cx="629600" cy="221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jean-pierre-lejacq/" TargetMode="External"/><Relationship Id="rId3" Type="http://schemas.openxmlformats.org/officeDocument/2006/relationships/hyperlink" Target="https://www.primero.org/" TargetMode="External"/><Relationship Id="rId7" Type="http://schemas.openxmlformats.org/officeDocument/2006/relationships/hyperlink" Target="https://salus-cm.car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jeanpierre.lejacq@salus-cm.care" TargetMode="External"/><Relationship Id="rId5" Type="http://schemas.openxmlformats.org/officeDocument/2006/relationships/hyperlink" Target="https://support.primero.org/popups/try" TargetMode="External"/><Relationship Id="rId4" Type="http://schemas.openxmlformats.org/officeDocument/2006/relationships/hyperlink" Target="https://support.primero.org/" TargetMode="External"/><Relationship Id="rId9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ctrTitle"/>
          </p:nvPr>
        </p:nvSpPr>
        <p:spPr>
          <a:xfrm>
            <a:off x="765125" y="2135200"/>
            <a:ext cx="51858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lvl="0" indent="0" algn="ctr" rtl="0">
              <a:lnSpc>
                <a:spcPct val="130434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rgbClr val="2C269B"/>
                </a:solidFill>
                <a:highlight>
                  <a:srgbClr val="FFFFFF"/>
                </a:highlight>
              </a:rPr>
              <a:t>Accelerating Digital Transformation in Europe: The Role of Digital Public Goods and Open Source Collaboration</a:t>
            </a:r>
            <a:endParaRPr sz="2100" b="1">
              <a:solidFill>
                <a:srgbClr val="2C269B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30434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rgbClr val="2C269B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B209E"/>
              </a:buClr>
              <a:buSzPts val="3800"/>
              <a:buFont typeface="Arial"/>
              <a:buNone/>
            </a:pPr>
            <a:endParaRPr sz="3700" b="1">
              <a:solidFill>
                <a:srgbClr val="2B20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26"/>
          <p:cNvPicPr preferRelativeResize="0"/>
          <p:nvPr/>
        </p:nvPicPr>
        <p:blipFill rotWithShape="1">
          <a:blip r:embed="rId3">
            <a:alphaModFix/>
          </a:blip>
          <a:srcRect l="139" r="139"/>
          <a:stretch/>
        </p:blipFill>
        <p:spPr>
          <a:xfrm>
            <a:off x="167092" y="204575"/>
            <a:ext cx="851775" cy="6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/>
          <p:nvPr/>
        </p:nvSpPr>
        <p:spPr>
          <a:xfrm rot="5400000">
            <a:off x="5556038" y="3402523"/>
            <a:ext cx="198000" cy="170700"/>
          </a:xfrm>
          <a:prstGeom prst="triangle">
            <a:avLst>
              <a:gd name="adj" fmla="val 50000"/>
            </a:avLst>
          </a:prstGeom>
          <a:solidFill>
            <a:srgbClr val="82DBE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26"/>
          <p:cNvCxnSpPr/>
          <p:nvPr/>
        </p:nvCxnSpPr>
        <p:spPr>
          <a:xfrm>
            <a:off x="676217" y="1450566"/>
            <a:ext cx="0" cy="1680600"/>
          </a:xfrm>
          <a:prstGeom prst="straightConnector1">
            <a:avLst/>
          </a:prstGeom>
          <a:noFill/>
          <a:ln w="25400" cap="flat" cmpd="sng">
            <a:solidFill>
              <a:srgbClr val="2B209E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6"/>
          <p:cNvSpPr/>
          <p:nvPr/>
        </p:nvSpPr>
        <p:spPr>
          <a:xfrm>
            <a:off x="631072" y="2375493"/>
            <a:ext cx="90300" cy="90300"/>
          </a:xfrm>
          <a:prstGeom prst="ellipse">
            <a:avLst/>
          </a:prstGeom>
          <a:solidFill>
            <a:srgbClr val="2B209E"/>
          </a:solidFill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593151" y="3017167"/>
            <a:ext cx="166200" cy="166200"/>
          </a:xfrm>
          <a:prstGeom prst="diamond">
            <a:avLst/>
          </a:prstGeom>
          <a:solidFill>
            <a:srgbClr val="82DBE1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1092263" y="3183375"/>
            <a:ext cx="45315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C269B"/>
                </a:solidFill>
              </a:rPr>
              <a:t>Amreen Taneja, Standards Lead</a:t>
            </a:r>
            <a:endParaRPr sz="1800">
              <a:solidFill>
                <a:srgbClr val="2C269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C269B"/>
                </a:solidFill>
              </a:rPr>
              <a:t>Digital Public Goods Alliance</a:t>
            </a:r>
            <a:endParaRPr sz="1800">
              <a:solidFill>
                <a:srgbClr val="2C269B"/>
              </a:solidFill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 rotWithShape="1">
          <a:blip r:embed="rId4">
            <a:alphaModFix/>
          </a:blip>
          <a:srcRect l="28091" r="28091"/>
          <a:stretch/>
        </p:blipFill>
        <p:spPr>
          <a:xfrm>
            <a:off x="6318957" y="839159"/>
            <a:ext cx="2397600" cy="3420000"/>
          </a:xfrm>
          <a:prstGeom prst="snip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17" name="Google Shape;117;p26"/>
          <p:cNvSpPr/>
          <p:nvPr/>
        </p:nvSpPr>
        <p:spPr>
          <a:xfrm>
            <a:off x="6118850" y="738809"/>
            <a:ext cx="2821200" cy="3622500"/>
          </a:xfrm>
          <a:prstGeom prst="snip2DiagRect">
            <a:avLst>
              <a:gd name="adj1" fmla="val 4128"/>
              <a:gd name="adj2" fmla="val 50000"/>
            </a:avLst>
          </a:prstGeom>
          <a:noFill/>
          <a:ln w="25400" cap="flat" cmpd="sng">
            <a:solidFill>
              <a:srgbClr val="2C21A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7873842" y="1162366"/>
            <a:ext cx="73800" cy="73800"/>
          </a:xfrm>
          <a:prstGeom prst="ellipse">
            <a:avLst/>
          </a:prstGeom>
          <a:solidFill>
            <a:srgbClr val="2B209E"/>
          </a:solidFill>
          <a:ln w="1016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6"/>
          <p:cNvSpPr/>
          <p:nvPr/>
        </p:nvSpPr>
        <p:spPr>
          <a:xfrm>
            <a:off x="8803183" y="3343290"/>
            <a:ext cx="145200" cy="145200"/>
          </a:xfrm>
          <a:prstGeom prst="diamond">
            <a:avLst/>
          </a:prstGeom>
          <a:solidFill>
            <a:srgbClr val="82DBE1"/>
          </a:solidFill>
          <a:ln w="952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Primero Globally</a:t>
            </a:r>
            <a:endParaRPr sz="2420"/>
          </a:p>
        </p:txBody>
      </p:sp>
      <p:sp>
        <p:nvSpPr>
          <p:cNvPr id="208" name="Google Shape;20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923" y="914649"/>
            <a:ext cx="6151501" cy="3748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79 Implementations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62 Countries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15.5 K Users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1.69M Cases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5" y="0"/>
            <a:ext cx="906197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Primero is more than open-source software</a:t>
            </a:r>
            <a:endParaRPr sz="2420"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governance structure, led by the Primero Board, that provides strategic direction and risk mitigation for Primero.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Several deployment models including fully hosted solutions.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large and active community of non-governmental organisations (NGOs), government agencies including: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UNICEF (lead sponsor), UNHCR, Save the Children, IRC, Terres des hommes, …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National and state governments including China, Ghana, Hungary, Italy, Romania, Ukraine, …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Certified Digital Public Good (DPG) with software licensed under the GNU Affero GPL 3 and source on GitHub.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Sustainability strategy to bring Primero to new markets through partnerships with for-profit companies such as Salus using an innovative Contribution in Kind model.</a:t>
            </a:r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Primero deployment options</a:t>
            </a:r>
            <a:endParaRPr sz="2420"/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32" name="Google Shape;232;p38"/>
          <p:cNvSpPr txBox="1"/>
          <p:nvPr/>
        </p:nvSpPr>
        <p:spPr>
          <a:xfrm>
            <a:off x="0" y="1834575"/>
            <a:ext cx="2877600" cy="2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</a:rPr>
              <a:t>Tier 1</a:t>
            </a:r>
            <a:br>
              <a:rPr lang="en-GB" sz="2000" b="1">
                <a:solidFill>
                  <a:schemeClr val="dk2"/>
                </a:solidFill>
              </a:rPr>
            </a:br>
            <a:r>
              <a:rPr lang="en-GB" sz="2000" b="1">
                <a:solidFill>
                  <a:schemeClr val="dk2"/>
                </a:solidFill>
              </a:rPr>
              <a:t>DIY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Access the open-source repo to set up your own Primero instance. Unlimited access to the Primero Community and all documentation.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63" y="1052825"/>
            <a:ext cx="14890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 txBox="1"/>
          <p:nvPr/>
        </p:nvSpPr>
        <p:spPr>
          <a:xfrm>
            <a:off x="2937138" y="1869625"/>
            <a:ext cx="3122100" cy="2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</a:rPr>
              <a:t>Tier 3</a:t>
            </a:r>
            <a:br>
              <a:rPr lang="en-GB" sz="2000" b="1">
                <a:solidFill>
                  <a:schemeClr val="dk2"/>
                </a:solidFill>
              </a:rPr>
            </a:br>
            <a:r>
              <a:rPr lang="en-GB" sz="2000" b="1">
                <a:solidFill>
                  <a:schemeClr val="dk2"/>
                </a:solidFill>
              </a:rPr>
              <a:t>UNICEF Hosted SaaS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Fully supported hosting on UNICEF's Azure cloud. Includes support to deploy, configure, operate, remote training, regular upgrades and technical support.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013" y="1052825"/>
            <a:ext cx="1671256" cy="6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6118800" y="1834575"/>
            <a:ext cx="3016800" cy="27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</a:rPr>
              <a:t>Tier 4</a:t>
            </a:r>
            <a:br>
              <a:rPr lang="en-GB" sz="2000" b="1">
                <a:solidFill>
                  <a:schemeClr val="dk2"/>
                </a:solidFill>
              </a:rPr>
            </a:br>
            <a:r>
              <a:rPr lang="en-GB" sz="2000" b="1">
                <a:solidFill>
                  <a:schemeClr val="dk2"/>
                </a:solidFill>
              </a:rPr>
              <a:t>Hybrid</a:t>
            </a:r>
            <a:endParaRPr sz="20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</a:rPr>
              <a:t>Support to install production server locally. This includes support to deploy, secure, operate, remote training, regular upgrades and technical support.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37" name="Google Shape;23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1575" y="1070000"/>
            <a:ext cx="1671250" cy="64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Primero in Europe</a:t>
            </a:r>
            <a:endParaRPr sz="2420"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75369"/>
              <a:buChar char="●"/>
            </a:pPr>
            <a:r>
              <a:rPr lang="en-GB" sz="2388"/>
              <a:t>Romania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Collaboration of UNICEF and government agencies to register and support children fleeing the war in Ukraine.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Local IT company, on contract with government, has pulled the open source and forked it for custom additions: user identity management and SSO, custom dashboards.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Open source contributions back to the core product of some features.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Locally hosted.</a:t>
            </a:r>
            <a:endParaRPr/>
          </a:p>
          <a:p>
            <a:pPr marL="457200" lvl="0" indent="-35544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50"/>
              <a:t>Hungary</a:t>
            </a:r>
            <a:endParaRPr sz="235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Budapest city government is implementing a child protection social services case management system.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Technology implementation by the city's IT team.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Careful scrutiny by the national cybersecurity authority. Security testing </a:t>
            </a:r>
            <a:endParaRPr/>
          </a:p>
          <a:p>
            <a:pPr marL="457200" lvl="0" indent="-35544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350"/>
              <a:t>Ukraine</a:t>
            </a:r>
            <a:endParaRPr sz="235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Child protection services by local and international NGOs for children affected by the war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Parallel to a government-led initiative, no data exchange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UNICEF-hosted. UNICEF is not subject to national regulation (UN "privileges and immunities") but voluntarily complies with what it can</a:t>
            </a:r>
            <a:endParaRPr/>
          </a:p>
        </p:txBody>
      </p:sp>
      <p:sp>
        <p:nvSpPr>
          <p:cNvPr id="244" name="Google Shape;24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Primero in Europe - Themes</a:t>
            </a:r>
            <a:endParaRPr sz="2420"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/>
              <a:t>Compliance with regulation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Serious review of privacy and security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But different partners emphasize different issues–so there is no generic set of requests that satisfy everybody 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Local capacity and interest in self-hosting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Governments less interested in letting UNICEF do the hosting for them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Quality open source contributions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Good collaboration and communication with UNICEF product owners and dev community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Challenges with integrating national eGovernment systems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No unified beneficiary identity</a:t>
            </a:r>
            <a:endParaRPr sz="1800"/>
          </a:p>
        </p:txBody>
      </p:sp>
      <p:sp>
        <p:nvSpPr>
          <p:cNvPr id="251" name="Google Shape;25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Innovative Public-Private Partnership</a:t>
            </a:r>
            <a:endParaRPr sz="2420"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>
            <a:off x="3654300" y="1152475"/>
            <a:ext cx="517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Salus-UNICEF Partnership</a:t>
            </a:r>
            <a:endParaRPr sz="210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Decade of work building Primero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Contributions-in-Kind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Shared Commitment to Primero as a DPG</a:t>
            </a:r>
            <a:endParaRPr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Salus offers commercial SaaS</a:t>
            </a:r>
            <a:endParaRPr sz="210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Subscription pricing – per seat per month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Multi-tenant SaaS Infrastructure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Primero &amp; RapidPro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Additional Tools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Sector-specific Configuration Templates</a:t>
            </a:r>
            <a:endParaRPr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Customization &amp; Support Services</a:t>
            </a:r>
            <a:endParaRPr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100"/>
              <a:t>Support social, health, and constituent service providers in the US &amp; CA</a:t>
            </a:r>
            <a:endParaRPr sz="210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GB"/>
              <a:t>Child &amp; Family Services, Behavioral Health, Addiction, Elder Services</a:t>
            </a:r>
            <a:br>
              <a:rPr lang="en-GB"/>
            </a:br>
            <a:r>
              <a:rPr lang="en-GB"/>
              <a:t>Workplace &amp; Campus Safeguarding</a:t>
            </a:r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501900" cy="2348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information about Primero</a:t>
            </a:r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Main website: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https://www.primero.org/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Primero support hub: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https://support.primero.org/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Demo: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https://support.primero.org/popups/try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My contact info:</a:t>
            </a:r>
            <a:endParaRPr/>
          </a:p>
          <a:p>
            <a:pPr marL="1828800" lvl="0" indent="45720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Jean Pierre LeJacq</a:t>
            </a:r>
            <a:br>
              <a:rPr lang="en-GB"/>
            </a:br>
            <a:r>
              <a:rPr lang="en-GB"/>
              <a:t>	Salus CM</a:t>
            </a:r>
            <a:br>
              <a:rPr lang="en-GB"/>
            </a:br>
            <a:r>
              <a:rPr lang="en-GB"/>
              <a:t>	CTO</a:t>
            </a:r>
            <a:br>
              <a:rPr lang="en-GB"/>
            </a:br>
            <a:r>
              <a:rPr lang="en-GB"/>
              <a:t>	email: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jeanpierre.lejacq@salus-cm.care</a:t>
            </a:r>
            <a:br>
              <a:rPr lang="en-GB"/>
            </a:br>
            <a:r>
              <a:rPr lang="en-GB"/>
              <a:t>	website: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https://salus-cm.care/</a:t>
            </a:r>
            <a:br>
              <a:rPr lang="en-GB"/>
            </a:br>
            <a:r>
              <a:rPr lang="en-GB"/>
              <a:t>	linkedin: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https://www.linkedin.com/in/jean-pierre-lejacq/</a:t>
            </a:r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67" name="Google Shape;267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8125" y="2736675"/>
            <a:ext cx="1693850" cy="16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7"/>
          <p:cNvSpPr/>
          <p:nvPr/>
        </p:nvSpPr>
        <p:spPr>
          <a:xfrm>
            <a:off x="6012375" y="1311100"/>
            <a:ext cx="900000" cy="845700"/>
          </a:xfrm>
          <a:prstGeom prst="ellipse">
            <a:avLst/>
          </a:prstGeom>
          <a:solidFill>
            <a:srgbClr val="83D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5969775" y="1311100"/>
            <a:ext cx="985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3333AB"/>
                </a:solidFill>
              </a:rPr>
              <a:t>180+</a:t>
            </a:r>
            <a:endParaRPr sz="2000">
              <a:solidFill>
                <a:srgbClr val="3333A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AB"/>
                </a:solidFill>
              </a:rPr>
              <a:t>DPGs</a:t>
            </a:r>
            <a:endParaRPr sz="1200">
              <a:solidFill>
                <a:srgbClr val="3333AB"/>
              </a:solidFill>
            </a:endParaRPr>
          </a:p>
        </p:txBody>
      </p:sp>
      <p:sp>
        <p:nvSpPr>
          <p:cNvPr id="129" name="Google Shape;129;p27"/>
          <p:cNvSpPr/>
          <p:nvPr/>
        </p:nvSpPr>
        <p:spPr>
          <a:xfrm>
            <a:off x="4572000" y="1258000"/>
            <a:ext cx="900000" cy="845700"/>
          </a:xfrm>
          <a:prstGeom prst="ellipse">
            <a:avLst/>
          </a:prstGeom>
          <a:solidFill>
            <a:srgbClr val="83D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7"/>
          <p:cNvSpPr txBox="1"/>
          <p:nvPr/>
        </p:nvSpPr>
        <p:spPr>
          <a:xfrm>
            <a:off x="4648200" y="1311100"/>
            <a:ext cx="9852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333AB"/>
                </a:solidFill>
              </a:rPr>
              <a:t> 45+</a:t>
            </a:r>
            <a:endParaRPr sz="2300">
              <a:solidFill>
                <a:srgbClr val="3333A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3333AB"/>
                </a:solidFill>
              </a:rPr>
              <a:t>Members</a:t>
            </a:r>
            <a:endParaRPr sz="1000">
              <a:solidFill>
                <a:srgbClr val="3333A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/>
          <p:nvPr/>
        </p:nvSpPr>
        <p:spPr>
          <a:xfrm>
            <a:off x="3963120" y="2210888"/>
            <a:ext cx="2838900" cy="229800"/>
          </a:xfrm>
          <a:prstGeom prst="rect">
            <a:avLst/>
          </a:prstGeom>
          <a:solidFill>
            <a:srgbClr val="D8E5FF">
              <a:alpha val="8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8"/>
          <p:cNvSpPr/>
          <p:nvPr/>
        </p:nvSpPr>
        <p:spPr>
          <a:xfrm>
            <a:off x="2286448" y="2210888"/>
            <a:ext cx="1576800" cy="229800"/>
          </a:xfrm>
          <a:prstGeom prst="rect">
            <a:avLst/>
          </a:prstGeom>
          <a:solidFill>
            <a:srgbClr val="D8E5FF">
              <a:alpha val="89800"/>
            </a:srgbClr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2285552" y="1924088"/>
            <a:ext cx="4572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lvl="0" indent="0" algn="ctr" rtl="0">
              <a:lnSpc>
                <a:spcPct val="1176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rgbClr val="2B209E"/>
                </a:solidFill>
                <a:latin typeface="Raleway"/>
                <a:ea typeface="Raleway"/>
                <a:cs typeface="Raleway"/>
                <a:sym typeface="Raleway"/>
              </a:rPr>
              <a:t>Digital   Public Goods</a:t>
            </a:r>
            <a:endParaRPr sz="3300" b="1"/>
          </a:p>
        </p:txBody>
      </p:sp>
      <p:sp>
        <p:nvSpPr>
          <p:cNvPr id="139" name="Google Shape;139;p28"/>
          <p:cNvSpPr txBox="1"/>
          <p:nvPr/>
        </p:nvSpPr>
        <p:spPr>
          <a:xfrm>
            <a:off x="334078" y="203747"/>
            <a:ext cx="19524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2B209E"/>
                </a:solidFill>
                <a:latin typeface="Avenir"/>
                <a:ea typeface="Avenir"/>
                <a:cs typeface="Avenir"/>
                <a:sym typeface="Avenir"/>
              </a:rPr>
              <a:t>Digital technologies: </a:t>
            </a:r>
            <a:r>
              <a:rPr lang="en-GB" sz="1500">
                <a:solidFill>
                  <a:srgbClr val="2B209E"/>
                </a:solidFill>
                <a:latin typeface="Avenir"/>
                <a:ea typeface="Avenir"/>
                <a:cs typeface="Avenir"/>
                <a:sym typeface="Avenir"/>
              </a:rPr>
              <a:t>electronic tools, systems, devices and resources that generate, store or process data.</a:t>
            </a:r>
            <a:endParaRPr sz="1500">
              <a:solidFill>
                <a:srgbClr val="2B209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0" name="Google Shape;140;p28"/>
          <p:cNvCxnSpPr>
            <a:endCxn id="139" idx="3"/>
          </p:cNvCxnSpPr>
          <p:nvPr/>
        </p:nvCxnSpPr>
        <p:spPr>
          <a:xfrm rot="5400000" flipH="1">
            <a:off x="2234128" y="983447"/>
            <a:ext cx="1054500" cy="949800"/>
          </a:xfrm>
          <a:prstGeom prst="curvedConnector2">
            <a:avLst/>
          </a:prstGeom>
          <a:noFill/>
          <a:ln w="38100" cap="flat" cmpd="sng">
            <a:solidFill>
              <a:srgbClr val="2B209E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141" name="Google Shape;141;p28"/>
          <p:cNvSpPr txBox="1"/>
          <p:nvPr/>
        </p:nvSpPr>
        <p:spPr>
          <a:xfrm>
            <a:off x="4389976" y="3505650"/>
            <a:ext cx="43905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2B209E"/>
                </a:solidFill>
                <a:latin typeface="Avenir"/>
                <a:ea typeface="Avenir"/>
                <a:cs typeface="Avenir"/>
                <a:sym typeface="Avenir"/>
              </a:rPr>
              <a:t>Public Good: </a:t>
            </a:r>
            <a:r>
              <a:rPr lang="en-GB" sz="1500">
                <a:solidFill>
                  <a:srgbClr val="2B209E"/>
                </a:solidFill>
                <a:latin typeface="Avenir"/>
                <a:ea typeface="Avenir"/>
                <a:cs typeface="Avenir"/>
                <a:sym typeface="Avenir"/>
              </a:rPr>
              <a:t>a commodity or service that is provided without profit to all society members, either by the governments, private individuals or organisations which that benefit the public well-being.</a:t>
            </a:r>
            <a:endParaRPr sz="1500" b="1">
              <a:solidFill>
                <a:srgbClr val="2B209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2" name="Google Shape;142;p28"/>
          <p:cNvCxnSpPr>
            <a:endCxn id="141" idx="0"/>
          </p:cNvCxnSpPr>
          <p:nvPr/>
        </p:nvCxnSpPr>
        <p:spPr>
          <a:xfrm rot="-5400000" flipH="1">
            <a:off x="5641876" y="2562300"/>
            <a:ext cx="943800" cy="9429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2B209E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l="139" r="139"/>
          <a:stretch/>
        </p:blipFill>
        <p:spPr>
          <a:xfrm>
            <a:off x="7750417" y="203750"/>
            <a:ext cx="851775" cy="64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75" y="2501325"/>
            <a:ext cx="4089677" cy="242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l="15386" t="8917" r="54367" b="47216"/>
          <a:stretch/>
        </p:blipFill>
        <p:spPr>
          <a:xfrm>
            <a:off x="2167859" y="698991"/>
            <a:ext cx="4922700" cy="38535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cxnSp>
        <p:nvCxnSpPr>
          <p:cNvPr id="151" name="Google Shape;151;p29"/>
          <p:cNvCxnSpPr/>
          <p:nvPr/>
        </p:nvCxnSpPr>
        <p:spPr>
          <a:xfrm>
            <a:off x="1429100" y="1980142"/>
            <a:ext cx="22500" cy="2366700"/>
          </a:xfrm>
          <a:prstGeom prst="straightConnector1">
            <a:avLst/>
          </a:prstGeom>
          <a:noFill/>
          <a:ln w="25400" cap="flat" cmpd="sng">
            <a:solidFill>
              <a:srgbClr val="2B209E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9"/>
          <p:cNvSpPr/>
          <p:nvPr/>
        </p:nvSpPr>
        <p:spPr>
          <a:xfrm>
            <a:off x="1384006" y="2097945"/>
            <a:ext cx="90300" cy="90300"/>
          </a:xfrm>
          <a:prstGeom prst="ellipse">
            <a:avLst/>
          </a:prstGeom>
          <a:solidFill>
            <a:srgbClr val="2B209E"/>
          </a:solidFill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1346085" y="2631334"/>
            <a:ext cx="166200" cy="166200"/>
          </a:xfrm>
          <a:prstGeom prst="diamond">
            <a:avLst/>
          </a:prstGeom>
          <a:solidFill>
            <a:srgbClr val="82DBE1"/>
          </a:solidFill>
          <a:ln w="952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831900" y="347550"/>
            <a:ext cx="32028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ctr" anchorCtr="0">
            <a:spAutoFit/>
          </a:bodyPr>
          <a:lstStyle/>
          <a:p>
            <a:pPr marL="0" marR="0" lvl="0" indent="0" algn="l" rtl="0">
              <a:lnSpc>
                <a:spcPct val="980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2B209E"/>
                </a:solidFill>
                <a:latin typeface="Raleway"/>
                <a:ea typeface="Raleway"/>
                <a:cs typeface="Raleway"/>
                <a:sym typeface="Raleway"/>
              </a:rPr>
              <a:t>Digital Public Goods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5" name="Google Shape;155;p29"/>
          <p:cNvSpPr/>
          <p:nvPr/>
        </p:nvSpPr>
        <p:spPr>
          <a:xfrm rot="151824">
            <a:off x="5619164" y="2986455"/>
            <a:ext cx="3125748" cy="1809873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34300" rIns="34300" bIns="34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4">
            <a:alphaModFix/>
          </a:blip>
          <a:srcRect l="139" r="139"/>
          <a:stretch/>
        </p:blipFill>
        <p:spPr>
          <a:xfrm>
            <a:off x="7867692" y="309500"/>
            <a:ext cx="851775" cy="64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/>
        </p:nvSpPr>
        <p:spPr>
          <a:xfrm>
            <a:off x="2994502" y="647053"/>
            <a:ext cx="4936200" cy="4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1. Relevance to the Sustainable Development Goals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2. Use of Approved Open Licenses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3. Clear Ownership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4. Platform Independence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5. Documentation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6. Mechanism for Extracting Data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7. Adherence to Privacy and Applicable Laws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8. Adherence to Standards &amp; Best Practices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9. Do No Harm by Design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1778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9.a) Data Privacy &amp; Security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9.b) Inappropriate &amp; Illegal Content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9.c) Protection from Harassment</a:t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cxnSp>
        <p:nvCxnSpPr>
          <p:cNvPr id="163" name="Google Shape;163;p30"/>
          <p:cNvCxnSpPr/>
          <p:nvPr/>
        </p:nvCxnSpPr>
        <p:spPr>
          <a:xfrm flipH="1">
            <a:off x="2318846" y="647053"/>
            <a:ext cx="6600" cy="4011300"/>
          </a:xfrm>
          <a:prstGeom prst="straightConnector1">
            <a:avLst/>
          </a:prstGeom>
          <a:noFill/>
          <a:ln w="25400" cap="flat" cmpd="sng">
            <a:solidFill>
              <a:srgbClr val="2B209E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30"/>
          <p:cNvSpPr txBox="1"/>
          <p:nvPr/>
        </p:nvSpPr>
        <p:spPr>
          <a:xfrm>
            <a:off x="279400" y="1869625"/>
            <a:ext cx="17751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2C21AC"/>
                </a:solidFill>
                <a:latin typeface="Raleway"/>
                <a:ea typeface="Raleway"/>
                <a:cs typeface="Raleway"/>
                <a:sym typeface="Raleway"/>
              </a:rPr>
              <a:t>DPG</a:t>
            </a:r>
            <a:endParaRPr sz="1900" b="1">
              <a:solidFill>
                <a:srgbClr val="2C21A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2C21AC"/>
                </a:solidFill>
                <a:latin typeface="Raleway"/>
                <a:ea typeface="Raleway"/>
                <a:cs typeface="Raleway"/>
                <a:sym typeface="Raleway"/>
              </a:rPr>
              <a:t>Verification</a:t>
            </a:r>
            <a:endParaRPr sz="1900" b="1">
              <a:solidFill>
                <a:srgbClr val="2C21A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l="139" r="139"/>
          <a:stretch/>
        </p:blipFill>
        <p:spPr>
          <a:xfrm>
            <a:off x="7750442" y="254775"/>
            <a:ext cx="851775" cy="64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647049"/>
            <a:ext cx="1649801" cy="83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61" y="57150"/>
            <a:ext cx="931545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3519876" y="4560038"/>
            <a:ext cx="315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3333AB"/>
                </a:solidFill>
                <a:latin typeface="Raleway"/>
                <a:ea typeface="Raleway"/>
                <a:cs typeface="Raleway"/>
                <a:sym typeface="Raleway"/>
              </a:rPr>
              <a:t>digitalpublicgoods.net/standard</a:t>
            </a:r>
            <a:endParaRPr sz="1500">
              <a:solidFill>
                <a:srgbClr val="3333A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4">
            <a:alphaModFix/>
          </a:blip>
          <a:srcRect l="139" r="139"/>
          <a:stretch/>
        </p:blipFill>
        <p:spPr>
          <a:xfrm>
            <a:off x="472917" y="411100"/>
            <a:ext cx="851775" cy="64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9144000" cy="502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050" y="57148"/>
            <a:ext cx="1575523" cy="79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 l="139" r="139"/>
          <a:stretch/>
        </p:blipFill>
        <p:spPr>
          <a:xfrm>
            <a:off x="428706" y="165104"/>
            <a:ext cx="851775" cy="64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/>
          <p:nvPr/>
        </p:nvSpPr>
        <p:spPr>
          <a:xfrm>
            <a:off x="2272625" y="1754600"/>
            <a:ext cx="4645500" cy="2038800"/>
          </a:xfrm>
          <a:prstGeom prst="roundRect">
            <a:avLst>
              <a:gd name="adj" fmla="val 16667"/>
            </a:avLst>
          </a:prstGeom>
          <a:solidFill>
            <a:srgbClr val="82DB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2"/>
          <p:cNvSpPr txBox="1"/>
          <p:nvPr/>
        </p:nvSpPr>
        <p:spPr>
          <a:xfrm>
            <a:off x="372450" y="895701"/>
            <a:ext cx="83991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GB" sz="3300">
                <a:solidFill>
                  <a:srgbClr val="2B209D"/>
                </a:solidFill>
                <a:latin typeface="Raleway"/>
                <a:ea typeface="Raleway"/>
                <a:cs typeface="Raleway"/>
                <a:sym typeface="Raleway"/>
              </a:rPr>
              <a:t>Why are DPGs important?</a:t>
            </a:r>
            <a:endParaRPr sz="3300">
              <a:solidFill>
                <a:srgbClr val="2B20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3300">
              <a:solidFill>
                <a:srgbClr val="2B20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GB" sz="3300" b="0" i="0" u="none" strike="noStrike" cap="none">
                <a:solidFill>
                  <a:srgbClr val="2B209D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3300" b="1" i="0" u="none" strike="noStrike" cap="none">
                <a:solidFill>
                  <a:srgbClr val="2B209D"/>
                </a:solidFill>
                <a:latin typeface="Raleway"/>
                <a:ea typeface="Raleway"/>
                <a:cs typeface="Raleway"/>
                <a:sym typeface="Raleway"/>
              </a:rPr>
              <a:t>Adoptability </a:t>
            </a:r>
            <a:endParaRPr sz="500" b="1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GB" sz="3300" b="1">
                <a:solidFill>
                  <a:srgbClr val="2B209D"/>
                </a:solidFill>
                <a:latin typeface="Raleway"/>
                <a:ea typeface="Raleway"/>
                <a:cs typeface="Raleway"/>
                <a:sym typeface="Raleway"/>
              </a:rPr>
              <a:t>Transparency</a:t>
            </a:r>
            <a:endParaRPr sz="3300" b="1" i="0" u="none" strike="noStrike" cap="none">
              <a:solidFill>
                <a:srgbClr val="2B20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GB" sz="3300" b="1" i="0" u="none" strike="noStrike" cap="none">
                <a:solidFill>
                  <a:srgbClr val="2B209D"/>
                </a:solidFill>
                <a:latin typeface="Raleway"/>
                <a:ea typeface="Raleway"/>
                <a:cs typeface="Raleway"/>
                <a:sym typeface="Raleway"/>
              </a:rPr>
              <a:t> Interoperability</a:t>
            </a:r>
            <a:endParaRPr sz="3300" b="1" i="0" u="none" strike="noStrike" cap="none">
              <a:solidFill>
                <a:srgbClr val="2B209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3300">
              <a:solidFill>
                <a:srgbClr val="2B209D"/>
              </a:solidFill>
              <a:highlight>
                <a:srgbClr val="82DBE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endParaRPr sz="2500" b="0" i="0" u="none" strike="noStrike" cap="none">
              <a:solidFill>
                <a:srgbClr val="2B209D"/>
              </a:solidFill>
              <a:highlight>
                <a:srgbClr val="82DBE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Primero</a:t>
            </a:r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191" name="Google Shape;1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0703"/>
            <a:ext cx="9144001" cy="322729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>
            <a:spLocks noGrp="1"/>
          </p:cNvSpPr>
          <p:nvPr>
            <p:ph type="subTitle" idx="1"/>
          </p:nvPr>
        </p:nvSpPr>
        <p:spPr>
          <a:xfrm>
            <a:off x="3357000" y="2463525"/>
            <a:ext cx="547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digital public good for social services</a:t>
            </a:r>
            <a:endParaRPr/>
          </a:p>
        </p:txBody>
      </p:sp>
      <p:sp>
        <p:nvSpPr>
          <p:cNvPr id="193" name="Google Shape;193;p33"/>
          <p:cNvSpPr txBox="1"/>
          <p:nvPr/>
        </p:nvSpPr>
        <p:spPr>
          <a:xfrm>
            <a:off x="6321763" y="3256125"/>
            <a:ext cx="17823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FOSDEM 2025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Jean Pierre LeJacq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CTO &amp; CISO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425" y="4182075"/>
            <a:ext cx="2664976" cy="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420"/>
              <a:t>Case Management &amp; Safeguarding</a:t>
            </a:r>
            <a:endParaRPr sz="2420"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UNICEF &amp; Primero</a:t>
            </a:r>
            <a:endParaRPr sz="20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Program started in 2014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Digital Public Good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Global platform for child protection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Adaptable workflow, forms, practices</a:t>
            </a:r>
            <a:endParaRPr sz="18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Social, health, and constituent services</a:t>
            </a:r>
            <a:endParaRPr sz="20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i="1">
                <a:solidFill>
                  <a:schemeClr val="dk1"/>
                </a:solidFill>
              </a:rPr>
              <a:t>Foster care placement </a:t>
            </a:r>
            <a:r>
              <a:rPr lang="en-GB" sz="1800">
                <a:solidFill>
                  <a:schemeClr val="dk1"/>
                </a:solidFill>
              </a:rPr>
              <a:t>– intake case, assess needs, identify risks, select foster parents, monitor, coordinate support, report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 i="1">
                <a:solidFill>
                  <a:schemeClr val="dk1"/>
                </a:solidFill>
              </a:rPr>
              <a:t>SafeSport violation </a:t>
            </a:r>
            <a:r>
              <a:rPr lang="en-GB" sz="1800">
                <a:solidFill>
                  <a:schemeClr val="dk1"/>
                </a:solidFill>
              </a:rPr>
              <a:t>– receive complaint, investigate incident, conduct interviews, adjudicate, resolve, determine actions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8825" y="813325"/>
            <a:ext cx="2484275" cy="24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Macintosh PowerPoint</Application>
  <PresentationFormat>On-screen Show (16:9)</PresentationFormat>
  <Paragraphs>135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Raleway</vt:lpstr>
      <vt:lpstr>Avenir</vt:lpstr>
      <vt:lpstr>Arial</vt:lpstr>
      <vt:lpstr>Calibri</vt:lpstr>
      <vt:lpstr>Raleway Medium</vt:lpstr>
      <vt:lpstr>Simple Light</vt:lpstr>
      <vt:lpstr>Simple Light</vt:lpstr>
      <vt:lpstr>Accelerating Digital Transformation in Europe: The Role of Digital Public Goods and Open Source Collaboration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Primero</vt:lpstr>
      <vt:lpstr>Case Management &amp; Safeguarding</vt:lpstr>
      <vt:lpstr>Primero Globally</vt:lpstr>
      <vt:lpstr>PowerPoint Presentation</vt:lpstr>
      <vt:lpstr>Primero is more than open-source software</vt:lpstr>
      <vt:lpstr>Primero deployment options</vt:lpstr>
      <vt:lpstr>Primero in Europe</vt:lpstr>
      <vt:lpstr>Primero in Europe - Themes</vt:lpstr>
      <vt:lpstr>Innovative Public-Private Partnership</vt:lpstr>
      <vt:lpstr>More information about Primero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Amreen Taneja</cp:lastModifiedBy>
  <cp:revision>2</cp:revision>
  <dcterms:modified xsi:type="dcterms:W3CDTF">2025-02-02T08:47:06Z</dcterms:modified>
</cp:coreProperties>
</file>