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embeddedFontLst>
    <p:embeddedFont>
      <p:font typeface="Poppins" panose="00000500000000000000" pitchFamily="2" charset="0"/>
      <p:regular r:id="rId22"/>
      <p:bold r:id="rId23"/>
      <p:italic r:id="rId24"/>
      <p:boldItalic r:id="rId25"/>
    </p:embeddedFont>
    <p:embeddedFont>
      <p:font typeface="Poppins Medium" panose="00000600000000000000" pitchFamily="2" charset="0"/>
      <p:regular r:id="rId26"/>
      <p:bold r:id="rId27"/>
      <p:italic r:id="rId28"/>
      <p:boldItalic r:id="rId29"/>
    </p:embeddedFont>
    <p:embeddedFont>
      <p:font typeface="Poppins SemiBold" panose="000007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jGtJbbYudHPiTiGhK3MOu+2xg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Some suggested over 100TB is well possible </a:t>
            </a:r>
            <a:endParaRPr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ercona 2023 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/>
          <p:nvPr/>
        </p:nvSpPr>
        <p:spPr>
          <a:xfrm>
            <a:off x="-88350" y="-76200"/>
            <a:ext cx="12406800" cy="7030500"/>
          </a:xfrm>
          <a:prstGeom prst="rect">
            <a:avLst/>
          </a:prstGeom>
          <a:solidFill>
            <a:srgbClr val="0E1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 txBox="1">
            <a:spLocks noGrp="1"/>
          </p:cNvSpPr>
          <p:nvPr>
            <p:ph type="ctrTitle"/>
          </p:nvPr>
        </p:nvSpPr>
        <p:spPr>
          <a:xfrm>
            <a:off x="1069850" y="2823400"/>
            <a:ext cx="7426200" cy="1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Poppins"/>
              <a:buChar char="●"/>
              <a:defRPr sz="5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subTitle" idx="1"/>
          </p:nvPr>
        </p:nvSpPr>
        <p:spPr>
          <a:xfrm>
            <a:off x="1100015" y="4553712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Poppins SemiBold"/>
              <a:buNone/>
              <a:defRPr sz="2200" cap="none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8650" y="6599028"/>
            <a:ext cx="1262126" cy="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2"/>
          <p:cNvSpPr/>
          <p:nvPr/>
        </p:nvSpPr>
        <p:spPr>
          <a:xfrm>
            <a:off x="-63100" y="-75725"/>
            <a:ext cx="315000" cy="7009800"/>
          </a:xfrm>
          <a:prstGeom prst="rect">
            <a:avLst/>
          </a:prstGeom>
          <a:solidFill>
            <a:srgbClr val="0E1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 Medium"/>
              <a:buChar char="●"/>
              <a:defRPr sz="3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-63100" y="-75725"/>
            <a:ext cx="315000" cy="7009800"/>
          </a:xfrm>
          <a:prstGeom prst="rect">
            <a:avLst/>
          </a:prstGeom>
          <a:solidFill>
            <a:srgbClr val="0E1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1100015" y="1895302"/>
            <a:ext cx="100845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 Medium"/>
              <a:buChar char="●"/>
              <a:defRPr sz="3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8650" y="6599028"/>
            <a:ext cx="1262126" cy="1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losing">
  <p:cSld name="1_Closin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/>
          <p:nvPr/>
        </p:nvSpPr>
        <p:spPr>
          <a:xfrm>
            <a:off x="0" y="761999"/>
            <a:ext cx="12192000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3200" cap="none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None/>
              <a:defRPr sz="2000"/>
            </a:lvl9pPr>
          </a:lstStyle>
          <a:p>
            <a:endParaRPr/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73820" y="6258444"/>
            <a:ext cx="1844361" cy="433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" name="Google Shape;3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8650" y="6599028"/>
            <a:ext cx="1262126" cy="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3816152" y="2150275"/>
            <a:ext cx="45597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Medium"/>
              <a:buNone/>
              <a:defRPr sz="2000" u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>
                <a:solidFill>
                  <a:schemeClr val="dk2"/>
                </a:solidFill>
              </a:defRPr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2"/>
                </a:solidFill>
              </a:defRPr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>
                <a:solidFill>
                  <a:schemeClr val="dk2"/>
                </a:solidFill>
              </a:defRPr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ide Bar">
  <p:cSld name="Title and Content with Side Ba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3869275" y="1880552"/>
            <a:ext cx="5314500" cy="4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Poppins Medium"/>
              <a:buNone/>
              <a:defRPr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" name="Google Shape;4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08650" y="6599028"/>
            <a:ext cx="1262126" cy="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 Medium"/>
              <a:buChar char="●"/>
              <a:defRPr sz="34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2 2 2">
  <p:cSld name="1_Title Slide_2_2_2">
    <p:bg>
      <p:bgPr>
        <a:solidFill>
          <a:schemeClr val="accent5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27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-1812375" y="180425"/>
            <a:ext cx="7153714" cy="61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5010575" y="3497750"/>
            <a:ext cx="82185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oppins Medium"/>
              <a:buChar char="●"/>
              <a:defRPr sz="48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subTitle" idx="1"/>
          </p:nvPr>
        </p:nvSpPr>
        <p:spPr>
          <a:xfrm>
            <a:off x="5124175" y="4516950"/>
            <a:ext cx="5401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oppins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E1A5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11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08650" y="6599028"/>
            <a:ext cx="1262126" cy="1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/>
          <p:nvPr/>
        </p:nvSpPr>
        <p:spPr>
          <a:xfrm>
            <a:off x="-63100" y="-75725"/>
            <a:ext cx="315000" cy="7009800"/>
          </a:xfrm>
          <a:prstGeom prst="rect">
            <a:avLst/>
          </a:prstGeom>
          <a:solidFill>
            <a:srgbClr val="0E1A5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oppins Medium"/>
              <a:buChar char="●"/>
              <a:defRPr sz="34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2865002" y="2200750"/>
            <a:ext cx="45597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Poppins Medium"/>
              <a:buNone/>
              <a:defRPr sz="2000" b="0" i="0" u="none" strike="noStrike" cap="none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oppins"/>
              <a:buNone/>
              <a:defRPr sz="18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●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Poppins"/>
              <a:buChar char="○"/>
              <a:defRPr sz="12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●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Poppins"/>
              <a:buChar char="○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800"/>
              <a:buFont typeface="Poppins"/>
              <a:buChar char="■"/>
              <a:defRPr sz="1400" b="0" i="0" u="none" strike="noStrike" cap="none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peterzaitse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peterzaitsev.com/" TargetMode="External"/><Relationship Id="rId4" Type="http://schemas.openxmlformats.org/officeDocument/2006/relationships/hyperlink" Target="https://twitter.com/PeterZaitse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5518484" y="3944641"/>
            <a:ext cx="628191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Peter Zaitsev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Founder at Percona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 Feb 2025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2" name="Google Shape;52;p1"/>
          <p:cNvPicPr preferRelativeResize="0"/>
          <p:nvPr/>
        </p:nvPicPr>
        <p:blipFill rotWithShape="1">
          <a:blip r:embed="rId3">
            <a:alphaModFix/>
          </a:blip>
          <a:srcRect l="24744"/>
          <a:stretch/>
        </p:blipFill>
        <p:spPr>
          <a:xfrm>
            <a:off x="-67902" y="177900"/>
            <a:ext cx="5386575" cy="61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"/>
          <p:cNvSpPr txBox="1">
            <a:spLocks noGrp="1"/>
          </p:cNvSpPr>
          <p:nvPr>
            <p:ph type="ctrTitle"/>
          </p:nvPr>
        </p:nvSpPr>
        <p:spPr>
          <a:xfrm>
            <a:off x="5518484" y="515706"/>
            <a:ext cx="66735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 sz="5400">
                <a:solidFill>
                  <a:srgbClr val="E0E2E9"/>
                </a:solidFill>
              </a:rPr>
              <a:t>Distributed Databases: Essential or Optional</a:t>
            </a:r>
            <a:endParaRPr/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0049" y="3944641"/>
            <a:ext cx="2750165" cy="276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Performance and Scalability </a:t>
            </a:r>
            <a:endParaRPr/>
          </a:p>
        </p:txBody>
      </p:sp>
      <p:grpSp>
        <p:nvGrpSpPr>
          <p:cNvPr id="187" name="Google Shape;187;p10"/>
          <p:cNvGrpSpPr/>
          <p:nvPr/>
        </p:nvGrpSpPr>
        <p:grpSpPr>
          <a:xfrm>
            <a:off x="1091702" y="1812253"/>
            <a:ext cx="10092899" cy="4352544"/>
            <a:chOff x="0" y="0"/>
            <a:chExt cx="10092899" cy="4352544"/>
          </a:xfrm>
        </p:grpSpPr>
        <p:sp>
          <p:nvSpPr>
            <p:cNvPr id="188" name="Google Shape;188;p10"/>
            <p:cNvSpPr/>
            <p:nvPr/>
          </p:nvSpPr>
          <p:spPr>
            <a:xfrm>
              <a:off x="0" y="0"/>
              <a:ext cx="3154031" cy="4352544"/>
            </a:xfrm>
            <a:prstGeom prst="rect">
              <a:avLst/>
            </a:prstGeom>
            <a:solidFill>
              <a:srgbClr val="CAD8FF">
                <a:alpha val="89803"/>
              </a:srgbClr>
            </a:solidFill>
            <a:ln w="25400" cap="flat" cmpd="sng">
              <a:solidFill>
                <a:srgbClr val="CAD8F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0"/>
            <p:cNvSpPr txBox="1"/>
            <p:nvPr/>
          </p:nvSpPr>
          <p:spPr>
            <a:xfrm>
              <a:off x="0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Modern MySQL can run 4.000.000+ simple queries per second on commodity single node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>
              <a:off x="924134" y="435254"/>
              <a:ext cx="1305763" cy="1305763"/>
            </a:xfrm>
            <a:prstGeom prst="ellipse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0"/>
            <p:cNvSpPr txBox="1"/>
            <p:nvPr/>
          </p:nvSpPr>
          <p:spPr>
            <a:xfrm>
              <a:off x="1115359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92" name="Google Shape;192;p10"/>
            <p:cNvSpPr/>
            <p:nvPr/>
          </p:nvSpPr>
          <p:spPr>
            <a:xfrm>
              <a:off x="0" y="4352472"/>
              <a:ext cx="3154031" cy="72"/>
            </a:xfrm>
            <a:prstGeom prst="rect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0"/>
            <p:cNvSpPr/>
            <p:nvPr/>
          </p:nvSpPr>
          <p:spPr>
            <a:xfrm>
              <a:off x="3469434" y="0"/>
              <a:ext cx="3154031" cy="4352544"/>
            </a:xfrm>
            <a:prstGeom prst="rect">
              <a:avLst/>
            </a:prstGeom>
            <a:solidFill>
              <a:srgbClr val="CAD8FF">
                <a:alpha val="89803"/>
              </a:srgbClr>
            </a:solidFill>
            <a:ln w="25400" cap="flat" cmpd="sng">
              <a:solidFill>
                <a:srgbClr val="CAD8F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0"/>
            <p:cNvSpPr txBox="1"/>
            <p:nvPr/>
          </p:nvSpPr>
          <p:spPr>
            <a:xfrm>
              <a:off x="3469434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Hundreds of Thousands of “Moderate” queries Per Second is More Typical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0"/>
            <p:cNvSpPr/>
            <p:nvPr/>
          </p:nvSpPr>
          <p:spPr>
            <a:xfrm>
              <a:off x="4393568" y="435254"/>
              <a:ext cx="1305763" cy="1305763"/>
            </a:xfrm>
            <a:prstGeom prst="ellipse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0"/>
            <p:cNvSpPr txBox="1"/>
            <p:nvPr/>
          </p:nvSpPr>
          <p:spPr>
            <a:xfrm>
              <a:off x="4584793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97" name="Google Shape;197;p10"/>
            <p:cNvSpPr/>
            <p:nvPr/>
          </p:nvSpPr>
          <p:spPr>
            <a:xfrm>
              <a:off x="3469434" y="4352472"/>
              <a:ext cx="3154031" cy="72"/>
            </a:xfrm>
            <a:prstGeom prst="rect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0"/>
            <p:cNvSpPr/>
            <p:nvPr/>
          </p:nvSpPr>
          <p:spPr>
            <a:xfrm>
              <a:off x="6938868" y="0"/>
              <a:ext cx="3154031" cy="4352544"/>
            </a:xfrm>
            <a:prstGeom prst="rect">
              <a:avLst/>
            </a:prstGeom>
            <a:solidFill>
              <a:srgbClr val="CAD8FF">
                <a:alpha val="89803"/>
              </a:srgbClr>
            </a:solidFill>
            <a:ln w="25400" cap="flat" cmpd="sng">
              <a:solidFill>
                <a:srgbClr val="CAD8FF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6938868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Note: Scalability is Not Linear and Workload Dependent 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7863002" y="435254"/>
              <a:ext cx="1305763" cy="1305763"/>
            </a:xfrm>
            <a:prstGeom prst="ellipse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8054227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6938868" y="4352472"/>
              <a:ext cx="3154031" cy="72"/>
            </a:xfrm>
            <a:prstGeom prst="rect">
              <a:avLst/>
            </a:prstGeom>
            <a:solidFill>
              <a:srgbClr val="1386FF"/>
            </a:solidFill>
            <a:ln w="25400" cap="flat" cmpd="sng">
              <a:solidFill>
                <a:srgbClr val="1386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Mind Maintenance </a:t>
            </a:r>
            <a:endParaRPr/>
          </a:p>
        </p:txBody>
      </p:sp>
      <p:grpSp>
        <p:nvGrpSpPr>
          <p:cNvPr id="209" name="Google Shape;209;p11"/>
          <p:cNvGrpSpPr/>
          <p:nvPr/>
        </p:nvGrpSpPr>
        <p:grpSpPr>
          <a:xfrm>
            <a:off x="1091702" y="1871252"/>
            <a:ext cx="10092900" cy="4234544"/>
            <a:chOff x="0" y="58999"/>
            <a:chExt cx="10092900" cy="4234544"/>
          </a:xfrm>
        </p:grpSpPr>
        <p:sp>
          <p:nvSpPr>
            <p:cNvPr id="210" name="Google Shape;210;p11"/>
            <p:cNvSpPr/>
            <p:nvPr/>
          </p:nvSpPr>
          <p:spPr>
            <a:xfrm>
              <a:off x="0" y="58999"/>
              <a:ext cx="10092900" cy="798524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1"/>
            <p:cNvSpPr txBox="1"/>
            <p:nvPr/>
          </p:nvSpPr>
          <p:spPr>
            <a:xfrm>
              <a:off x="38981" y="97980"/>
              <a:ext cx="10014938" cy="72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Normal Operations can be well performing at 100TB Scale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0" y="918004"/>
              <a:ext cx="10092900" cy="798524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38981" y="956985"/>
              <a:ext cx="10014938" cy="72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It is Maintenance what can be a challenge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0" y="1777009"/>
              <a:ext cx="10092900" cy="798524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1"/>
            <p:cNvSpPr txBox="1"/>
            <p:nvPr/>
          </p:nvSpPr>
          <p:spPr>
            <a:xfrm>
              <a:off x="38981" y="1815990"/>
              <a:ext cx="10014938" cy="72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Adding Index or some other “Rebuild” on 100TB scale using single node resources takes time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0" y="2636014"/>
              <a:ext cx="10092900" cy="798524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38981" y="2674995"/>
              <a:ext cx="10014938" cy="72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Backup/Restores can be problematic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0" y="3495019"/>
              <a:ext cx="10092900" cy="798524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 txBox="1"/>
            <p:nvPr/>
          </p:nvSpPr>
          <p:spPr>
            <a:xfrm>
              <a:off x="38981" y="3534000"/>
              <a:ext cx="10014938" cy="720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Parallel Execution Capabilities are must  </a:t>
              </a:r>
              <a:endPara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25" name="Google Shape;225;p12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Database Use </a:t>
            </a:r>
            <a:endParaRPr/>
          </a:p>
        </p:txBody>
      </p:sp>
      <p:sp>
        <p:nvSpPr>
          <p:cNvPr id="226" name="Google Shape;226;p12"/>
          <p:cNvSpPr txBox="1">
            <a:spLocks noGrp="1"/>
          </p:cNvSpPr>
          <p:nvPr>
            <p:ph type="body" idx="4294967295"/>
          </p:nvPr>
        </p:nvSpPr>
        <p:spPr>
          <a:xfrm>
            <a:off x="1100015" y="1895302"/>
            <a:ext cx="100845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Primary Operational  (“Place and Order”)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Secondary Operational (“Show ads for related Products”)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Observability (Keeping System Running and Performing)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Analytical(“Monthly Sales Per Country”)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/>
              <a:t>…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Sources/Types of Data </a:t>
            </a:r>
            <a:endParaRPr/>
          </a:p>
        </p:txBody>
      </p:sp>
      <p:grpSp>
        <p:nvGrpSpPr>
          <p:cNvPr id="233" name="Google Shape;233;p13"/>
          <p:cNvGrpSpPr/>
          <p:nvPr/>
        </p:nvGrpSpPr>
        <p:grpSpPr>
          <a:xfrm>
            <a:off x="1091702" y="1812306"/>
            <a:ext cx="10092899" cy="4352437"/>
            <a:chOff x="0" y="53"/>
            <a:chExt cx="10092899" cy="4352437"/>
          </a:xfrm>
        </p:grpSpPr>
        <p:sp>
          <p:nvSpPr>
            <p:cNvPr id="234" name="Google Shape;234;p13"/>
            <p:cNvSpPr/>
            <p:nvPr/>
          </p:nvSpPr>
          <p:spPr>
            <a:xfrm rot="5400000">
              <a:off x="6013915" y="-2168104"/>
              <a:ext cx="1698512" cy="64594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D7CB">
                <a:alpha val="89803"/>
              </a:srgbClr>
            </a:solidFill>
            <a:ln w="9525" cap="flat" cmpd="sng">
              <a:solidFill>
                <a:srgbClr val="FFD7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 txBox="1"/>
            <p:nvPr/>
          </p:nvSpPr>
          <p:spPr>
            <a:xfrm>
              <a:off x="3633444" y="295282"/>
              <a:ext cx="6376541" cy="153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95250" rIns="190500" bIns="95250" anchor="ctr" anchorCtr="0">
              <a:noAutofit/>
            </a:bodyPr>
            <a:lstStyle/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“Small Amount”</a:t>
              </a: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0" y="53"/>
              <a:ext cx="3633444" cy="21231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A00"/>
                </a:gs>
                <a:gs pos="100000">
                  <a:srgbClr val="FF9F6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 txBox="1"/>
            <p:nvPr/>
          </p:nvSpPr>
          <p:spPr>
            <a:xfrm>
              <a:off x="103643" y="103696"/>
              <a:ext cx="3426158" cy="191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75" rIns="13715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Human Generated Data</a:t>
              </a: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 rot="5400000">
              <a:off x="6013915" y="61192"/>
              <a:ext cx="1698512" cy="6459456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D7CB">
                <a:alpha val="89803"/>
              </a:srgbClr>
            </a:solidFill>
            <a:ln w="9525" cap="flat" cmpd="sng">
              <a:solidFill>
                <a:srgbClr val="FFD7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 txBox="1"/>
            <p:nvPr/>
          </p:nvSpPr>
          <p:spPr>
            <a:xfrm>
              <a:off x="3633444" y="2524579"/>
              <a:ext cx="6376541" cy="1532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0" tIns="95250" rIns="19050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Can be 10s to 1000s times more  </a:t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0" y="2229350"/>
              <a:ext cx="3633444" cy="212314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7A00"/>
                </a:gs>
                <a:gs pos="100000">
                  <a:srgbClr val="FF9F67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 txBox="1"/>
            <p:nvPr/>
          </p:nvSpPr>
          <p:spPr>
            <a:xfrm>
              <a:off x="103643" y="2332993"/>
              <a:ext cx="3426158" cy="19158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7150" tIns="68575" rIns="137150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Machine Generated and Telemetry Data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Types of Applications</a:t>
            </a:r>
            <a:endParaRPr/>
          </a:p>
        </p:txBody>
      </p:sp>
      <p:grpSp>
        <p:nvGrpSpPr>
          <p:cNvPr id="248" name="Google Shape;248;p14"/>
          <p:cNvGrpSpPr/>
          <p:nvPr/>
        </p:nvGrpSpPr>
        <p:grpSpPr>
          <a:xfrm>
            <a:off x="1091702" y="2352685"/>
            <a:ext cx="10092900" cy="3271680"/>
            <a:chOff x="0" y="540432"/>
            <a:chExt cx="10092900" cy="3271680"/>
          </a:xfrm>
        </p:grpSpPr>
        <p:sp>
          <p:nvSpPr>
            <p:cNvPr id="249" name="Google Shape;249;p14"/>
            <p:cNvSpPr/>
            <p:nvPr/>
          </p:nvSpPr>
          <p:spPr>
            <a:xfrm>
              <a:off x="0" y="540432"/>
              <a:ext cx="10092900" cy="74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85FF"/>
                </a:gs>
                <a:gs pos="100000">
                  <a:srgbClr val="63A6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36553" y="576985"/>
              <a:ext cx="10019794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Self Hosted for Internal Use (Your internal JIRA Blog)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0" y="1381392"/>
              <a:ext cx="10092900" cy="74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85FF"/>
                </a:gs>
                <a:gs pos="100000">
                  <a:srgbClr val="63A6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36553" y="1417945"/>
              <a:ext cx="10019794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Small Web Applications (Your Company Blog)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0" y="2222352"/>
              <a:ext cx="10092900" cy="74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85FF"/>
                </a:gs>
                <a:gs pos="100000">
                  <a:srgbClr val="63A6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36553" y="2258905"/>
              <a:ext cx="10019794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Multiple Enterprise Clients (Salesforce)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0" y="3063312"/>
              <a:ext cx="10092900" cy="7488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0085FF"/>
                </a:gs>
                <a:gs pos="100000">
                  <a:srgbClr val="63A6F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 txBox="1"/>
            <p:nvPr/>
          </p:nvSpPr>
          <p:spPr>
            <a:xfrm>
              <a:off x="36553" y="3099865"/>
              <a:ext cx="10019794" cy="6756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Massive “Public” Applications (TikTok, Facebook)</a:t>
              </a:r>
              <a:endPara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2" name="Google Shape;262;p15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Distributed Databases Need</a:t>
            </a:r>
            <a:endParaRPr/>
          </a:p>
        </p:txBody>
      </p:sp>
      <p:grpSp>
        <p:nvGrpSpPr>
          <p:cNvPr id="263" name="Google Shape;263;p15"/>
          <p:cNvGrpSpPr/>
          <p:nvPr/>
        </p:nvGrpSpPr>
        <p:grpSpPr>
          <a:xfrm>
            <a:off x="1091702" y="1814059"/>
            <a:ext cx="10092900" cy="4348931"/>
            <a:chOff x="0" y="1806"/>
            <a:chExt cx="10092900" cy="4348931"/>
          </a:xfrm>
        </p:grpSpPr>
        <p:sp>
          <p:nvSpPr>
            <p:cNvPr id="264" name="Google Shape;264;p15"/>
            <p:cNvSpPr/>
            <p:nvPr/>
          </p:nvSpPr>
          <p:spPr>
            <a:xfrm>
              <a:off x="0" y="1806"/>
              <a:ext cx="10092900" cy="915564"/>
            </a:xfrm>
            <a:prstGeom prst="roundRect">
              <a:avLst>
                <a:gd name="adj" fmla="val 10000"/>
              </a:avLst>
            </a:prstGeom>
            <a:solidFill>
              <a:srgbClr val="F9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276958" y="207808"/>
              <a:ext cx="503560" cy="5035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1057476" y="1806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1057476" y="1806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Self Hosted for Internal Use</a:t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5599281" y="1806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5"/>
            <p:cNvSpPr txBox="1"/>
            <p:nvPr/>
          </p:nvSpPr>
          <p:spPr>
            <a:xfrm>
              <a:off x="5599281" y="1806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Typically not Needed</a:t>
              </a:r>
              <a:endParaRPr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0" y="1146262"/>
              <a:ext cx="10092900" cy="915564"/>
            </a:xfrm>
            <a:prstGeom prst="roundRect">
              <a:avLst>
                <a:gd name="adj" fmla="val 10000"/>
              </a:avLst>
            </a:prstGeom>
            <a:solidFill>
              <a:srgbClr val="F9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276958" y="1352264"/>
              <a:ext cx="503560" cy="50356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1057476" y="1146262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5"/>
            <p:cNvSpPr txBox="1"/>
            <p:nvPr/>
          </p:nvSpPr>
          <p:spPr>
            <a:xfrm>
              <a:off x="1057476" y="1146262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Small Web Applications</a:t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5599281" y="1146262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 txBox="1"/>
            <p:nvPr/>
          </p:nvSpPr>
          <p:spPr>
            <a:xfrm>
              <a:off x="5599281" y="1146262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Typically not Needed</a:t>
              </a: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0" y="2290717"/>
              <a:ext cx="10092900" cy="915564"/>
            </a:xfrm>
            <a:prstGeom prst="roundRect">
              <a:avLst>
                <a:gd name="adj" fmla="val 10000"/>
              </a:avLst>
            </a:prstGeom>
            <a:solidFill>
              <a:srgbClr val="F9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76958" y="2496719"/>
              <a:ext cx="503560" cy="50356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1057476" y="2290717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1057476" y="2290717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Multiple Enterprise Clients</a:t>
              </a: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5599281" y="2290717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5599281" y="2290717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May be Needed for Larges Tenants and  Cross Tenant Functionality</a:t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0" y="3435173"/>
              <a:ext cx="10092900" cy="915564"/>
            </a:xfrm>
            <a:prstGeom prst="roundRect">
              <a:avLst>
                <a:gd name="adj" fmla="val 10000"/>
              </a:avLst>
            </a:prstGeom>
            <a:solidFill>
              <a:srgbClr val="F9E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276958" y="3641175"/>
              <a:ext cx="503560" cy="50356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1057476" y="3435173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1057476" y="3435173"/>
              <a:ext cx="4541805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Massive “Public” Applications</a:t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5599281" y="3435173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 txBox="1"/>
            <p:nvPr/>
          </p:nvSpPr>
          <p:spPr>
            <a:xfrm>
              <a:off x="5599281" y="3435173"/>
              <a:ext cx="4493618" cy="915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6875" tIns="96875" rIns="96875" bIns="96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Typically Essential 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>
            <a:spLocks noGrp="1"/>
          </p:cNvSpPr>
          <p:nvPr>
            <p:ph type="body" idx="1"/>
          </p:nvPr>
        </p:nvSpPr>
        <p:spPr>
          <a:xfrm>
            <a:off x="1100015" y="1895302"/>
            <a:ext cx="100845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4000">
                <a:solidFill>
                  <a:schemeClr val="lt2"/>
                </a:solidFill>
              </a:rPr>
              <a:t>Some developers choose “web scale” database, they do not need, others are cut off-guard by having picked database which does not scale</a:t>
            </a:r>
            <a:endParaRPr/>
          </a:p>
        </p:txBody>
      </p:sp>
      <p:sp>
        <p:nvSpPr>
          <p:cNvPr id="293" name="Google Shape;293;p16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Challenge</a:t>
            </a:r>
            <a:endParaRPr/>
          </a:p>
        </p:txBody>
      </p:sp>
      <p:sp>
        <p:nvSpPr>
          <p:cNvPr id="294" name="Google Shape;294;p16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17"/>
          <p:cNvGrpSpPr/>
          <p:nvPr/>
        </p:nvGrpSpPr>
        <p:grpSpPr>
          <a:xfrm>
            <a:off x="1100015" y="1933402"/>
            <a:ext cx="10084500" cy="4013100"/>
            <a:chOff x="0" y="38100"/>
            <a:chExt cx="10084500" cy="4013100"/>
          </a:xfrm>
        </p:grpSpPr>
        <p:sp>
          <p:nvSpPr>
            <p:cNvPr id="300" name="Google Shape;300;p17"/>
            <p:cNvSpPr/>
            <p:nvPr/>
          </p:nvSpPr>
          <p:spPr>
            <a:xfrm>
              <a:off x="0" y="38100"/>
              <a:ext cx="10084500" cy="4013100"/>
            </a:xfrm>
            <a:prstGeom prst="roundRect">
              <a:avLst>
                <a:gd name="adj" fmla="val 16667"/>
              </a:avLst>
            </a:prstGeom>
            <a:solidFill>
              <a:srgbClr val="FC7E1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7"/>
            <p:cNvSpPr txBox="1"/>
            <p:nvPr/>
          </p:nvSpPr>
          <p:spPr>
            <a:xfrm>
              <a:off x="195903" y="234003"/>
              <a:ext cx="9692694" cy="36212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6675" tIns="186675" rIns="186675" bIns="18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900"/>
                <a:buFont typeface="Arial"/>
                <a:buNone/>
              </a:pPr>
              <a:r>
                <a:rPr lang="en-US" sz="4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Many Organizations chose to use both Single Node and Distributed Databases for Different Applications and Data Processing Needs </a:t>
              </a:r>
              <a:endParaRPr sz="4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Not “One Choice Fits everything”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1129616" y="1298448"/>
            <a:ext cx="9932769" cy="416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/>
              <a:t>Let’s Connect!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https://www.linkedin.com/in/peterzaitsev/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https://twitter.com/PeterZaitsev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http://www.peterzaitsev.com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subTitle" idx="1"/>
          </p:nvPr>
        </p:nvSpPr>
        <p:spPr>
          <a:xfrm>
            <a:off x="5540050" y="5998325"/>
            <a:ext cx="5386500" cy="5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>
                <a:latin typeface="Poppins"/>
                <a:ea typeface="Poppins"/>
                <a:cs typeface="Poppins"/>
                <a:sym typeface="Poppins"/>
              </a:rPr>
              <a:t>percona.com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4" name="Google Shape;314;p19"/>
          <p:cNvPicPr preferRelativeResize="0"/>
          <p:nvPr/>
        </p:nvPicPr>
        <p:blipFill rotWithShape="1">
          <a:blip r:embed="rId3">
            <a:alphaModFix/>
          </a:blip>
          <a:srcRect l="24744"/>
          <a:stretch/>
        </p:blipFill>
        <p:spPr>
          <a:xfrm>
            <a:off x="-67902" y="177900"/>
            <a:ext cx="5386575" cy="61948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19"/>
          <p:cNvSpPr txBox="1"/>
          <p:nvPr/>
        </p:nvSpPr>
        <p:spPr>
          <a:xfrm>
            <a:off x="5540050" y="3399575"/>
            <a:ext cx="4967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THANK YOU!</a:t>
            </a:r>
            <a:endParaRPr sz="6000" b="0" i="0" u="none" strike="noStrike" cap="none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Databases </a:t>
            </a: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1232376" y="3339060"/>
            <a:ext cx="9811550" cy="1298928"/>
            <a:chOff x="140674" y="1526807"/>
            <a:chExt cx="9811550" cy="1298928"/>
          </a:xfrm>
        </p:grpSpPr>
        <p:sp>
          <p:nvSpPr>
            <p:cNvPr id="62" name="Google Shape;62;p2"/>
            <p:cNvSpPr/>
            <p:nvPr/>
          </p:nvSpPr>
          <p:spPr>
            <a:xfrm>
              <a:off x="140674" y="1526807"/>
              <a:ext cx="1298928" cy="1298928"/>
            </a:xfrm>
            <a:prstGeom prst="ellipse">
              <a:avLst/>
            </a:prstGeom>
            <a:solidFill>
              <a:srgbClr val="C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13449" y="1799582"/>
              <a:ext cx="753378" cy="75337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717945" y="1526807"/>
              <a:ext cx="3061760" cy="1298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 txBox="1"/>
            <p:nvPr/>
          </p:nvSpPr>
          <p:spPr>
            <a:xfrm>
              <a:off x="1717945" y="1526807"/>
              <a:ext cx="3061760" cy="1298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Design comes from Single Node Systems (MySQL, PostgreSQL)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3194" y="1526807"/>
              <a:ext cx="1298928" cy="1298928"/>
            </a:xfrm>
            <a:prstGeom prst="ellipse">
              <a:avLst/>
            </a:prstGeom>
            <a:solidFill>
              <a:srgbClr val="C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585969" y="1799582"/>
              <a:ext cx="753378" cy="75337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890464" y="1526807"/>
              <a:ext cx="3061760" cy="1298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 txBox="1"/>
            <p:nvPr/>
          </p:nvSpPr>
          <p:spPr>
            <a:xfrm>
              <a:off x="6890464" y="1526807"/>
              <a:ext cx="3061760" cy="1298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Designed to be distributed from day one (TiDB, Yugabyte, Cassandra, Vitess)</a:t>
              </a: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Approach to High Availability and Scalability</a:t>
            </a:r>
            <a:endParaRPr/>
          </a:p>
        </p:txBody>
      </p:sp>
      <p:grpSp>
        <p:nvGrpSpPr>
          <p:cNvPr id="76" name="Google Shape;76;p3"/>
          <p:cNvGrpSpPr/>
          <p:nvPr/>
        </p:nvGrpSpPr>
        <p:grpSpPr>
          <a:xfrm>
            <a:off x="1092934" y="2387268"/>
            <a:ext cx="10090435" cy="3202513"/>
            <a:chOff x="1232" y="575015"/>
            <a:chExt cx="10090435" cy="3202513"/>
          </a:xfrm>
        </p:grpSpPr>
        <p:sp>
          <p:nvSpPr>
            <p:cNvPr id="77" name="Google Shape;77;p3"/>
            <p:cNvSpPr/>
            <p:nvPr/>
          </p:nvSpPr>
          <p:spPr>
            <a:xfrm>
              <a:off x="1232" y="575015"/>
              <a:ext cx="4324472" cy="274604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1728" y="1031488"/>
              <a:ext cx="4324472" cy="27460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 txBox="1"/>
            <p:nvPr/>
          </p:nvSpPr>
          <p:spPr>
            <a:xfrm>
              <a:off x="562157" y="1111917"/>
              <a:ext cx="4163614" cy="2585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Replication (multiple </a:t>
              </a:r>
              <a:r>
                <a:rPr lang="en-US" sz="3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complete</a:t>
              </a:r>
              <a:r>
                <a:rPr lang="en-US" sz="3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copies of data, single node execution)</a:t>
              </a:r>
              <a:endPara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286698" y="575015"/>
              <a:ext cx="4324472" cy="274604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767195" y="1031488"/>
              <a:ext cx="4324472" cy="274604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 txBox="1"/>
            <p:nvPr/>
          </p:nvSpPr>
          <p:spPr>
            <a:xfrm>
              <a:off x="5847624" y="1111917"/>
              <a:ext cx="4163614" cy="2585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9525" tIns="129525" rIns="129525" bIns="12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r>
                <a:rPr lang="en-US" sz="3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Distributed Databases (multiple</a:t>
              </a:r>
              <a:r>
                <a:rPr lang="en-US" sz="3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partial </a:t>
              </a:r>
              <a:r>
                <a:rPr lang="en-US" sz="3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copies of data with </a:t>
              </a:r>
              <a:r>
                <a:rPr lang="en-US" sz="3400" b="0" i="0" u="sng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distributed execution</a:t>
              </a:r>
              <a:r>
                <a:rPr lang="en-US" sz="3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No Single Node Can run “Facebook”</a:t>
            </a:r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>
            <a:off x="1091702" y="2097084"/>
            <a:ext cx="10092900" cy="3782881"/>
            <a:chOff x="0" y="284831"/>
            <a:chExt cx="10092900" cy="3782881"/>
          </a:xfrm>
        </p:grpSpPr>
        <p:sp>
          <p:nvSpPr>
            <p:cNvPr id="90" name="Google Shape;90;p4"/>
            <p:cNvSpPr/>
            <p:nvPr/>
          </p:nvSpPr>
          <p:spPr>
            <a:xfrm>
              <a:off x="0" y="284831"/>
              <a:ext cx="10092900" cy="865800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42265" y="327096"/>
              <a:ext cx="10008370" cy="781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Distributed System  is essential at Scale </a:t>
              </a:r>
              <a:endPara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0" y="1257191"/>
              <a:ext cx="10092900" cy="865800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 txBox="1"/>
            <p:nvPr/>
          </p:nvSpPr>
          <p:spPr>
            <a:xfrm>
              <a:off x="42265" y="1299456"/>
              <a:ext cx="10008370" cy="781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 Level Sharding </a:t>
              </a:r>
              <a:endPara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0" y="2229552"/>
              <a:ext cx="10092900" cy="865800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 txBox="1"/>
            <p:nvPr/>
          </p:nvSpPr>
          <p:spPr>
            <a:xfrm>
              <a:off x="42265" y="2271817"/>
              <a:ext cx="10008370" cy="781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“Proxy” Sharding (Vitess)</a:t>
              </a:r>
              <a:endPara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0" y="3201912"/>
              <a:ext cx="10092900" cy="865800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 txBox="1"/>
            <p:nvPr/>
          </p:nvSpPr>
          <p:spPr>
            <a:xfrm>
              <a:off x="42265" y="3244177"/>
              <a:ext cx="10008370" cy="7812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0950" tIns="140950" rIns="140950" bIns="14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US" sz="37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“Sharding” Built in In the Distributed Database </a:t>
              </a:r>
              <a:endParaRPr sz="37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The Tradeoff</a:t>
            </a:r>
            <a:endParaRPr/>
          </a:p>
        </p:txBody>
      </p:sp>
      <p:grpSp>
        <p:nvGrpSpPr>
          <p:cNvPr id="104" name="Google Shape;104;p5"/>
          <p:cNvGrpSpPr/>
          <p:nvPr/>
        </p:nvGrpSpPr>
        <p:grpSpPr>
          <a:xfrm>
            <a:off x="1091702" y="1812784"/>
            <a:ext cx="10092900" cy="4351481"/>
            <a:chOff x="0" y="531"/>
            <a:chExt cx="10092900" cy="4351481"/>
          </a:xfrm>
        </p:grpSpPr>
        <p:sp>
          <p:nvSpPr>
            <p:cNvPr id="105" name="Google Shape;105;p5"/>
            <p:cNvSpPr/>
            <p:nvPr/>
          </p:nvSpPr>
          <p:spPr>
            <a:xfrm>
              <a:off x="0" y="531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C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376092" y="280269"/>
              <a:ext cx="683804" cy="6838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435988" y="5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1435988" y="5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Sharding and Efficient Distributed Processing are Complicated </a:t>
              </a:r>
              <a:endParaRPr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0" y="1554631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C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376092" y="1834369"/>
              <a:ext cx="683804" cy="6838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435988" y="15546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1435988" y="15546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Level sharding was employed due to database technology limitations</a:t>
              </a: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0" y="3108732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CAD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376092" y="3388470"/>
              <a:ext cx="683804" cy="6838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435988" y="3108732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1435988" y="3108732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General Wisdom now – you should not have application developers dabble in distributed data processing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Here comes the “BUT”</a:t>
            </a:r>
            <a:endParaRPr/>
          </a:p>
        </p:txBody>
      </p:sp>
      <p:grpSp>
        <p:nvGrpSpPr>
          <p:cNvPr id="123" name="Google Shape;123;p6"/>
          <p:cNvGrpSpPr/>
          <p:nvPr/>
        </p:nvGrpSpPr>
        <p:grpSpPr>
          <a:xfrm>
            <a:off x="1091702" y="1812253"/>
            <a:ext cx="10092899" cy="4352544"/>
            <a:chOff x="0" y="0"/>
            <a:chExt cx="10092899" cy="4352544"/>
          </a:xfrm>
        </p:grpSpPr>
        <p:sp>
          <p:nvSpPr>
            <p:cNvPr id="124" name="Google Shape;124;p6"/>
            <p:cNvSpPr/>
            <p:nvPr/>
          </p:nvSpPr>
          <p:spPr>
            <a:xfrm>
              <a:off x="0" y="0"/>
              <a:ext cx="3154031" cy="4352544"/>
            </a:xfrm>
            <a:prstGeom prst="rect">
              <a:avLst/>
            </a:prstGeom>
            <a:solidFill>
              <a:srgbClr val="F9E4CC">
                <a:alpha val="89803"/>
              </a:srgbClr>
            </a:solidFill>
            <a:ln w="9525" cap="flat" cmpd="sng">
              <a:solidFill>
                <a:srgbClr val="F9E4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 txBox="1"/>
            <p:nvPr/>
          </p:nvSpPr>
          <p:spPr>
            <a:xfrm>
              <a:off x="0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Distributed databases are a lot more complicated 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924134" y="435254"/>
              <a:ext cx="1305763" cy="1305763"/>
            </a:xfrm>
            <a:prstGeom prst="ellipse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 txBox="1"/>
            <p:nvPr/>
          </p:nvSpPr>
          <p:spPr>
            <a:xfrm>
              <a:off x="1115359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0" y="4352472"/>
              <a:ext cx="3154031" cy="72"/>
            </a:xfrm>
            <a:prstGeom prst="rect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3469434" y="0"/>
              <a:ext cx="3154031" cy="4352544"/>
            </a:xfrm>
            <a:prstGeom prst="rect">
              <a:avLst/>
            </a:prstGeom>
            <a:solidFill>
              <a:srgbClr val="F9E4CC">
                <a:alpha val="89803"/>
              </a:srgbClr>
            </a:solidFill>
            <a:ln w="9525" cap="flat" cmpd="sng">
              <a:solidFill>
                <a:srgbClr val="F9E4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 txBox="1"/>
            <p:nvPr/>
          </p:nvSpPr>
          <p:spPr>
            <a:xfrm>
              <a:off x="3469434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Even “Fully Managed” solutions do not solve all the problems 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4393568" y="435254"/>
              <a:ext cx="1305763" cy="1305763"/>
            </a:xfrm>
            <a:prstGeom prst="ellipse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 txBox="1"/>
            <p:nvPr/>
          </p:nvSpPr>
          <p:spPr>
            <a:xfrm>
              <a:off x="4584793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3469434" y="4352472"/>
              <a:ext cx="3154031" cy="72"/>
            </a:xfrm>
            <a:prstGeom prst="rect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6938868" y="0"/>
              <a:ext cx="3154031" cy="4352544"/>
            </a:xfrm>
            <a:prstGeom prst="rect">
              <a:avLst/>
            </a:prstGeom>
            <a:solidFill>
              <a:srgbClr val="F9E4CC">
                <a:alpha val="89803"/>
              </a:srgbClr>
            </a:solidFill>
            <a:ln w="9525" cap="flat" cmpd="sng">
              <a:solidFill>
                <a:srgbClr val="F9E4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6938868" y="1653966"/>
              <a:ext cx="3154031" cy="26115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5900" tIns="330200" rIns="245900" bIns="330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There are more failure scenarios you as application developer have to be aware of </a:t>
              </a:r>
              <a:endParaRPr sz="2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7863002" y="435254"/>
              <a:ext cx="1305763" cy="1305763"/>
            </a:xfrm>
            <a:prstGeom prst="ellipse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8054227" y="626479"/>
              <a:ext cx="923313" cy="923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1800" tIns="12700" rIns="1018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6938868" y="4352472"/>
              <a:ext cx="3154031" cy="72"/>
            </a:xfrm>
            <a:prstGeom prst="rect">
              <a:avLst/>
            </a:prstGeom>
            <a:gradFill>
              <a:gsLst>
                <a:gs pos="0">
                  <a:srgbClr val="FFBC19"/>
                </a:gs>
                <a:gs pos="100000">
                  <a:srgbClr val="FFE474"/>
                </a:gs>
              </a:gsLst>
              <a:lin ang="16200000" scaled="0"/>
            </a:gradFill>
            <a:ln w="9525" cap="flat" cmpd="sng">
              <a:solidFill>
                <a:srgbClr val="EFB33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How Large Can you Go? </a:t>
            </a: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1556" y="1736234"/>
            <a:ext cx="5353325" cy="4248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52" name="Google Shape;152;p8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Really Big Iron </a:t>
            </a:r>
            <a:endParaRPr/>
          </a:p>
        </p:txBody>
      </p:sp>
      <p:grpSp>
        <p:nvGrpSpPr>
          <p:cNvPr id="153" name="Google Shape;153;p8"/>
          <p:cNvGrpSpPr/>
          <p:nvPr/>
        </p:nvGrpSpPr>
        <p:grpSpPr>
          <a:xfrm>
            <a:off x="1091702" y="1841485"/>
            <a:ext cx="10092900" cy="4294079"/>
            <a:chOff x="0" y="29232"/>
            <a:chExt cx="10092900" cy="4294079"/>
          </a:xfrm>
        </p:grpSpPr>
        <p:sp>
          <p:nvSpPr>
            <p:cNvPr id="154" name="Google Shape;154;p8"/>
            <p:cNvSpPr/>
            <p:nvPr/>
          </p:nvSpPr>
          <p:spPr>
            <a:xfrm>
              <a:off x="0" y="29232"/>
              <a:ext cx="10092900" cy="982799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8"/>
            <p:cNvSpPr txBox="1"/>
            <p:nvPr/>
          </p:nvSpPr>
          <p:spPr>
            <a:xfrm>
              <a:off x="47976" y="77208"/>
              <a:ext cx="99969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AWS:  u7inh-32tb.480xlarge</a:t>
              </a:r>
              <a:endPara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0" y="1132992"/>
              <a:ext cx="10092900" cy="982799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8"/>
            <p:cNvSpPr txBox="1"/>
            <p:nvPr/>
          </p:nvSpPr>
          <p:spPr>
            <a:xfrm>
              <a:off x="47976" y="1180968"/>
              <a:ext cx="99969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1,920 vCPUs</a:t>
              </a:r>
              <a:endPara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0" y="2236752"/>
              <a:ext cx="10092900" cy="982799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8"/>
            <p:cNvSpPr txBox="1"/>
            <p:nvPr/>
          </p:nvSpPr>
          <p:spPr>
            <a:xfrm>
              <a:off x="47976" y="2284728"/>
              <a:ext cx="99969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32TB of Memory</a:t>
              </a:r>
              <a:endPara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8"/>
            <p:cNvSpPr/>
            <p:nvPr/>
          </p:nvSpPr>
          <p:spPr>
            <a:xfrm>
              <a:off x="0" y="3340512"/>
              <a:ext cx="10092900" cy="982799"/>
            </a:xfrm>
            <a:prstGeom prst="roundRect">
              <a:avLst>
                <a:gd name="adj" fmla="val 16667"/>
              </a:avLst>
            </a:prstGeom>
            <a:solidFill>
              <a:srgbClr val="1386F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47976" y="3388488"/>
              <a:ext cx="9996948" cy="886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0000" tIns="160000" rIns="160000" bIns="16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lang="en-US" sz="4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$$$$$$$$$$$$$$$$$$$$$</a:t>
              </a:r>
              <a:endPara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sldNum" idx="12"/>
          </p:nvPr>
        </p:nvSpPr>
        <p:spPr>
          <a:xfrm>
            <a:off x="10661090" y="6492900"/>
            <a:ext cx="1530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67" name="Google Shape;167;p9"/>
          <p:cNvSpPr txBox="1">
            <a:spLocks noGrp="1"/>
          </p:cNvSpPr>
          <p:nvPr>
            <p:ph type="title"/>
          </p:nvPr>
        </p:nvSpPr>
        <p:spPr>
          <a:xfrm>
            <a:off x="1091702" y="758953"/>
            <a:ext cx="10092900" cy="8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Modern Commodity Hardware</a:t>
            </a:r>
            <a:endParaRPr/>
          </a:p>
        </p:txBody>
      </p:sp>
      <p:grpSp>
        <p:nvGrpSpPr>
          <p:cNvPr id="168" name="Google Shape;168;p9"/>
          <p:cNvGrpSpPr/>
          <p:nvPr/>
        </p:nvGrpSpPr>
        <p:grpSpPr>
          <a:xfrm>
            <a:off x="1091702" y="1812784"/>
            <a:ext cx="10092900" cy="4351481"/>
            <a:chOff x="0" y="531"/>
            <a:chExt cx="10092900" cy="4351481"/>
          </a:xfrm>
        </p:grpSpPr>
        <p:sp>
          <p:nvSpPr>
            <p:cNvPr id="169" name="Google Shape;169;p9"/>
            <p:cNvSpPr/>
            <p:nvPr/>
          </p:nvSpPr>
          <p:spPr>
            <a:xfrm>
              <a:off x="0" y="531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376092" y="280269"/>
              <a:ext cx="683804" cy="683804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>
              <a:off x="1435988" y="5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9"/>
            <p:cNvSpPr txBox="1"/>
            <p:nvPr/>
          </p:nvSpPr>
          <p:spPr>
            <a:xfrm>
              <a:off x="1435988" y="5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192 CPU Cores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0" y="1554631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376092" y="1834369"/>
              <a:ext cx="683804" cy="68380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435988" y="15546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 txBox="1"/>
            <p:nvPr/>
          </p:nvSpPr>
          <p:spPr>
            <a:xfrm>
              <a:off x="1435988" y="1554631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1.5TB Memory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0" y="3108732"/>
              <a:ext cx="10092900" cy="1243280"/>
            </a:xfrm>
            <a:prstGeom prst="roundRect">
              <a:avLst>
                <a:gd name="adj" fmla="val 10000"/>
              </a:avLst>
            </a:prstGeom>
            <a:solidFill>
              <a:srgbClr val="FF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376092" y="3388470"/>
              <a:ext cx="683804" cy="68380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1435988" y="3108732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1435988" y="3108732"/>
              <a:ext cx="8656911" cy="12432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1575" tIns="131575" rIns="131575" bIns="131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40GB/sec EBS Storage </a:t>
              </a:r>
              <a:r>
                <a:rPr lang="en-US" sz="2500"/>
                <a:t>Bandwidth</a:t>
              </a:r>
              <a:r>
                <a:rPr lang="en-US" sz="25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ercona 2023 Colour Palette">
  <a:themeElements>
    <a:clrScheme name="Percona">
      <a:dk1>
        <a:srgbClr val="0E1A53"/>
      </a:dk1>
      <a:lt1>
        <a:srgbClr val="FFFFFF"/>
      </a:lt1>
      <a:dk2>
        <a:srgbClr val="0E1A53"/>
      </a:dk2>
      <a:lt2>
        <a:srgbClr val="F24500"/>
      </a:lt2>
      <a:accent1>
        <a:srgbClr val="FF7E1A"/>
      </a:accent1>
      <a:accent2>
        <a:srgbClr val="1486FF"/>
      </a:accent2>
      <a:accent3>
        <a:srgbClr val="F0B336"/>
      </a:accent3>
      <a:accent4>
        <a:srgbClr val="30D1B2"/>
      </a:accent4>
      <a:accent5>
        <a:srgbClr val="A86FEF"/>
      </a:accent5>
      <a:accent6>
        <a:srgbClr val="697793"/>
      </a:accent6>
      <a:hlink>
        <a:srgbClr val="0E265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103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Poppins</vt:lpstr>
      <vt:lpstr>Arial</vt:lpstr>
      <vt:lpstr>Poppins Medium</vt:lpstr>
      <vt:lpstr>Poppins SemiBold</vt:lpstr>
      <vt:lpstr>Calibri</vt:lpstr>
      <vt:lpstr>Percona 2023 Colour Palette</vt:lpstr>
      <vt:lpstr>Distributed Databases: Essential or Optional</vt:lpstr>
      <vt:lpstr>Databases </vt:lpstr>
      <vt:lpstr>Approach to High Availability and Scalability</vt:lpstr>
      <vt:lpstr>No Single Node Can run “Facebook”</vt:lpstr>
      <vt:lpstr>The Tradeoff</vt:lpstr>
      <vt:lpstr>Here comes the “BUT”</vt:lpstr>
      <vt:lpstr>How Large Can you Go? </vt:lpstr>
      <vt:lpstr>Really Big Iron </vt:lpstr>
      <vt:lpstr>Modern Commodity Hardware</vt:lpstr>
      <vt:lpstr>Performance and Scalability </vt:lpstr>
      <vt:lpstr>Mind Maintenance </vt:lpstr>
      <vt:lpstr>Database Use </vt:lpstr>
      <vt:lpstr>Sources/Types of Data </vt:lpstr>
      <vt:lpstr>Types of Applications</vt:lpstr>
      <vt:lpstr>Distributed Databases Need</vt:lpstr>
      <vt:lpstr>The Challenge</vt:lpstr>
      <vt:lpstr>Not “One Choice Fits everything”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Zaitsev</dc:creator>
  <cp:lastModifiedBy>Peter Zaitsev</cp:lastModifiedBy>
  <cp:revision>1</cp:revision>
  <dcterms:modified xsi:type="dcterms:W3CDTF">2025-02-01T14:59:54Z</dcterms:modified>
</cp:coreProperties>
</file>