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12188950"/>
  <p:notesSz cx="6858000" cy="9144000"/>
  <p:embeddedFontLst>
    <p:embeddedFont>
      <p:font typeface="Roboto"/>
      <p:regular r:id="rId52"/>
      <p:bold r:id="rId53"/>
      <p:italic r:id="rId54"/>
      <p:boldItalic r:id="rId55"/>
    </p:embeddedFont>
    <p:embeddedFont>
      <p:font typeface="Roboto Medium"/>
      <p:regular r:id="rId56"/>
      <p:bold r:id="rId57"/>
      <p:italic r:id="rId58"/>
      <p:boldItalic r:id="rId59"/>
    </p:embeddedFont>
    <p:embeddedFont>
      <p:font typeface="Roboto Mono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3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Mono-italic.fntdata"/><Relationship Id="rId61" Type="http://schemas.openxmlformats.org/officeDocument/2006/relationships/font" Target="fonts/RobotoMono-bold.fntdata"/><Relationship Id="rId20" Type="http://schemas.openxmlformats.org/officeDocument/2006/relationships/slide" Target="slides/slide15.xml"/><Relationship Id="rId63" Type="http://schemas.openxmlformats.org/officeDocument/2006/relationships/font" Target="fonts/RobotoMon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Mon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6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-italic.fntdata"/><Relationship Id="rId13" Type="http://schemas.openxmlformats.org/officeDocument/2006/relationships/slide" Target="slides/slide8.xml"/><Relationship Id="rId57" Type="http://schemas.openxmlformats.org/officeDocument/2006/relationships/font" Target="fonts/RobotoMedium-bold.fntdata"/><Relationship Id="rId12" Type="http://schemas.openxmlformats.org/officeDocument/2006/relationships/slide" Target="slides/slide7.xml"/><Relationship Id="rId56" Type="http://schemas.openxmlformats.org/officeDocument/2006/relationships/font" Target="fonts/RobotoMedium-regular.fntdata"/><Relationship Id="rId15" Type="http://schemas.openxmlformats.org/officeDocument/2006/relationships/slide" Target="slides/slide10.xml"/><Relationship Id="rId59" Type="http://schemas.openxmlformats.org/officeDocument/2006/relationships/font" Target="fonts/RobotoMedium-boldItalic.fntdata"/><Relationship Id="rId14" Type="http://schemas.openxmlformats.org/officeDocument/2006/relationships/slide" Target="slides/slide9.xml"/><Relationship Id="rId58" Type="http://schemas.openxmlformats.org/officeDocument/2006/relationships/font" Target="fonts/RobotoMedium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29f839bf95_0_4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329f839bf95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29f839bf95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2b0bcd7ef6_0_7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2b0bcd7ef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268d4d3efd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3268d4d3efd_0_13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68503078c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268503078c_0_10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d7c5f50d8c_1_154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2d7c5f50d8c_1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d7c5f50d8c_1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268d4d3efd_1_7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3268d4d3efd_1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3268d4d3efd_1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2b2c25de46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32b2c25de46_0_10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68d4d3efd_1_33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3268d4d3efd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3268d4d3efd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268d4d3efd_1_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g3268d4d3efd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3268d4d3efd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27e42b680c_0_2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327e42b680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327e42b680c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268503078c_0_57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3268503078c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3268503078c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d7c5f50d8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2d7c5f50d8c_0_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2a5235170b_4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32a5235170b_4_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d7c5f50d8c_1_14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2d7c5f50d8c_1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g2d7c5f50d8c_1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68d4d3efd_0_182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3268d4d3efd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3268d4d3efd_0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2b2c25de46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32b2c25de46_0_14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d7c5f50d8c_2_2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g2d7c5f50d8c_2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g2d7c5f50d8c_2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268d4d3efd_0_124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g3268d4d3efd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g3268d4d3efd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268503078c_0_64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g3268503078c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3268503078c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2b11463b33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32b11463b33_1_1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268503078c_0_37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8" name="Google Shape;758;g3268503078c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3268503078c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268d4d3efd_0_189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3268d4d3efd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g3268d4d3efd_0_1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e07bf1996f_3_237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e07bf1996f_3_2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1e07bf1996f_3_23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27e42b680c_0_14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g327e42b680c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g327e42b680c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2b2c25de46_0_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32b2c25de46_0_266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2a4c1407ca_1_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g32a4c1407c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32a4c1407ca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2b11463b33_2_4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7" name="Google Shape;837;g32b11463b33_2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g32b11463b33_2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268503078c_0_7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g3268503078c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g3268503078c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2b11463b33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32b11463b33_1_3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d7c5f50d8c_2_19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g2d7c5f50d8c_2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g2d7c5f50d8c_2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2835ad9461_0_3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6" name="Google Shape;876;g32835ad946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g32835ad9461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2b2c25de46_0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g32b2c25de46_0_307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268d4d3efd_1_87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g3268d4d3efd_1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g3268d4d3efd_1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268503078c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268503078c_0_93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2835ad9461_0_8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6" name="Google Shape;936;g32835ad9461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g32835ad9461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2835ad9461_0_44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7" name="Google Shape;947;g32835ad9461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32835ad9461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2b2c25de46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32b2c25de46_0_5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29f839bf95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g329f839bf95_0_71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2b11463b33_0_0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1" name="Google Shape;971;g32b11463b3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g32b11463b3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2b2c25de46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32b2c25de46_0_2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268d4d3efd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3268d4d3efd_0_9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7c5f50d8c_2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d7c5f50d8c_2_45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268d4d3efd_0_83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3268d4d3efd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268d4d3efd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b0bcd7ef6_0_20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2b0bcd7ef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268503078c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268503078c_0_98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d7c5f50d8c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2d7c5f50d8c_0_39:notes"/>
          <p:cNvSpPr/>
          <p:nvPr>
            <p:ph idx="2" type="sldImg"/>
          </p:nvPr>
        </p:nvSpPr>
        <p:spPr>
          <a:xfrm>
            <a:off x="686486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e, laser, night sky&#10;&#10;Description automatically generated"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88948" cy="685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9701" y="4968870"/>
            <a:ext cx="1448052" cy="13712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703084" y="2580656"/>
            <a:ext cx="10782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703086" y="753443"/>
            <a:ext cx="10782900" cy="18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 Medium"/>
              <a:buNone/>
              <a:defRPr b="1" sz="7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703085" y="326571"/>
            <a:ext cx="107829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pink" showMasterSp="0">
  <p:cSld name="Callout_pink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6"/>
            </a:gs>
          </a:gsLst>
          <a:lin ang="2700006" scaled="0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purple" showMasterSp="0">
  <p:cSld name="Callout_purpl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2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blue" showMasterSp="0">
  <p:cSld name="Callout_blu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green" showMasterSp="0">
  <p:cSld name="Callout_green">
    <p:bg>
      <p:bgPr>
        <a:gradFill>
          <a:gsLst>
            <a:gs pos="0">
              <a:schemeClr val="accent2"/>
            </a:gs>
            <a:gs pos="5000">
              <a:schemeClr val="accent2"/>
            </a:gs>
            <a:gs pos="100000">
              <a:schemeClr val="accent1"/>
            </a:gs>
          </a:gsLst>
          <a:lin ang="2700006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red" showMasterSp="0">
  <p:cSld name="Callout_red">
    <p:bg>
      <p:bgPr>
        <a:gradFill>
          <a:gsLst>
            <a:gs pos="0">
              <a:schemeClr val="accent6"/>
            </a:gs>
            <a:gs pos="5000">
              <a:schemeClr val="accent6"/>
            </a:gs>
            <a:gs pos="100000">
              <a:schemeClr val="accent3"/>
            </a:gs>
          </a:gsLst>
          <a:lin ang="2700006" scaled="0"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9pPr>
          </a:lstStyle>
          <a:p/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orange" showMasterSp="0">
  <p:cSld name="Callout_orange">
    <p:bg>
      <p:bgPr>
        <a:gradFill>
          <a:gsLst>
            <a:gs pos="0">
              <a:schemeClr val="accent3"/>
            </a:gs>
            <a:gs pos="5000">
              <a:schemeClr val="accent3"/>
            </a:gs>
            <a:gs pos="100000">
              <a:schemeClr val="accent5"/>
            </a:gs>
          </a:gsLst>
          <a:lin ang="2700006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9pPr>
          </a:lstStyle>
          <a:p/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>
            <p:ph type="title"/>
          </p:nvPr>
        </p:nvSpPr>
        <p:spPr>
          <a:xfrm>
            <a:off x="695149" y="4395789"/>
            <a:ext cx="107922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"/>
              <a:buNone/>
              <a:defRPr b="1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purple" showMasterSp="0">
  <p:cSld name="From_To_purp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17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7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7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white bg" showMasterSp="0">
  <p:cSld name="Title + Content_white bg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purple" showMasterSp="0">
  <p:cSld name="Title + Content_purpl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9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_multicolor">
  <p:cSld name="Agenda_multicolo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4358184" y="558471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1"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idx="2" type="body"/>
          </p:nvPr>
        </p:nvSpPr>
        <p:spPr>
          <a:xfrm>
            <a:off x="5266007" y="558471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20"/>
          <p:cNvSpPr txBox="1"/>
          <p:nvPr>
            <p:ph idx="3" type="body"/>
          </p:nvPr>
        </p:nvSpPr>
        <p:spPr>
          <a:xfrm flipH="1" rot="10800000">
            <a:off x="4358184" y="1410269"/>
            <a:ext cx="7135500" cy="2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4" type="body"/>
          </p:nvPr>
        </p:nvSpPr>
        <p:spPr>
          <a:xfrm flipH="1" rot="10800000">
            <a:off x="4358184" y="384771"/>
            <a:ext cx="7135500" cy="27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5" type="body"/>
          </p:nvPr>
        </p:nvSpPr>
        <p:spPr>
          <a:xfrm>
            <a:off x="4358184" y="1604959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6" type="body"/>
          </p:nvPr>
        </p:nvSpPr>
        <p:spPr>
          <a:xfrm>
            <a:off x="5266007" y="1604959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7" type="body"/>
          </p:nvPr>
        </p:nvSpPr>
        <p:spPr>
          <a:xfrm flipH="1" rot="10800000">
            <a:off x="4358184" y="2456757"/>
            <a:ext cx="7135500" cy="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8" type="body"/>
          </p:nvPr>
        </p:nvSpPr>
        <p:spPr>
          <a:xfrm>
            <a:off x="4358184" y="2654326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b="1" sz="48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9" type="body"/>
          </p:nvPr>
        </p:nvSpPr>
        <p:spPr>
          <a:xfrm>
            <a:off x="5266007" y="2654326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20"/>
          <p:cNvSpPr txBox="1"/>
          <p:nvPr>
            <p:ph idx="13" type="body"/>
          </p:nvPr>
        </p:nvSpPr>
        <p:spPr>
          <a:xfrm flipH="1" rot="10800000">
            <a:off x="4358184" y="3506124"/>
            <a:ext cx="7135500" cy="2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14" type="body"/>
          </p:nvPr>
        </p:nvSpPr>
        <p:spPr>
          <a:xfrm>
            <a:off x="4358184" y="3679824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b="1" sz="48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15" type="body"/>
          </p:nvPr>
        </p:nvSpPr>
        <p:spPr>
          <a:xfrm>
            <a:off x="5266007" y="3679824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idx="16" type="body"/>
          </p:nvPr>
        </p:nvSpPr>
        <p:spPr>
          <a:xfrm flipH="1" rot="10800000">
            <a:off x="4358184" y="4531622"/>
            <a:ext cx="7135500" cy="2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0"/>
          <p:cNvSpPr txBox="1"/>
          <p:nvPr>
            <p:ph idx="17" type="body"/>
          </p:nvPr>
        </p:nvSpPr>
        <p:spPr>
          <a:xfrm>
            <a:off x="4358184" y="4731568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b="1" sz="480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20"/>
          <p:cNvSpPr txBox="1"/>
          <p:nvPr>
            <p:ph idx="18" type="body"/>
          </p:nvPr>
        </p:nvSpPr>
        <p:spPr>
          <a:xfrm>
            <a:off x="5266007" y="4731568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0"/>
          <p:cNvSpPr txBox="1"/>
          <p:nvPr>
            <p:ph idx="19" type="body"/>
          </p:nvPr>
        </p:nvSpPr>
        <p:spPr>
          <a:xfrm flipH="1" rot="10800000">
            <a:off x="4358184" y="5583366"/>
            <a:ext cx="7135500" cy="2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0"/>
          <p:cNvSpPr txBox="1"/>
          <p:nvPr>
            <p:ph idx="20" type="body"/>
          </p:nvPr>
        </p:nvSpPr>
        <p:spPr>
          <a:xfrm>
            <a:off x="4358184" y="5781741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b="1" sz="4800">
                <a:solidFill>
                  <a:schemeClr val="accent4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0"/>
          <p:cNvSpPr txBox="1"/>
          <p:nvPr>
            <p:ph idx="21" type="body"/>
          </p:nvPr>
        </p:nvSpPr>
        <p:spPr>
          <a:xfrm>
            <a:off x="5266007" y="5781741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0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0"/>
          <p:cNvSpPr txBox="1"/>
          <p:nvPr>
            <p:ph type="title"/>
          </p:nvPr>
        </p:nvSpPr>
        <p:spPr>
          <a:xfrm>
            <a:off x="695149" y="357808"/>
            <a:ext cx="34740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gradient bg">
  <p:cSld name="Title + Content_gradient bg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1">
  <p:cSld name="Divider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2" y="1785"/>
            <a:ext cx="12185779" cy="685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1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">
  <p:cSld name="Screenshot"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2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22"/>
          <p:cNvSpPr txBox="1"/>
          <p:nvPr>
            <p:ph idx="1" type="body"/>
          </p:nvPr>
        </p:nvSpPr>
        <p:spPr>
          <a:xfrm>
            <a:off x="695151" y="1638299"/>
            <a:ext cx="10792200" cy="5219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sx="101000" rotWithShape="0" algn="ctr" sy="101000">
              <a:srgbClr val="000000">
                <a:alpha val="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solidFill>
                  <a:schemeClr val="dk1"/>
                </a:solidFill>
              </a:defRPr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pink" showMasterSp="0">
  <p:cSld name="Title + Content_pink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6"/>
            </a:gs>
          </a:gsLst>
          <a:lin ang="2700006" scaled="0"/>
        </a:gra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3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blue" showMasterSp="0">
  <p:cSld name="Title + Content_blu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4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green" showMasterSp="0">
  <p:cSld name="Title + Content_green">
    <p:bg>
      <p:bgPr>
        <a:gradFill>
          <a:gsLst>
            <a:gs pos="0">
              <a:schemeClr val="accent2"/>
            </a:gs>
            <a:gs pos="5000">
              <a:schemeClr val="accent2"/>
            </a:gs>
            <a:gs pos="100000">
              <a:schemeClr val="accent1"/>
            </a:gs>
          </a:gsLst>
          <a:lin ang="2700006" scaled="0"/>
        </a:gra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5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9pPr>
          </a:lstStyle>
          <a:p/>
        </p:txBody>
      </p:sp>
      <p:pic>
        <p:nvPicPr>
          <p:cNvPr id="200" name="Google Shape;20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red" showMasterSp="0">
  <p:cSld name="Title + Content_red">
    <p:bg>
      <p:bgPr>
        <a:gradFill>
          <a:gsLst>
            <a:gs pos="0">
              <a:schemeClr val="accent6"/>
            </a:gs>
            <a:gs pos="5000">
              <a:schemeClr val="accent6"/>
            </a:gs>
            <a:gs pos="100000">
              <a:schemeClr val="accent3"/>
            </a:gs>
          </a:gsLst>
          <a:lin ang="2700006" scaled="0"/>
        </a:gra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6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9pPr>
          </a:lstStyle>
          <a:p/>
        </p:txBody>
      </p:sp>
      <p:pic>
        <p:nvPicPr>
          <p:cNvPr id="207" name="Google Shape;20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26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orange" showMasterSp="0">
  <p:cSld name="Title + Content_orange">
    <p:bg>
      <p:bgPr>
        <a:gradFill>
          <a:gsLst>
            <a:gs pos="0">
              <a:schemeClr val="accent3"/>
            </a:gs>
            <a:gs pos="5000">
              <a:schemeClr val="accent3"/>
            </a:gs>
            <a:gs pos="100000">
              <a:schemeClr val="accent5"/>
            </a:gs>
          </a:gsLst>
          <a:lin ang="2700006" scaled="0"/>
        </a:gra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7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lvl9pPr>
          </a:lstStyle>
          <a:p/>
        </p:txBody>
      </p:sp>
      <p:pic>
        <p:nvPicPr>
          <p:cNvPr id="214" name="Google Shape;21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684105" y="1399032"/>
            <a:ext cx="10779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55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indent="-3302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purple">
  <p:cSld name="Content 1/3_purple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8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5" name="Google Shape;22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blue">
  <p:cSld name="Content 1/3_blu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9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9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9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green">
  <p:cSld name="Content 1/3_green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5000">
                <a:schemeClr val="accen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0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0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0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30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_purple">
  <p:cSld name="Agenda_purp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" type="body"/>
          </p:nvPr>
        </p:nvSpPr>
        <p:spPr>
          <a:xfrm>
            <a:off x="4358184" y="558471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5266007" y="558471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3" type="body"/>
          </p:nvPr>
        </p:nvSpPr>
        <p:spPr>
          <a:xfrm flipH="1" rot="10800000">
            <a:off x="4358184" y="1410269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695149" y="357808"/>
            <a:ext cx="34740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4" type="body"/>
          </p:nvPr>
        </p:nvSpPr>
        <p:spPr>
          <a:xfrm flipH="1" rot="10800000">
            <a:off x="4358184" y="384771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5" type="body"/>
          </p:nvPr>
        </p:nvSpPr>
        <p:spPr>
          <a:xfrm>
            <a:off x="4358184" y="1604959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6" type="body"/>
          </p:nvPr>
        </p:nvSpPr>
        <p:spPr>
          <a:xfrm>
            <a:off x="5266007" y="1604959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7" type="body"/>
          </p:nvPr>
        </p:nvSpPr>
        <p:spPr>
          <a:xfrm flipH="1" rot="10800000">
            <a:off x="4358184" y="2456757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8" type="body"/>
          </p:nvPr>
        </p:nvSpPr>
        <p:spPr>
          <a:xfrm>
            <a:off x="4358184" y="2654326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9" type="body"/>
          </p:nvPr>
        </p:nvSpPr>
        <p:spPr>
          <a:xfrm>
            <a:off x="5266007" y="2654326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3" type="body"/>
          </p:nvPr>
        </p:nvSpPr>
        <p:spPr>
          <a:xfrm flipH="1" rot="10800000">
            <a:off x="4358184" y="3506124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4" type="body"/>
          </p:nvPr>
        </p:nvSpPr>
        <p:spPr>
          <a:xfrm>
            <a:off x="4358184" y="3679824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5" type="body"/>
          </p:nvPr>
        </p:nvSpPr>
        <p:spPr>
          <a:xfrm>
            <a:off x="5266007" y="3679824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6" type="body"/>
          </p:nvPr>
        </p:nvSpPr>
        <p:spPr>
          <a:xfrm flipH="1" rot="10800000">
            <a:off x="4358184" y="4531622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7" type="body"/>
          </p:nvPr>
        </p:nvSpPr>
        <p:spPr>
          <a:xfrm>
            <a:off x="4358184" y="4731568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8" type="body"/>
          </p:nvPr>
        </p:nvSpPr>
        <p:spPr>
          <a:xfrm>
            <a:off x="5266007" y="4731568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9" type="body"/>
          </p:nvPr>
        </p:nvSpPr>
        <p:spPr>
          <a:xfrm flipH="1" rot="10800000">
            <a:off x="4358184" y="5583366"/>
            <a:ext cx="7135500" cy="273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00"/>
              <a:buNone/>
              <a:defRPr sz="1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20" type="body"/>
          </p:nvPr>
        </p:nvSpPr>
        <p:spPr>
          <a:xfrm>
            <a:off x="4358184" y="5781741"/>
            <a:ext cx="907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4800"/>
              <a:buNone/>
              <a:defRPr b="1" sz="48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21" type="body"/>
          </p:nvPr>
        </p:nvSpPr>
        <p:spPr>
          <a:xfrm>
            <a:off x="5266007" y="5781741"/>
            <a:ext cx="622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red">
  <p:cSld name="Content 1/3_red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5000">
                <a:schemeClr val="accent6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31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1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31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31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9" name="Google Shape;24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orange">
  <p:cSld name="Content 1/3_orange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5000">
                <a:schemeClr val="accent3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2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32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32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7" name="Google Shape;25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pink" showMasterSp="0">
  <p:cSld name="From_To_pink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33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3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33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33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33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33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33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3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33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8" name="Google Shape;27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blue" showMasterSp="0">
  <p:cSld name="From_To_blu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4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34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34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34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34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4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4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4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4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34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34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4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34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34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34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0" name="Google Shape;3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green" showMasterSp="0">
  <p:cSld name="From_To_green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5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5000">
                <a:schemeClr val="accen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5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35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35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35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35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35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35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35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35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35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35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35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35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35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35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35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red" showMasterSp="0">
  <p:cSld name="From_To_red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6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5000">
                <a:schemeClr val="accent6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3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9" name="Google Shape;329;p36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36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36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36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36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36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36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36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36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36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36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36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36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36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36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4" name="Google Shape;34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orange" showMasterSp="0">
  <p:cSld name="From_To_orange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7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6094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6094475" y="0"/>
            <a:ext cx="6094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/>
          <p:nvPr/>
        </p:nvSpPr>
        <p:spPr>
          <a:xfrm>
            <a:off x="6094476" y="0"/>
            <a:ext cx="60945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5000">
                <a:schemeClr val="accent3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3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l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1" name="Google Shape;351;p37"/>
          <p:cNvSpPr txBox="1"/>
          <p:nvPr>
            <p:ph idx="1" type="body"/>
          </p:nvPr>
        </p:nvSpPr>
        <p:spPr>
          <a:xfrm>
            <a:off x="685628" y="780643"/>
            <a:ext cx="45804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37"/>
          <p:cNvSpPr txBox="1"/>
          <p:nvPr>
            <p:ph idx="2" type="body"/>
          </p:nvPr>
        </p:nvSpPr>
        <p:spPr>
          <a:xfrm>
            <a:off x="685627" y="422641"/>
            <a:ext cx="4580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37"/>
          <p:cNvSpPr txBox="1"/>
          <p:nvPr>
            <p:ph idx="3" type="body"/>
          </p:nvPr>
        </p:nvSpPr>
        <p:spPr>
          <a:xfrm>
            <a:off x="6916593" y="780643"/>
            <a:ext cx="45486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37"/>
          <p:cNvSpPr txBox="1"/>
          <p:nvPr>
            <p:ph idx="4" type="body"/>
          </p:nvPr>
        </p:nvSpPr>
        <p:spPr>
          <a:xfrm>
            <a:off x="6916592" y="422641"/>
            <a:ext cx="454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5" name="Google Shape;355;p37"/>
          <p:cNvSpPr txBox="1"/>
          <p:nvPr>
            <p:ph idx="5" type="body"/>
          </p:nvPr>
        </p:nvSpPr>
        <p:spPr>
          <a:xfrm>
            <a:off x="685628" y="245036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37"/>
          <p:cNvSpPr txBox="1"/>
          <p:nvPr>
            <p:ph idx="6" type="body"/>
          </p:nvPr>
        </p:nvSpPr>
        <p:spPr>
          <a:xfrm>
            <a:off x="685628" y="3545741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37"/>
          <p:cNvSpPr txBox="1"/>
          <p:nvPr>
            <p:ph idx="7" type="body"/>
          </p:nvPr>
        </p:nvSpPr>
        <p:spPr>
          <a:xfrm>
            <a:off x="685628" y="4641116"/>
            <a:ext cx="4580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37"/>
          <p:cNvSpPr txBox="1"/>
          <p:nvPr>
            <p:ph idx="8" type="body"/>
          </p:nvPr>
        </p:nvSpPr>
        <p:spPr>
          <a:xfrm>
            <a:off x="6916594" y="245036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37"/>
          <p:cNvSpPr txBox="1"/>
          <p:nvPr>
            <p:ph idx="9" type="body"/>
          </p:nvPr>
        </p:nvSpPr>
        <p:spPr>
          <a:xfrm>
            <a:off x="6916594" y="3545741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37"/>
          <p:cNvSpPr txBox="1"/>
          <p:nvPr>
            <p:ph idx="13" type="body"/>
          </p:nvPr>
        </p:nvSpPr>
        <p:spPr>
          <a:xfrm>
            <a:off x="6916594" y="4641116"/>
            <a:ext cx="4548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37"/>
          <p:cNvSpPr txBox="1"/>
          <p:nvPr>
            <p:ph idx="14" type="body"/>
          </p:nvPr>
        </p:nvSpPr>
        <p:spPr>
          <a:xfrm flipH="1" rot="10800000">
            <a:off x="685410" y="3385738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37"/>
          <p:cNvSpPr txBox="1"/>
          <p:nvPr>
            <p:ph idx="15" type="body"/>
          </p:nvPr>
        </p:nvSpPr>
        <p:spPr>
          <a:xfrm flipH="1" rot="10800000">
            <a:off x="685410" y="4481113"/>
            <a:ext cx="4583700" cy="9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p37"/>
          <p:cNvSpPr txBox="1"/>
          <p:nvPr>
            <p:ph idx="16" type="body"/>
          </p:nvPr>
        </p:nvSpPr>
        <p:spPr>
          <a:xfrm flipH="1" rot="10800000">
            <a:off x="6916353" y="3385738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37"/>
          <p:cNvSpPr txBox="1"/>
          <p:nvPr>
            <p:ph idx="17" type="body"/>
          </p:nvPr>
        </p:nvSpPr>
        <p:spPr>
          <a:xfrm flipH="1" rot="10800000">
            <a:off x="6916353" y="4481113"/>
            <a:ext cx="4551900" cy="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/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37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6" name="Google Shape;36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5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2">
  <p:cSld name="Divider_2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2" y="1785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3" name="Google Shape;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3">
  <p:cSld name="Divider_3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2" y="1785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8" name="Google Shape;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4">
  <p:cSld name="Divider_4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2" y="1785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5">
  <p:cSld name="Divider_5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3" y="1785"/>
            <a:ext cx="12185774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6">
  <p:cSld name="Divider_6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3" y="1785"/>
            <a:ext cx="12185774" cy="68544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subTitle"/>
          </p:nvPr>
        </p:nvSpPr>
        <p:spPr>
          <a:xfrm>
            <a:off x="694911" y="2077085"/>
            <a:ext cx="10770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0099" y="6456719"/>
            <a:ext cx="1048869" cy="25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pink">
  <p:cSld name="Content 1/3_pi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0"/>
            <a:ext cx="4160100" cy="68580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685628" y="311151"/>
            <a:ext cx="27552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C4C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685628" y="1687923"/>
            <a:ext cx="2755200" cy="4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/>
            </a:lvl4pPr>
            <a:lvl5pPr indent="-228600" lvl="4" marL="2286000" rtl="0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2" type="body"/>
          </p:nvPr>
        </p:nvSpPr>
        <p:spPr>
          <a:xfrm>
            <a:off x="4717775" y="801858"/>
            <a:ext cx="74712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12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35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9.xml"/><Relationship Id="rId3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12.xml"/><Relationship Id="rId37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11.xml"/><Relationship Id="rId3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14.xml"/><Relationship Id="rId39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13.xml"/><Relationship Id="rId38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88342" cy="6858000"/>
            <a:chOff x="0" y="0"/>
            <a:chExt cx="12192000" cy="68580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">
              <a:alphaModFix amt="40000"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9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" name="Google Shape;9;p1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b="1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695151" y="1427163"/>
            <a:ext cx="10792200" cy="4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695151" y="6508466"/>
            <a:ext cx="107922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3">
            <a:alphaModFix/>
          </a:blip>
          <a:srcRect b="16478" l="615" r="1728" t="4712"/>
          <a:stretch/>
        </p:blipFill>
        <p:spPr>
          <a:xfrm>
            <a:off x="2300260" y="-1197622"/>
            <a:ext cx="7588431" cy="59071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38">
          <p15:clr>
            <a:srgbClr val="F26B43"/>
          </p15:clr>
        </p15:guide>
        <p15:guide id="2" pos="896">
          <p15:clr>
            <a:srgbClr val="F26B43"/>
          </p15:clr>
        </p15:guide>
        <p15:guide id="3" pos="1473">
          <p15:clr>
            <a:srgbClr val="F26B43"/>
          </p15:clr>
        </p15:guide>
        <p15:guide id="4" pos="1014">
          <p15:clr>
            <a:srgbClr val="F26B43"/>
          </p15:clr>
        </p15:guide>
        <p15:guide id="5" pos="2051">
          <p15:clr>
            <a:srgbClr val="F26B43"/>
          </p15:clr>
        </p15:guide>
        <p15:guide id="6" pos="2167">
          <p15:clr>
            <a:srgbClr val="F26B43"/>
          </p15:clr>
        </p15:guide>
        <p15:guide id="7" pos="2626">
          <p15:clr>
            <a:srgbClr val="F26B43"/>
          </p15:clr>
        </p15:guide>
        <p15:guide id="8" pos="2745">
          <p15:clr>
            <a:srgbClr val="F26B43"/>
          </p15:clr>
        </p15:guide>
        <p15:guide id="9" pos="3200">
          <p15:clr>
            <a:srgbClr val="F26B43"/>
          </p15:clr>
        </p15:guide>
        <p15:guide id="10" pos="3317">
          <p15:clr>
            <a:srgbClr val="F26B43"/>
          </p15:clr>
        </p15:guide>
        <p15:guide id="11" pos="3776">
          <p15:clr>
            <a:srgbClr val="F26B43"/>
          </p15:clr>
        </p15:guide>
        <p15:guide id="12" pos="4351">
          <p15:clr>
            <a:srgbClr val="F26B43"/>
          </p15:clr>
        </p15:guide>
        <p15:guide id="13" pos="4475">
          <p15:clr>
            <a:srgbClr val="F26B43"/>
          </p15:clr>
        </p15:guide>
        <p15:guide id="14" pos="5049">
          <p15:clr>
            <a:srgbClr val="F26B43"/>
          </p15:clr>
        </p15:guide>
        <p15:guide id="15" pos="4928">
          <p15:clr>
            <a:srgbClr val="F26B43"/>
          </p15:clr>
        </p15:guide>
        <p15:guide id="16" pos="5509">
          <p15:clr>
            <a:srgbClr val="F26B43"/>
          </p15:clr>
        </p15:guide>
        <p15:guide id="17" pos="6082">
          <p15:clr>
            <a:srgbClr val="F26B43"/>
          </p15:clr>
        </p15:guide>
        <p15:guide id="18" pos="5629">
          <p15:clr>
            <a:srgbClr val="F26B43"/>
          </p15:clr>
        </p15:guide>
        <p15:guide id="19" pos="6202">
          <p15:clr>
            <a:srgbClr val="F26B43"/>
          </p15:clr>
        </p15:guide>
        <p15:guide id="20" pos="6782">
          <p15:clr>
            <a:srgbClr val="F26B43"/>
          </p15:clr>
        </p15:guide>
        <p15:guide id="21" pos="6658">
          <p15:clr>
            <a:srgbClr val="F26B43"/>
          </p15:clr>
        </p15:guide>
        <p15:guide id="22" pos="7235">
          <p15:clr>
            <a:srgbClr val="F26B43"/>
          </p15:clr>
        </p15:guide>
        <p15:guide id="23" orient="horz" pos="899">
          <p15:clr>
            <a:srgbClr val="F26B43"/>
          </p15:clr>
        </p15:guide>
        <p15:guide id="24" orient="horz" pos="1435">
          <p15:clr>
            <a:srgbClr val="F26B43"/>
          </p15:clr>
        </p15:guide>
        <p15:guide id="25" orient="horz" pos="1559">
          <p15:clr>
            <a:srgbClr val="F26B43"/>
          </p15:clr>
        </p15:guide>
        <p15:guide id="26" orient="horz" pos="2088">
          <p15:clr>
            <a:srgbClr val="F26B43"/>
          </p15:clr>
        </p15:guide>
        <p15:guide id="27" orient="horz" pos="2220">
          <p15:clr>
            <a:srgbClr val="F26B43"/>
          </p15:clr>
        </p15:guide>
        <p15:guide id="28" orient="horz" pos="2875">
          <p15:clr>
            <a:srgbClr val="F26B43"/>
          </p15:clr>
        </p15:guide>
        <p15:guide id="29" orient="horz" pos="3416">
          <p15:clr>
            <a:srgbClr val="F26B43"/>
          </p15:clr>
        </p15:guide>
        <p15:guide id="30" orient="horz" pos="3535">
          <p15:clr>
            <a:srgbClr val="F26B43"/>
          </p15:clr>
        </p15:guide>
        <p15:guide id="31" pos="3898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3954">
          <p15:clr>
            <a:srgbClr val="A4A3A4"/>
          </p15:clr>
        </p15:guide>
        <p15:guide id="34" pos="1592">
          <p15:clr>
            <a:srgbClr val="F26B43"/>
          </p15:clr>
        </p15:guide>
        <p15:guide id="35" orient="horz" pos="4082">
          <p15:clr>
            <a:srgbClr val="F26B43"/>
          </p15:clr>
        </p15:guide>
        <p15:guide id="36" orient="horz" pos="2761">
          <p15:clr>
            <a:srgbClr val="F26B43"/>
          </p15:clr>
        </p15:guide>
        <p15:guide id="37" orient="horz" pos="240">
          <p15:clr>
            <a:srgbClr val="F26B43"/>
          </p15:clr>
        </p15:guide>
        <p15:guide id="38" orient="horz" pos="7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10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ecuritylabs.datadoghq.com/articles/tenacious-pungsan-dprk-threat-actor-contagious-interview/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ecuritylabs.datadoghq.com/articles/tenacious-pungsan-dprk-threat-actor-contagious-interview/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Relationship Id="rId5" Type="http://schemas.openxmlformats.org/officeDocument/2006/relationships/image" Target="../media/image40.png"/><Relationship Id="rId6" Type="http://schemas.openxmlformats.org/officeDocument/2006/relationships/hyperlink" Target="https://blog.yossarian.net/2024/12/06/zizmor-ultralytics-injection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53.png"/><Relationship Id="rId8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Relationship Id="rId4" Type="http://schemas.openxmlformats.org/officeDocument/2006/relationships/image" Target="../media/image61.png"/><Relationship Id="rId5" Type="http://schemas.openxmlformats.org/officeDocument/2006/relationships/hyperlink" Target="https://securitylabs.datadoghq.com/articles/stressed-pungsan-dprk-aligned-threat-actor-leverages-npm-for-initial-access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securitylabs.datadoghq.com/articles/mut-8964-an-npm-and-pypi-malicious-campaign-targeting-windows-users/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1.jpg"/><Relationship Id="rId4" Type="http://schemas.openxmlformats.org/officeDocument/2006/relationships/hyperlink" Target="https://securitylabs.datadoghq.com/articles/tenacious-pungsan-dprk-threat-actor-contagious-interview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6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png"/><Relationship Id="rId4" Type="http://schemas.openxmlformats.org/officeDocument/2006/relationships/image" Target="../media/image70.png"/><Relationship Id="rId5" Type="http://schemas.openxmlformats.org/officeDocument/2006/relationships/hyperlink" Target="https://securitylabs.datadoghq.com/articles/tenacious-pungsan-dprk-threat-actor-contagious-interview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securitylabs.datadoghq.com/articles/mut-8964-an-npm-and-pypi-malicious-campaign-targeting-windows-users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Relationship Id="rId4" Type="http://schemas.openxmlformats.org/officeDocument/2006/relationships/hyperlink" Target="https://securitylabs.datadoghq.com/articles/mut-8964-an-npm-and-pypi-malicious-campaign-targeting-windows-user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securitylabs.datadoghq.com/articles/mut-1244-targeting-offensive-actors/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69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48.png"/><Relationship Id="rId7" Type="http://schemas.openxmlformats.org/officeDocument/2006/relationships/image" Target="../media/image35.png"/><Relationship Id="rId8" Type="http://schemas.openxmlformats.org/officeDocument/2006/relationships/image" Target="../media/image33.png"/><Relationship Id="rId10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 txBox="1"/>
          <p:nvPr/>
        </p:nvSpPr>
        <p:spPr>
          <a:xfrm>
            <a:off x="422750" y="2091650"/>
            <a:ext cx="3408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Supply-chain attacks</a:t>
            </a:r>
            <a:endParaRPr sz="2400"/>
          </a:p>
          <a:p>
            <a:pPr indent="0" lvl="0" marL="0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6" name="Google Shape;3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8175" y="304800"/>
            <a:ext cx="7830776" cy="30140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7" name="Google Shape;3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090" y="865250"/>
            <a:ext cx="5805974" cy="5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8" name="Google Shape;37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7925" y="2091650"/>
            <a:ext cx="7409152" cy="362497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9" name="Google Shape;37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3375" y="2013775"/>
            <a:ext cx="5559800" cy="2931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0" name="Google Shape;380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68675" y="4948812"/>
            <a:ext cx="6419850" cy="1844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1" name="Google Shape;381;p38"/>
          <p:cNvSpPr txBox="1"/>
          <p:nvPr/>
        </p:nvSpPr>
        <p:spPr>
          <a:xfrm>
            <a:off x="1091150" y="3358450"/>
            <a:ext cx="2071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Here to stay!</a:t>
            </a:r>
            <a:endParaRPr sz="2400"/>
          </a:p>
          <a:p>
            <a:pPr indent="0" lvl="0" marL="0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38"/>
          <p:cNvPicPr preferRelativeResize="0"/>
          <p:nvPr/>
        </p:nvPicPr>
        <p:blipFill rotWithShape="1">
          <a:blip r:embed="rId9">
            <a:alphaModFix/>
          </a:blip>
          <a:srcRect b="0" l="1415" r="2272" t="7910"/>
          <a:stretch/>
        </p:blipFill>
        <p:spPr>
          <a:xfrm>
            <a:off x="4902603" y="6758"/>
            <a:ext cx="7293523" cy="20239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3" name="Google Shape;38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06403" y="3067044"/>
            <a:ext cx="6593597" cy="2157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GuardDog findings</a:t>
            </a:r>
            <a:endParaRPr/>
          </a:p>
        </p:txBody>
      </p:sp>
      <p:sp>
        <p:nvSpPr>
          <p:cNvPr id="500" name="Google Shape;500;p4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1" name="Google Shape;5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738" y="1208700"/>
            <a:ext cx="6951474" cy="4440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7" name="Google Shape;507;p48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How we use GuardDog</a:t>
            </a:r>
            <a:endParaRPr/>
          </a:p>
        </p:txBody>
      </p:sp>
      <p:grpSp>
        <p:nvGrpSpPr>
          <p:cNvPr id="508" name="Google Shape;508;p48"/>
          <p:cNvGrpSpPr/>
          <p:nvPr/>
        </p:nvGrpSpPr>
        <p:grpSpPr>
          <a:xfrm>
            <a:off x="2455019" y="1420100"/>
            <a:ext cx="7276806" cy="4904420"/>
            <a:chOff x="2807486" y="1496300"/>
            <a:chExt cx="7276806" cy="4904420"/>
          </a:xfrm>
        </p:grpSpPr>
        <p:sp>
          <p:nvSpPr>
            <p:cNvPr id="509" name="Google Shape;509;p48"/>
            <p:cNvSpPr/>
            <p:nvPr/>
          </p:nvSpPr>
          <p:spPr>
            <a:xfrm>
              <a:off x="4517318" y="1496300"/>
              <a:ext cx="1304100" cy="4904400"/>
            </a:xfrm>
            <a:prstGeom prst="rect">
              <a:avLst/>
            </a:prstGeom>
            <a:solidFill>
              <a:srgbClr val="E3CC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0" name="Google Shape;510;p48"/>
            <p:cNvSpPr/>
            <p:nvPr/>
          </p:nvSpPr>
          <p:spPr>
            <a:xfrm>
              <a:off x="5821315" y="1496320"/>
              <a:ext cx="4155900" cy="4904400"/>
            </a:xfrm>
            <a:prstGeom prst="homePlate">
              <a:avLst>
                <a:gd fmla="val 86909" name="adj"/>
              </a:avLst>
            </a:prstGeom>
            <a:solidFill>
              <a:srgbClr val="FACD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1" name="Google Shape;511;p48"/>
            <p:cNvSpPr/>
            <p:nvPr/>
          </p:nvSpPr>
          <p:spPr>
            <a:xfrm rot="5400000">
              <a:off x="5860142" y="3371425"/>
              <a:ext cx="3798600" cy="1154400"/>
            </a:xfrm>
            <a:prstGeom prst="trapezoid">
              <a:avLst>
                <a:gd fmla="val 67745" name="adj"/>
              </a:avLst>
            </a:prstGeom>
            <a:solidFill>
              <a:srgbClr val="B0F5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2" name="Google Shape;512;p48"/>
            <p:cNvSpPr/>
            <p:nvPr/>
          </p:nvSpPr>
          <p:spPr>
            <a:xfrm rot="5400000">
              <a:off x="7614542" y="3489625"/>
              <a:ext cx="2287200" cy="919800"/>
            </a:xfrm>
            <a:prstGeom prst="trapezoid">
              <a:avLst>
                <a:gd fmla="val 63819" name="adj"/>
              </a:avLst>
            </a:prstGeom>
            <a:solidFill>
              <a:srgbClr val="BFE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13" name="Google Shape;513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07486" y="2598800"/>
              <a:ext cx="1401868" cy="109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07498" y="3856150"/>
              <a:ext cx="1304100" cy="130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48"/>
            <p:cNvSpPr/>
            <p:nvPr/>
          </p:nvSpPr>
          <p:spPr>
            <a:xfrm rot="5400000">
              <a:off x="9094892" y="3516502"/>
              <a:ext cx="1113000" cy="865800"/>
            </a:xfrm>
            <a:prstGeom prst="triangle">
              <a:avLst>
                <a:gd fmla="val 49676" name="adj"/>
              </a:avLst>
            </a:pr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16" name="Google Shape;516;p48"/>
          <p:cNvSpPr txBox="1"/>
          <p:nvPr/>
        </p:nvSpPr>
        <p:spPr>
          <a:xfrm>
            <a:off x="6944025" y="3623264"/>
            <a:ext cx="88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Filter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p48"/>
          <p:cNvSpPr txBox="1"/>
          <p:nvPr/>
        </p:nvSpPr>
        <p:spPr>
          <a:xfrm>
            <a:off x="7961126" y="3623264"/>
            <a:ext cx="97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Triage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48"/>
          <p:cNvSpPr txBox="1"/>
          <p:nvPr/>
        </p:nvSpPr>
        <p:spPr>
          <a:xfrm>
            <a:off x="8775806" y="3677114"/>
            <a:ext cx="11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Confirmed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8"/>
          <p:cNvSpPr txBox="1"/>
          <p:nvPr/>
        </p:nvSpPr>
        <p:spPr>
          <a:xfrm>
            <a:off x="5356426" y="3469364"/>
            <a:ext cx="161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GuardDog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Scan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48"/>
          <p:cNvSpPr txBox="1"/>
          <p:nvPr/>
        </p:nvSpPr>
        <p:spPr>
          <a:xfrm>
            <a:off x="4147977" y="3469364"/>
            <a:ext cx="126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Crawlers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9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</a:pPr>
            <a:r>
              <a:rPr lang="en"/>
              <a:t>Open-source threat actor strategies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50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Target popular packages to get at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developers who use them</a:t>
            </a:r>
            <a:endParaRPr/>
          </a:p>
        </p:txBody>
      </p:sp>
      <p:sp>
        <p:nvSpPr>
          <p:cNvPr id="533" name="Google Shape;533;p50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Strategy</a:t>
            </a:r>
            <a:endParaRPr i="1"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1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Targeting developers via popular packages</a:t>
            </a:r>
            <a:endParaRPr/>
          </a:p>
        </p:txBody>
      </p:sp>
      <p:sp>
        <p:nvSpPr>
          <p:cNvPr id="540" name="Google Shape;540;p5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41" name="Google Shape;541;p51"/>
          <p:cNvGrpSpPr/>
          <p:nvPr/>
        </p:nvGrpSpPr>
        <p:grpSpPr>
          <a:xfrm>
            <a:off x="6199033" y="1440894"/>
            <a:ext cx="5284789" cy="4836000"/>
            <a:chOff x="4374358" y="1440894"/>
            <a:chExt cx="3457500" cy="4836000"/>
          </a:xfrm>
        </p:grpSpPr>
        <p:sp>
          <p:nvSpPr>
            <p:cNvPr id="542" name="Google Shape;542;p51"/>
            <p:cNvSpPr/>
            <p:nvPr/>
          </p:nvSpPr>
          <p:spPr>
            <a:xfrm>
              <a:off x="4374358" y="1440894"/>
              <a:ext cx="3457500" cy="4836000"/>
            </a:xfrm>
            <a:prstGeom prst="round2SameRect">
              <a:avLst>
                <a:gd fmla="val 0" name="adj1"/>
                <a:gd fmla="val 1963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t" bIns="0" lIns="182875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Package takeover</a:t>
              </a:r>
              <a:endParaRPr/>
            </a:p>
            <a:p>
              <a:pPr indent="0" lvl="0" marL="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Compromise an existing legitimate package</a:t>
              </a:r>
              <a:endParaRPr/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Compromise maintainer creds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Submit malicious PR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Corrupt build process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Target the package repository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3" name="Google Shape;543;p51"/>
            <p:cNvSpPr/>
            <p:nvPr/>
          </p:nvSpPr>
          <p:spPr>
            <a:xfrm>
              <a:off x="4375500" y="1440894"/>
              <a:ext cx="34563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4" name="Google Shape;544;p51"/>
          <p:cNvGrpSpPr/>
          <p:nvPr/>
        </p:nvGrpSpPr>
        <p:grpSpPr>
          <a:xfrm>
            <a:off x="709404" y="1440894"/>
            <a:ext cx="5284789" cy="4836000"/>
            <a:chOff x="709613" y="1440894"/>
            <a:chExt cx="3457500" cy="4836000"/>
          </a:xfrm>
        </p:grpSpPr>
        <p:sp>
          <p:nvSpPr>
            <p:cNvPr id="545" name="Google Shape;545;p51"/>
            <p:cNvSpPr/>
            <p:nvPr/>
          </p:nvSpPr>
          <p:spPr>
            <a:xfrm>
              <a:off x="709613" y="1440894"/>
              <a:ext cx="3457500" cy="4836000"/>
            </a:xfrm>
            <a:prstGeom prst="round2SameRect">
              <a:avLst>
                <a:gd fmla="val 0" name="adj1"/>
                <a:gd fmla="val 1911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t" bIns="0" lIns="182875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Namesquatting</a:t>
              </a:r>
              <a:endParaRPr b="1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Publish a malicious package whose name resembles that of a targeted package</a:t>
              </a:r>
              <a:endParaRPr b="1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Combosquatting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2" marL="85725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•"/>
              </a:pPr>
              <a:r>
                <a:rPr lang="en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Combine ecosystem or app-specific terms with targeted package name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2" marL="85725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•"/>
              </a:pPr>
              <a:r>
                <a:rPr lang="en" sz="1800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requests</a:t>
              </a:r>
              <a:r>
                <a:rPr lang="en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→ </a:t>
              </a:r>
              <a:r>
                <a:rPr lang="en" sz="1800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py-requests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1" marL="34290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Char char="•"/>
              </a:pPr>
              <a:r>
                <a:rPr lang="en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Typosquatting</a:t>
              </a: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2" marL="85725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•"/>
              </a:pPr>
              <a:r>
                <a:rPr lang="en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Malicious package name is a typo of the targeted package name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42900" lvl="2" marL="857250" marR="0" rtl="0" algn="l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•"/>
              </a:pPr>
              <a:r>
                <a:rPr lang="en" sz="1800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r</a:t>
              </a:r>
              <a:r>
                <a:rPr lang="en" sz="1800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equests</a:t>
              </a:r>
              <a:r>
                <a:rPr lang="en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→ </a:t>
              </a:r>
              <a:r>
                <a:rPr lang="en" sz="1800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reqeusts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6" name="Google Shape;546;p51"/>
            <p:cNvSpPr/>
            <p:nvPr/>
          </p:nvSpPr>
          <p:spPr>
            <a:xfrm>
              <a:off x="710755" y="1440894"/>
              <a:ext cx="34563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2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52"/>
          <p:cNvSpPr/>
          <p:nvPr/>
        </p:nvSpPr>
        <p:spPr>
          <a:xfrm>
            <a:off x="2946755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2"/>
          <p:cNvSpPr/>
          <p:nvPr/>
        </p:nvSpPr>
        <p:spPr>
          <a:xfrm>
            <a:off x="5098479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2"/>
          <p:cNvSpPr/>
          <p:nvPr/>
        </p:nvSpPr>
        <p:spPr>
          <a:xfrm>
            <a:off x="7250203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2"/>
          <p:cNvSpPr/>
          <p:nvPr/>
        </p:nvSpPr>
        <p:spPr>
          <a:xfrm>
            <a:off x="5098479" y="47857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2"/>
          <p:cNvSpPr txBox="1"/>
          <p:nvPr/>
        </p:nvSpPr>
        <p:spPr>
          <a:xfrm>
            <a:off x="1955612" y="2175497"/>
            <a:ext cx="140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Change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" name="Google Shape;55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762" y="3383309"/>
            <a:ext cx="73620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2604" y="3314845"/>
            <a:ext cx="873133" cy="8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2"/>
          <p:cNvSpPr/>
          <p:nvPr/>
        </p:nvSpPr>
        <p:spPr>
          <a:xfrm>
            <a:off x="2500362" y="3676392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2"/>
          <p:cNvSpPr/>
          <p:nvPr/>
        </p:nvSpPr>
        <p:spPr>
          <a:xfrm>
            <a:off x="8015512" y="4208597"/>
            <a:ext cx="75000" cy="966600"/>
          </a:xfrm>
          <a:prstGeom prst="rect">
            <a:avLst/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52"/>
          <p:cNvSpPr txBox="1"/>
          <p:nvPr/>
        </p:nvSpPr>
        <p:spPr>
          <a:xfrm>
            <a:off x="30589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2"/>
          <p:cNvSpPr txBox="1"/>
          <p:nvPr/>
        </p:nvSpPr>
        <p:spPr>
          <a:xfrm>
            <a:off x="41285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from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2"/>
          <p:cNvSpPr txBox="1"/>
          <p:nvPr/>
        </p:nvSpPr>
        <p:spPr>
          <a:xfrm>
            <a:off x="5220675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2"/>
          <p:cNvSpPr txBox="1"/>
          <p:nvPr/>
        </p:nvSpPr>
        <p:spPr>
          <a:xfrm>
            <a:off x="73824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 package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52"/>
          <p:cNvSpPr txBox="1"/>
          <p:nvPr/>
        </p:nvSpPr>
        <p:spPr>
          <a:xfrm>
            <a:off x="84469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2"/>
          <p:cNvSpPr txBox="1"/>
          <p:nvPr/>
        </p:nvSpPr>
        <p:spPr>
          <a:xfrm>
            <a:off x="3534987" y="4138347"/>
            <a:ext cx="16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dependency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52"/>
          <p:cNvSpPr txBox="1"/>
          <p:nvPr/>
        </p:nvSpPr>
        <p:spPr>
          <a:xfrm>
            <a:off x="6301562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modified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8" name="Google Shape;568;p52"/>
          <p:cNvCxnSpPr>
            <a:stCxn id="556" idx="2"/>
          </p:cNvCxnSpPr>
          <p:nvPr/>
        </p:nvCxnSpPr>
        <p:spPr>
          <a:xfrm flipH="1">
            <a:off x="2652962" y="2791097"/>
            <a:ext cx="4500" cy="744600"/>
          </a:xfrm>
          <a:prstGeom prst="straightConnector1">
            <a:avLst/>
          </a:prstGeom>
          <a:noFill/>
          <a:ln cap="flat" cmpd="sng" w="28575">
            <a:solidFill>
              <a:srgbClr val="23B5D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69" name="Google Shape;569;p52"/>
          <p:cNvCxnSpPr>
            <a:stCxn id="561" idx="2"/>
          </p:cNvCxnSpPr>
          <p:nvPr/>
        </p:nvCxnSpPr>
        <p:spPr>
          <a:xfrm flipH="1">
            <a:off x="3756287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0" name="Google Shape;570;p52"/>
          <p:cNvCxnSpPr>
            <a:stCxn id="562" idx="2"/>
          </p:cNvCxnSpPr>
          <p:nvPr/>
        </p:nvCxnSpPr>
        <p:spPr>
          <a:xfrm>
            <a:off x="4830437" y="3006797"/>
            <a:ext cx="4200" cy="5349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1" name="Google Shape;571;p52"/>
          <p:cNvCxnSpPr/>
          <p:nvPr/>
        </p:nvCxnSpPr>
        <p:spPr>
          <a:xfrm flipH="1">
            <a:off x="59146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2" name="Google Shape;572;p52"/>
          <p:cNvCxnSpPr/>
          <p:nvPr/>
        </p:nvCxnSpPr>
        <p:spPr>
          <a:xfrm>
            <a:off x="6973837" y="2999597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3" name="Google Shape;573;p52"/>
          <p:cNvCxnSpPr/>
          <p:nvPr/>
        </p:nvCxnSpPr>
        <p:spPr>
          <a:xfrm flipH="1">
            <a:off x="80738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4" name="Google Shape;574;p52"/>
          <p:cNvCxnSpPr/>
          <p:nvPr/>
        </p:nvCxnSpPr>
        <p:spPr>
          <a:xfrm>
            <a:off x="9125587" y="2956722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5" name="Google Shape;575;p52"/>
          <p:cNvCxnSpPr/>
          <p:nvPr/>
        </p:nvCxnSpPr>
        <p:spPr>
          <a:xfrm>
            <a:off x="5098487" y="4495997"/>
            <a:ext cx="650700" cy="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76" name="Google Shape;576;p52"/>
          <p:cNvSpPr txBox="1"/>
          <p:nvPr/>
        </p:nvSpPr>
        <p:spPr>
          <a:xfrm>
            <a:off x="1650062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52"/>
          <p:cNvSpPr txBox="1"/>
          <p:nvPr/>
        </p:nvSpPr>
        <p:spPr>
          <a:xfrm>
            <a:off x="9317375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52"/>
          <p:cNvSpPr/>
          <p:nvPr/>
        </p:nvSpPr>
        <p:spPr>
          <a:xfrm rot="5400000">
            <a:off x="3081637" y="886697"/>
            <a:ext cx="265500" cy="231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2"/>
          <p:cNvSpPr/>
          <p:nvPr/>
        </p:nvSpPr>
        <p:spPr>
          <a:xfrm rot="5400000">
            <a:off x="7203162" y="-830503"/>
            <a:ext cx="265500" cy="5746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2"/>
          <p:cNvSpPr txBox="1"/>
          <p:nvPr/>
        </p:nvSpPr>
        <p:spPr>
          <a:xfrm>
            <a:off x="2289487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52"/>
          <p:cNvSpPr txBox="1"/>
          <p:nvPr/>
        </p:nvSpPr>
        <p:spPr>
          <a:xfrm>
            <a:off x="6411012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2"/>
          <p:cNvSpPr/>
          <p:nvPr/>
        </p:nvSpPr>
        <p:spPr>
          <a:xfrm>
            <a:off x="4652025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52"/>
          <p:cNvSpPr/>
          <p:nvPr/>
        </p:nvSpPr>
        <p:spPr>
          <a:xfrm>
            <a:off x="6803737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2"/>
          <p:cNvSpPr/>
          <p:nvPr/>
        </p:nvSpPr>
        <p:spPr>
          <a:xfrm>
            <a:off x="8920812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52"/>
          <p:cNvSpPr/>
          <p:nvPr/>
        </p:nvSpPr>
        <p:spPr>
          <a:xfrm rot="-5400000">
            <a:off x="5604137" y="4368798"/>
            <a:ext cx="5943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52"/>
          <p:cNvSpPr/>
          <p:nvPr/>
        </p:nvSpPr>
        <p:spPr>
          <a:xfrm rot="10800000">
            <a:off x="6769737" y="5065897"/>
            <a:ext cx="13191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2"/>
          <p:cNvSpPr/>
          <p:nvPr/>
        </p:nvSpPr>
        <p:spPr>
          <a:xfrm>
            <a:off x="732725" y="1605450"/>
            <a:ext cx="10348800" cy="3817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3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Namesquatting</a:t>
            </a:r>
            <a:endParaRPr/>
          </a:p>
        </p:txBody>
      </p:sp>
      <p:sp>
        <p:nvSpPr>
          <p:cNvPr id="594" name="Google Shape;594;p5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53"/>
          <p:cNvSpPr txBox="1"/>
          <p:nvPr/>
        </p:nvSpPr>
        <p:spPr>
          <a:xfrm>
            <a:off x="1488613" y="4495500"/>
            <a:ext cx="33408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Legitimate </a:t>
            </a:r>
            <a:r>
              <a:rPr lang="en" sz="18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passport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package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6" name="Google Shape;596;p53"/>
          <p:cNvSpPr txBox="1"/>
          <p:nvPr/>
        </p:nvSpPr>
        <p:spPr>
          <a:xfrm>
            <a:off x="7039250" y="4495500"/>
            <a:ext cx="4056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Backdoored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Tenacious Pungsan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copy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7" name="Google Shape;59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131" y="2234550"/>
            <a:ext cx="5250843" cy="2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000" y="2234550"/>
            <a:ext cx="5472044" cy="21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3"/>
          <p:cNvSpPr/>
          <p:nvPr/>
        </p:nvSpPr>
        <p:spPr>
          <a:xfrm>
            <a:off x="434350" y="2251700"/>
            <a:ext cx="1577400" cy="5094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p53"/>
          <p:cNvSpPr/>
          <p:nvPr/>
        </p:nvSpPr>
        <p:spPr>
          <a:xfrm>
            <a:off x="6457950" y="2228850"/>
            <a:ext cx="2057400" cy="5094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4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Namesquatting</a:t>
            </a:r>
            <a:endParaRPr/>
          </a:p>
        </p:txBody>
      </p:sp>
      <p:sp>
        <p:nvSpPr>
          <p:cNvPr id="607" name="Google Shape;607;p5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54"/>
          <p:cNvSpPr txBox="1"/>
          <p:nvPr/>
        </p:nvSpPr>
        <p:spPr>
          <a:xfrm>
            <a:off x="1846638" y="5582750"/>
            <a:ext cx="33408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Legitimate </a:t>
            </a:r>
            <a:r>
              <a:rPr lang="en" sz="18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passport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package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54"/>
          <p:cNvSpPr txBox="1"/>
          <p:nvPr/>
        </p:nvSpPr>
        <p:spPr>
          <a:xfrm>
            <a:off x="7468588" y="5582750"/>
            <a:ext cx="40398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Backdoored 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Tenacious Pungsan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copy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0" name="Google Shape;61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888" y="1378408"/>
            <a:ext cx="4769183" cy="405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438" y="1403033"/>
            <a:ext cx="6661213" cy="405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5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Package takeover</a:t>
            </a:r>
            <a:endParaRPr/>
          </a:p>
        </p:txBody>
      </p:sp>
      <p:sp>
        <p:nvSpPr>
          <p:cNvPr id="618" name="Google Shape;618;p55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9" name="Google Shape;619;p55"/>
          <p:cNvSpPr txBox="1"/>
          <p:nvPr/>
        </p:nvSpPr>
        <p:spPr>
          <a:xfrm>
            <a:off x="775175" y="1269300"/>
            <a:ext cx="10638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openimbot:$({curl,-sSfL,raw.githubusercontent.com/ultralytics/ultralytics/d8daa0b26ae0c221aa4a8c20834c4dbfef2a9a14/file.sh}${IFS}|${IFS}bash)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20" name="Google Shape;620;p55"/>
          <p:cNvGrpSpPr/>
          <p:nvPr/>
        </p:nvGrpSpPr>
        <p:grpSpPr>
          <a:xfrm>
            <a:off x="435275" y="2322525"/>
            <a:ext cx="6471808" cy="3245874"/>
            <a:chOff x="435275" y="2474925"/>
            <a:chExt cx="6471808" cy="3245874"/>
          </a:xfrm>
        </p:grpSpPr>
        <p:pic>
          <p:nvPicPr>
            <p:cNvPr id="621" name="Google Shape;621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275" y="2474925"/>
              <a:ext cx="6471808" cy="3245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55"/>
            <p:cNvSpPr/>
            <p:nvPr/>
          </p:nvSpPr>
          <p:spPr>
            <a:xfrm>
              <a:off x="695350" y="3627075"/>
              <a:ext cx="3556557" cy="222546"/>
            </a:xfrm>
            <a:prstGeom prst="rect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23" name="Google Shape;62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1389" y="2502913"/>
            <a:ext cx="4107011" cy="288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7875" y="3935425"/>
            <a:ext cx="16259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5"/>
          <p:cNvSpPr txBox="1"/>
          <p:nvPr/>
        </p:nvSpPr>
        <p:spPr>
          <a:xfrm>
            <a:off x="435276" y="5793675"/>
            <a:ext cx="92697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Excellent </a:t>
            </a: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analysis</a:t>
            </a: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this attack here: </a:t>
            </a:r>
            <a:r>
              <a:rPr i="1"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https://blog.yossarian.net/2024/12/06/zizmor-ultralytics-injection</a:t>
            </a: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i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2" name="Google Shape;632;p56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Use guardrails to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minimize the consequences </a:t>
            </a:r>
            <a:b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of simple mistakes</a:t>
            </a:r>
            <a:endParaRPr/>
          </a:p>
        </p:txBody>
      </p:sp>
      <p:sp>
        <p:nvSpPr>
          <p:cNvPr id="633" name="Google Shape;633;p56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Recommendation</a:t>
            </a:r>
            <a:endParaRPr i="1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/>
          <p:nvPr>
            <p:ph type="title"/>
          </p:nvPr>
        </p:nvSpPr>
        <p:spPr>
          <a:xfrm>
            <a:off x="703075" y="753459"/>
            <a:ext cx="107829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 Medium"/>
              <a:buNone/>
            </a:pPr>
            <a:r>
              <a:rPr lang="en" sz="5800"/>
              <a:t>How Threat Actors Are Weaponizing Your Favorite Open-Source Package Registry</a:t>
            </a:r>
            <a:endParaRPr sz="5800"/>
          </a:p>
        </p:txBody>
      </p:sp>
      <p:sp>
        <p:nvSpPr>
          <p:cNvPr id="389" name="Google Shape;389;p39"/>
          <p:cNvSpPr txBox="1"/>
          <p:nvPr>
            <p:ph idx="1" type="subTitle"/>
          </p:nvPr>
        </p:nvSpPr>
        <p:spPr>
          <a:xfrm>
            <a:off x="703084" y="3526200"/>
            <a:ext cx="10782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"/>
              <a:t>1 February 2025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"/>
              <a:t>FOSDEM ‘25</a:t>
            </a:r>
            <a:endParaRPr/>
          </a:p>
        </p:txBody>
      </p:sp>
      <p:pic>
        <p:nvPicPr>
          <p:cNvPr id="390" name="Google Shape;3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84463"/>
            <a:ext cx="9525" cy="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7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Mitigations and tips</a:t>
            </a:r>
            <a:endParaRPr/>
          </a:p>
        </p:txBody>
      </p:sp>
      <p:sp>
        <p:nvSpPr>
          <p:cNvPr id="639" name="Google Shape;639;p5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57"/>
          <p:cNvSpPr/>
          <p:nvPr/>
        </p:nvSpPr>
        <p:spPr>
          <a:xfrm>
            <a:off x="6046475" y="2278200"/>
            <a:ext cx="54330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repositories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Introduce moderated publishing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Take compromised package names out of circulation with security placeholders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1" name="Google Shape;641;p57"/>
          <p:cNvSpPr/>
          <p:nvPr/>
        </p:nvSpPr>
        <p:spPr>
          <a:xfrm>
            <a:off x="6046477" y="2278075"/>
            <a:ext cx="54330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2" name="Google Shape;642;p57"/>
          <p:cNvSpPr/>
          <p:nvPr/>
        </p:nvSpPr>
        <p:spPr>
          <a:xfrm>
            <a:off x="709425" y="2278075"/>
            <a:ext cx="51198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End-</a:t>
            </a: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Double-check your dependencies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version-pinning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an internal package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repository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containing only verified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artifacts</a:t>
            </a:r>
            <a:endParaRPr/>
          </a:p>
        </p:txBody>
      </p:sp>
      <p:sp>
        <p:nvSpPr>
          <p:cNvPr id="643" name="Google Shape;643;p57"/>
          <p:cNvSpPr/>
          <p:nvPr/>
        </p:nvSpPr>
        <p:spPr>
          <a:xfrm>
            <a:off x="709424" y="2278075"/>
            <a:ext cx="51198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p57"/>
          <p:cNvSpPr txBox="1"/>
          <p:nvPr/>
        </p:nvSpPr>
        <p:spPr>
          <a:xfrm>
            <a:off x="1678925" y="1219200"/>
            <a:ext cx="88311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~70% of malicious packages </a:t>
            </a: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</a:t>
            </a: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observed in Q4’24 </a:t>
            </a: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namesquatting or otherwise targeting legitimate packages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8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1" name="Google Shape;651;p58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Exploit</a:t>
            </a: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developers via 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install-time hooks</a:t>
            </a:r>
            <a:endParaRPr/>
          </a:p>
        </p:txBody>
      </p:sp>
      <p:sp>
        <p:nvSpPr>
          <p:cNvPr id="652" name="Google Shape;652;p58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Strategy</a:t>
            </a:r>
            <a:endParaRPr i="1"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9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Exploiting developers via install-time hooks</a:t>
            </a:r>
            <a:endParaRPr/>
          </a:p>
        </p:txBody>
      </p:sp>
      <p:sp>
        <p:nvSpPr>
          <p:cNvPr id="659" name="Google Shape;659;p59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0" name="Google Shape;660;p59"/>
          <p:cNvSpPr txBox="1"/>
          <p:nvPr/>
        </p:nvSpPr>
        <p:spPr>
          <a:xfrm>
            <a:off x="1559750" y="2841584"/>
            <a:ext cx="8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evil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stick man | Free SVG" id="661" name="Google Shape;66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175" y="1728147"/>
            <a:ext cx="1456730" cy="143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GitHub Mark.png - Wikimedia Commons" id="662" name="Google Shape;66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7960" y="3053093"/>
            <a:ext cx="772803" cy="741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p59"/>
          <p:cNvCxnSpPr/>
          <p:nvPr/>
        </p:nvCxnSpPr>
        <p:spPr>
          <a:xfrm>
            <a:off x="4976962" y="3424018"/>
            <a:ext cx="2562900" cy="1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4" name="Google Shape;664;p59"/>
          <p:cNvCxnSpPr>
            <a:stCxn id="661" idx="3"/>
            <a:endCxn id="665" idx="1"/>
          </p:cNvCxnSpPr>
          <p:nvPr/>
        </p:nvCxnSpPr>
        <p:spPr>
          <a:xfrm flipH="1" rot="10800000">
            <a:off x="2460905" y="1649022"/>
            <a:ext cx="1676700" cy="79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6" name="Google Shape;666;p59"/>
          <p:cNvCxnSpPr>
            <a:stCxn id="661" idx="3"/>
            <a:endCxn id="662" idx="1"/>
          </p:cNvCxnSpPr>
          <p:nvPr/>
        </p:nvCxnSpPr>
        <p:spPr>
          <a:xfrm>
            <a:off x="2460905" y="2445222"/>
            <a:ext cx="1667100" cy="978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7" name="Google Shape;667;p59"/>
          <p:cNvCxnSpPr>
            <a:stCxn id="668" idx="0"/>
            <a:endCxn id="665" idx="3"/>
          </p:cNvCxnSpPr>
          <p:nvPr/>
        </p:nvCxnSpPr>
        <p:spPr>
          <a:xfrm flipH="1" rot="5400000">
            <a:off x="5780300" y="779035"/>
            <a:ext cx="2438700" cy="4178400"/>
          </a:xfrm>
          <a:prstGeom prst="curved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68" name="Google Shape;66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9525" y="4087585"/>
            <a:ext cx="443865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9"/>
          <p:cNvSpPr txBox="1"/>
          <p:nvPr/>
        </p:nvSpPr>
        <p:spPr>
          <a:xfrm>
            <a:off x="4872525" y="2688688"/>
            <a:ext cx="254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Lure victim to download package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0" name="Google Shape;67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4229" y="2594718"/>
            <a:ext cx="1684747" cy="1658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1" name="Google Shape;671;p59"/>
          <p:cNvGrpSpPr/>
          <p:nvPr/>
        </p:nvGrpSpPr>
        <p:grpSpPr>
          <a:xfrm>
            <a:off x="4137754" y="1076700"/>
            <a:ext cx="1046924" cy="951992"/>
            <a:chOff x="4137754" y="1076700"/>
            <a:chExt cx="1046924" cy="951992"/>
          </a:xfrm>
        </p:grpSpPr>
        <p:pic>
          <p:nvPicPr>
            <p:cNvPr descr="File:Virus malware hazard icon.svg - Wikimedia Commons" id="665" name="Google Shape;665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37754" y="1269350"/>
              <a:ext cx="772799" cy="759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5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483728" y="1076700"/>
              <a:ext cx="700950" cy="700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0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8" name="Google Shape;678;p60"/>
          <p:cNvSpPr/>
          <p:nvPr/>
        </p:nvSpPr>
        <p:spPr>
          <a:xfrm>
            <a:off x="2946755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60"/>
          <p:cNvSpPr/>
          <p:nvPr/>
        </p:nvSpPr>
        <p:spPr>
          <a:xfrm>
            <a:off x="5098479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60"/>
          <p:cNvSpPr/>
          <p:nvPr/>
        </p:nvSpPr>
        <p:spPr>
          <a:xfrm>
            <a:off x="7250203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60"/>
          <p:cNvSpPr/>
          <p:nvPr/>
        </p:nvSpPr>
        <p:spPr>
          <a:xfrm>
            <a:off x="5098479" y="47857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0"/>
          <p:cNvSpPr txBox="1"/>
          <p:nvPr/>
        </p:nvSpPr>
        <p:spPr>
          <a:xfrm>
            <a:off x="1955612" y="2175497"/>
            <a:ext cx="140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Change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762" y="3383309"/>
            <a:ext cx="73620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2604" y="3314845"/>
            <a:ext cx="873133" cy="8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0"/>
          <p:cNvSpPr/>
          <p:nvPr/>
        </p:nvSpPr>
        <p:spPr>
          <a:xfrm>
            <a:off x="2500362" y="3676392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0"/>
          <p:cNvSpPr/>
          <p:nvPr/>
        </p:nvSpPr>
        <p:spPr>
          <a:xfrm>
            <a:off x="8015512" y="4208597"/>
            <a:ext cx="75000" cy="966600"/>
          </a:xfrm>
          <a:prstGeom prst="rect">
            <a:avLst/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0"/>
          <p:cNvSpPr txBox="1"/>
          <p:nvPr/>
        </p:nvSpPr>
        <p:spPr>
          <a:xfrm>
            <a:off x="30589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60"/>
          <p:cNvSpPr txBox="1"/>
          <p:nvPr/>
        </p:nvSpPr>
        <p:spPr>
          <a:xfrm>
            <a:off x="41285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from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60"/>
          <p:cNvSpPr txBox="1"/>
          <p:nvPr/>
        </p:nvSpPr>
        <p:spPr>
          <a:xfrm>
            <a:off x="5220675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60"/>
          <p:cNvSpPr txBox="1"/>
          <p:nvPr/>
        </p:nvSpPr>
        <p:spPr>
          <a:xfrm>
            <a:off x="73824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 package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60"/>
          <p:cNvSpPr txBox="1"/>
          <p:nvPr/>
        </p:nvSpPr>
        <p:spPr>
          <a:xfrm>
            <a:off x="84469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60"/>
          <p:cNvSpPr txBox="1"/>
          <p:nvPr/>
        </p:nvSpPr>
        <p:spPr>
          <a:xfrm>
            <a:off x="3534987" y="4138347"/>
            <a:ext cx="16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dependency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60"/>
          <p:cNvSpPr txBox="1"/>
          <p:nvPr/>
        </p:nvSpPr>
        <p:spPr>
          <a:xfrm>
            <a:off x="6301562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modified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4" name="Google Shape;694;p60"/>
          <p:cNvCxnSpPr>
            <a:stCxn id="682" idx="2"/>
          </p:cNvCxnSpPr>
          <p:nvPr/>
        </p:nvCxnSpPr>
        <p:spPr>
          <a:xfrm flipH="1">
            <a:off x="2652962" y="2791097"/>
            <a:ext cx="4500" cy="744600"/>
          </a:xfrm>
          <a:prstGeom prst="straightConnector1">
            <a:avLst/>
          </a:prstGeom>
          <a:noFill/>
          <a:ln cap="flat" cmpd="sng" w="28575">
            <a:solidFill>
              <a:srgbClr val="23B5D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95" name="Google Shape;695;p60"/>
          <p:cNvCxnSpPr>
            <a:stCxn id="687" idx="2"/>
          </p:cNvCxnSpPr>
          <p:nvPr/>
        </p:nvCxnSpPr>
        <p:spPr>
          <a:xfrm flipH="1">
            <a:off x="3756287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96" name="Google Shape;696;p60"/>
          <p:cNvCxnSpPr>
            <a:stCxn id="688" idx="2"/>
          </p:cNvCxnSpPr>
          <p:nvPr/>
        </p:nvCxnSpPr>
        <p:spPr>
          <a:xfrm>
            <a:off x="4830437" y="3006797"/>
            <a:ext cx="4200" cy="5349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97" name="Google Shape;697;p60"/>
          <p:cNvCxnSpPr/>
          <p:nvPr/>
        </p:nvCxnSpPr>
        <p:spPr>
          <a:xfrm flipH="1">
            <a:off x="59146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98" name="Google Shape;698;p60"/>
          <p:cNvCxnSpPr/>
          <p:nvPr/>
        </p:nvCxnSpPr>
        <p:spPr>
          <a:xfrm>
            <a:off x="6973837" y="2999597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99" name="Google Shape;699;p60"/>
          <p:cNvCxnSpPr/>
          <p:nvPr/>
        </p:nvCxnSpPr>
        <p:spPr>
          <a:xfrm flipH="1">
            <a:off x="80738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700" name="Google Shape;700;p60"/>
          <p:cNvCxnSpPr/>
          <p:nvPr/>
        </p:nvCxnSpPr>
        <p:spPr>
          <a:xfrm>
            <a:off x="9125587" y="2956722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701" name="Google Shape;701;p60"/>
          <p:cNvCxnSpPr/>
          <p:nvPr/>
        </p:nvCxnSpPr>
        <p:spPr>
          <a:xfrm>
            <a:off x="5098487" y="4495997"/>
            <a:ext cx="650700" cy="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02" name="Google Shape;702;p60"/>
          <p:cNvSpPr txBox="1"/>
          <p:nvPr/>
        </p:nvSpPr>
        <p:spPr>
          <a:xfrm>
            <a:off x="1650062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60"/>
          <p:cNvSpPr txBox="1"/>
          <p:nvPr/>
        </p:nvSpPr>
        <p:spPr>
          <a:xfrm>
            <a:off x="9317375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0"/>
          <p:cNvSpPr/>
          <p:nvPr/>
        </p:nvSpPr>
        <p:spPr>
          <a:xfrm rot="5400000">
            <a:off x="3081637" y="886697"/>
            <a:ext cx="265500" cy="231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0"/>
          <p:cNvSpPr/>
          <p:nvPr/>
        </p:nvSpPr>
        <p:spPr>
          <a:xfrm rot="5400000">
            <a:off x="7203162" y="-830503"/>
            <a:ext cx="265500" cy="5746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0"/>
          <p:cNvSpPr txBox="1"/>
          <p:nvPr/>
        </p:nvSpPr>
        <p:spPr>
          <a:xfrm>
            <a:off x="2289487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60"/>
          <p:cNvSpPr txBox="1"/>
          <p:nvPr/>
        </p:nvSpPr>
        <p:spPr>
          <a:xfrm>
            <a:off x="6411012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60"/>
          <p:cNvSpPr/>
          <p:nvPr/>
        </p:nvSpPr>
        <p:spPr>
          <a:xfrm>
            <a:off x="4652025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60"/>
          <p:cNvSpPr/>
          <p:nvPr/>
        </p:nvSpPr>
        <p:spPr>
          <a:xfrm>
            <a:off x="6803737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0"/>
          <p:cNvSpPr/>
          <p:nvPr/>
        </p:nvSpPr>
        <p:spPr>
          <a:xfrm>
            <a:off x="8920812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0"/>
          <p:cNvSpPr/>
          <p:nvPr/>
        </p:nvSpPr>
        <p:spPr>
          <a:xfrm rot="-5400000">
            <a:off x="5604137" y="4368798"/>
            <a:ext cx="5943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0"/>
          <p:cNvSpPr/>
          <p:nvPr/>
        </p:nvSpPr>
        <p:spPr>
          <a:xfrm rot="10800000">
            <a:off x="6769737" y="5065897"/>
            <a:ext cx="13191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60"/>
          <p:cNvSpPr/>
          <p:nvPr/>
        </p:nvSpPr>
        <p:spPr>
          <a:xfrm>
            <a:off x="8446975" y="1987100"/>
            <a:ext cx="14808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4" name="Google Shape;714;p60"/>
          <p:cNvSpPr/>
          <p:nvPr/>
        </p:nvSpPr>
        <p:spPr>
          <a:xfrm>
            <a:off x="3417525" y="3810800"/>
            <a:ext cx="19206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1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Exploiting developers via install-time hooks</a:t>
            </a:r>
            <a:endParaRPr/>
          </a:p>
        </p:txBody>
      </p:sp>
      <p:sp>
        <p:nvSpPr>
          <p:cNvPr id="721" name="Google Shape;721;p6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12" y="1378400"/>
            <a:ext cx="5129175" cy="47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150" y="1378388"/>
            <a:ext cx="6226651" cy="34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61"/>
          <p:cNvSpPr txBox="1"/>
          <p:nvPr/>
        </p:nvSpPr>
        <p:spPr>
          <a:xfrm>
            <a:off x="5979525" y="5242825"/>
            <a:ext cx="55959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Self-deleting initial access vector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Stressed Pungsan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2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Exploiting developers via install-time hooks</a:t>
            </a:r>
            <a:endParaRPr/>
          </a:p>
        </p:txBody>
      </p:sp>
      <p:sp>
        <p:nvSpPr>
          <p:cNvPr id="731" name="Google Shape;731;p6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2" name="Google Shape;732;p62"/>
          <p:cNvSpPr txBox="1"/>
          <p:nvPr/>
        </p:nvSpPr>
        <p:spPr>
          <a:xfrm>
            <a:off x="930475" y="3854275"/>
            <a:ext cx="4510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Loader code from malicious PyPI package </a:t>
            </a:r>
            <a:r>
              <a:rPr lang="en" sz="18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larpexodus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MUT-8694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3" name="Google Shape;73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876" y="1405645"/>
            <a:ext cx="5589400" cy="213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0700" y="960449"/>
            <a:ext cx="5589400" cy="5316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1" name="Google Shape;741;p63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 wary of install-time hooks</a:t>
            </a:r>
            <a:endParaRPr/>
          </a:p>
        </p:txBody>
      </p:sp>
      <p:sp>
        <p:nvSpPr>
          <p:cNvPr id="742" name="Google Shape;742;p63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Recommendation</a:t>
            </a:r>
            <a:endParaRPr i="1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4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Mitigations and tips</a:t>
            </a:r>
            <a:endParaRPr/>
          </a:p>
        </p:txBody>
      </p:sp>
      <p:sp>
        <p:nvSpPr>
          <p:cNvPr id="748" name="Google Shape;748;p6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9" name="Google Shape;749;p64"/>
          <p:cNvSpPr/>
          <p:nvPr/>
        </p:nvSpPr>
        <p:spPr>
          <a:xfrm>
            <a:off x="709425" y="22780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maintainers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 use of install scripts as much as possible</a:t>
            </a:r>
            <a:endParaRPr/>
          </a:p>
        </p:txBody>
      </p:sp>
      <p:sp>
        <p:nvSpPr>
          <p:cNvPr id="750" name="Google Shape;750;p64"/>
          <p:cNvSpPr/>
          <p:nvPr/>
        </p:nvSpPr>
        <p:spPr>
          <a:xfrm>
            <a:off x="709425" y="2278075"/>
            <a:ext cx="34599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1" name="Google Shape;751;p64"/>
          <p:cNvSpPr txBox="1"/>
          <p:nvPr/>
        </p:nvSpPr>
        <p:spPr>
          <a:xfrm>
            <a:off x="1583525" y="1219200"/>
            <a:ext cx="90219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~85% of malicious packages we observed in Q4’24 use install-time hooks to trigger a payload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64"/>
          <p:cNvSpPr/>
          <p:nvPr/>
        </p:nvSpPr>
        <p:spPr>
          <a:xfrm>
            <a:off x="4363825" y="22780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End-users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possible, completely disable install scripts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Otherwise, be cautious and examine scripts beforehand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GuardDog :)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64"/>
          <p:cNvSpPr/>
          <p:nvPr/>
        </p:nvSpPr>
        <p:spPr>
          <a:xfrm>
            <a:off x="8018225" y="22780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repositories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Warn users when packages use install hooks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Perform regular audits of packages that use them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64"/>
          <p:cNvSpPr/>
          <p:nvPr/>
        </p:nvSpPr>
        <p:spPr>
          <a:xfrm>
            <a:off x="4366080" y="22780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5" name="Google Shape;755;p64"/>
          <p:cNvSpPr/>
          <p:nvPr/>
        </p:nvSpPr>
        <p:spPr>
          <a:xfrm>
            <a:off x="8018222" y="22780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5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2" name="Google Shape;762;p65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 undetected via obfuscation</a:t>
            </a:r>
            <a:endParaRPr/>
          </a:p>
        </p:txBody>
      </p:sp>
      <p:sp>
        <p:nvSpPr>
          <p:cNvPr id="763" name="Google Shape;763;p65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Strategy</a:t>
            </a:r>
            <a:endParaRPr i="1"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6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Going undetected via obfuscation</a:t>
            </a:r>
            <a:endParaRPr/>
          </a:p>
        </p:txBody>
      </p:sp>
      <p:sp>
        <p:nvSpPr>
          <p:cNvPr id="770" name="Google Shape;770;p6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1" name="Google Shape;7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75" y="979525"/>
            <a:ext cx="6830403" cy="50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6"/>
          <p:cNvSpPr txBox="1"/>
          <p:nvPr/>
        </p:nvSpPr>
        <p:spPr>
          <a:xfrm>
            <a:off x="3741125" y="6182125"/>
            <a:ext cx="47067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Obfuscated JavaScript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Tenacious Pungsan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40"/>
          <p:cNvGrpSpPr/>
          <p:nvPr/>
        </p:nvGrpSpPr>
        <p:grpSpPr>
          <a:xfrm>
            <a:off x="2989726" y="3809669"/>
            <a:ext cx="8938791" cy="989539"/>
            <a:chOff x="2246948" y="2871597"/>
            <a:chExt cx="9129600" cy="989539"/>
          </a:xfrm>
        </p:grpSpPr>
        <p:sp>
          <p:nvSpPr>
            <p:cNvPr id="397" name="Google Shape;397;p40"/>
            <p:cNvSpPr txBox="1"/>
            <p:nvPr/>
          </p:nvSpPr>
          <p:spPr>
            <a:xfrm>
              <a:off x="2246948" y="2871597"/>
              <a:ext cx="91296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Roboto"/>
                <a:buNone/>
              </a:pPr>
              <a:r>
                <a:rPr b="1" lang="en" sz="4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Sebastián Obregoso</a:t>
              </a:r>
              <a:endParaRPr/>
            </a:p>
          </p:txBody>
        </p:sp>
        <p:sp>
          <p:nvSpPr>
            <p:cNvPr id="398" name="Google Shape;398;p40"/>
            <p:cNvSpPr txBox="1"/>
            <p:nvPr/>
          </p:nvSpPr>
          <p:spPr>
            <a:xfrm>
              <a:off x="2246948" y="3603436"/>
              <a:ext cx="91296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Security Researcher</a:t>
              </a:r>
              <a:endParaRPr/>
            </a:p>
          </p:txBody>
        </p:sp>
      </p:grpSp>
      <p:pic>
        <p:nvPicPr>
          <p:cNvPr id="399" name="Google Shape;399;p40"/>
          <p:cNvPicPr preferRelativeResize="0"/>
          <p:nvPr/>
        </p:nvPicPr>
        <p:blipFill rotWithShape="1">
          <a:blip r:embed="rId3">
            <a:alphaModFix/>
          </a:blip>
          <a:srcRect b="16966" l="0" r="0" t="7794"/>
          <a:stretch/>
        </p:blipFill>
        <p:spPr>
          <a:xfrm>
            <a:off x="1138325" y="3541087"/>
            <a:ext cx="1521900" cy="1526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</p:pic>
      <p:grpSp>
        <p:nvGrpSpPr>
          <p:cNvPr id="400" name="Google Shape;400;p40"/>
          <p:cNvGrpSpPr/>
          <p:nvPr/>
        </p:nvGrpSpPr>
        <p:grpSpPr>
          <a:xfrm>
            <a:off x="5174545" y="1502060"/>
            <a:ext cx="6829854" cy="989528"/>
            <a:chOff x="5824872" y="2871608"/>
            <a:chExt cx="9129600" cy="989528"/>
          </a:xfrm>
        </p:grpSpPr>
        <p:sp>
          <p:nvSpPr>
            <p:cNvPr id="401" name="Google Shape;401;p40"/>
            <p:cNvSpPr txBox="1"/>
            <p:nvPr/>
          </p:nvSpPr>
          <p:spPr>
            <a:xfrm>
              <a:off x="5824872" y="2871608"/>
              <a:ext cx="35418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Roboto"/>
                <a:buNone/>
              </a:pPr>
              <a:r>
                <a:rPr b="1" lang="en" sz="4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Ian Kretz</a:t>
              </a:r>
              <a:endParaRPr/>
            </a:p>
          </p:txBody>
        </p:sp>
        <p:sp>
          <p:nvSpPr>
            <p:cNvPr id="402" name="Google Shape;402;p40"/>
            <p:cNvSpPr txBox="1"/>
            <p:nvPr/>
          </p:nvSpPr>
          <p:spPr>
            <a:xfrm>
              <a:off x="5824873" y="3603436"/>
              <a:ext cx="91296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Security Researcher</a:t>
              </a:r>
              <a:endParaRPr/>
            </a:p>
          </p:txBody>
        </p:sp>
      </p:grpSp>
      <p:pic>
        <p:nvPicPr>
          <p:cNvPr id="403" name="Google Shape;4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3975" y="1233000"/>
            <a:ext cx="1521899" cy="1527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7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Going undetected via obfuscation</a:t>
            </a:r>
            <a:endParaRPr/>
          </a:p>
        </p:txBody>
      </p:sp>
      <p:sp>
        <p:nvSpPr>
          <p:cNvPr id="779" name="Google Shape;779;p6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0" name="Google Shape;7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13" y="1152983"/>
            <a:ext cx="4562614" cy="532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237" y="1152974"/>
            <a:ext cx="6588325" cy="4484351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7"/>
          <p:cNvSpPr txBox="1"/>
          <p:nvPr/>
        </p:nvSpPr>
        <p:spPr>
          <a:xfrm>
            <a:off x="6160900" y="5859700"/>
            <a:ext cx="49350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Deobfuscated BeaverTail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Tenacious Pungsan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68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8" name="Google Shape;788;p68"/>
          <p:cNvSpPr/>
          <p:nvPr/>
        </p:nvSpPr>
        <p:spPr>
          <a:xfrm>
            <a:off x="2946755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68"/>
          <p:cNvSpPr/>
          <p:nvPr/>
        </p:nvSpPr>
        <p:spPr>
          <a:xfrm>
            <a:off x="5098479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68"/>
          <p:cNvSpPr/>
          <p:nvPr/>
        </p:nvSpPr>
        <p:spPr>
          <a:xfrm>
            <a:off x="7250203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68"/>
          <p:cNvSpPr/>
          <p:nvPr/>
        </p:nvSpPr>
        <p:spPr>
          <a:xfrm>
            <a:off x="5098479" y="47857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68"/>
          <p:cNvSpPr txBox="1"/>
          <p:nvPr/>
        </p:nvSpPr>
        <p:spPr>
          <a:xfrm>
            <a:off x="1955612" y="2175497"/>
            <a:ext cx="140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Change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762" y="3383309"/>
            <a:ext cx="73620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2604" y="3314845"/>
            <a:ext cx="873133" cy="8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68"/>
          <p:cNvSpPr/>
          <p:nvPr/>
        </p:nvSpPr>
        <p:spPr>
          <a:xfrm>
            <a:off x="2500362" y="3676392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68"/>
          <p:cNvSpPr/>
          <p:nvPr/>
        </p:nvSpPr>
        <p:spPr>
          <a:xfrm>
            <a:off x="8015512" y="4208597"/>
            <a:ext cx="75000" cy="966600"/>
          </a:xfrm>
          <a:prstGeom prst="rect">
            <a:avLst/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68"/>
          <p:cNvSpPr txBox="1"/>
          <p:nvPr/>
        </p:nvSpPr>
        <p:spPr>
          <a:xfrm>
            <a:off x="30589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68"/>
          <p:cNvSpPr txBox="1"/>
          <p:nvPr/>
        </p:nvSpPr>
        <p:spPr>
          <a:xfrm>
            <a:off x="41285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from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68"/>
          <p:cNvSpPr txBox="1"/>
          <p:nvPr/>
        </p:nvSpPr>
        <p:spPr>
          <a:xfrm>
            <a:off x="5220675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68"/>
          <p:cNvSpPr txBox="1"/>
          <p:nvPr/>
        </p:nvSpPr>
        <p:spPr>
          <a:xfrm>
            <a:off x="73824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 package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68"/>
          <p:cNvSpPr txBox="1"/>
          <p:nvPr/>
        </p:nvSpPr>
        <p:spPr>
          <a:xfrm>
            <a:off x="84469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68"/>
          <p:cNvSpPr txBox="1"/>
          <p:nvPr/>
        </p:nvSpPr>
        <p:spPr>
          <a:xfrm>
            <a:off x="3534987" y="4138347"/>
            <a:ext cx="16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dependency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68"/>
          <p:cNvSpPr txBox="1"/>
          <p:nvPr/>
        </p:nvSpPr>
        <p:spPr>
          <a:xfrm>
            <a:off x="6301562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modified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68"/>
          <p:cNvCxnSpPr>
            <a:stCxn id="792" idx="2"/>
          </p:cNvCxnSpPr>
          <p:nvPr/>
        </p:nvCxnSpPr>
        <p:spPr>
          <a:xfrm flipH="1">
            <a:off x="2652962" y="2791097"/>
            <a:ext cx="4500" cy="744600"/>
          </a:xfrm>
          <a:prstGeom prst="straightConnector1">
            <a:avLst/>
          </a:prstGeom>
          <a:noFill/>
          <a:ln cap="flat" cmpd="sng" w="28575">
            <a:solidFill>
              <a:srgbClr val="23B5D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05" name="Google Shape;805;p68"/>
          <p:cNvCxnSpPr>
            <a:stCxn id="797" idx="2"/>
          </p:cNvCxnSpPr>
          <p:nvPr/>
        </p:nvCxnSpPr>
        <p:spPr>
          <a:xfrm flipH="1">
            <a:off x="3756287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06" name="Google Shape;806;p68"/>
          <p:cNvCxnSpPr>
            <a:stCxn id="798" idx="2"/>
          </p:cNvCxnSpPr>
          <p:nvPr/>
        </p:nvCxnSpPr>
        <p:spPr>
          <a:xfrm>
            <a:off x="4830437" y="3006797"/>
            <a:ext cx="4200" cy="5349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07" name="Google Shape;807;p68"/>
          <p:cNvCxnSpPr/>
          <p:nvPr/>
        </p:nvCxnSpPr>
        <p:spPr>
          <a:xfrm flipH="1">
            <a:off x="59146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08" name="Google Shape;808;p68"/>
          <p:cNvCxnSpPr/>
          <p:nvPr/>
        </p:nvCxnSpPr>
        <p:spPr>
          <a:xfrm>
            <a:off x="6973837" y="2999597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09" name="Google Shape;809;p68"/>
          <p:cNvCxnSpPr/>
          <p:nvPr/>
        </p:nvCxnSpPr>
        <p:spPr>
          <a:xfrm flipH="1">
            <a:off x="80738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10" name="Google Shape;810;p68"/>
          <p:cNvCxnSpPr/>
          <p:nvPr/>
        </p:nvCxnSpPr>
        <p:spPr>
          <a:xfrm>
            <a:off x="9125587" y="2956722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11" name="Google Shape;811;p68"/>
          <p:cNvCxnSpPr/>
          <p:nvPr/>
        </p:nvCxnSpPr>
        <p:spPr>
          <a:xfrm>
            <a:off x="5098487" y="4495997"/>
            <a:ext cx="650700" cy="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12" name="Google Shape;812;p68"/>
          <p:cNvSpPr txBox="1"/>
          <p:nvPr/>
        </p:nvSpPr>
        <p:spPr>
          <a:xfrm>
            <a:off x="1650062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68"/>
          <p:cNvSpPr txBox="1"/>
          <p:nvPr/>
        </p:nvSpPr>
        <p:spPr>
          <a:xfrm>
            <a:off x="9317375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68"/>
          <p:cNvSpPr/>
          <p:nvPr/>
        </p:nvSpPr>
        <p:spPr>
          <a:xfrm rot="5400000">
            <a:off x="3081637" y="886697"/>
            <a:ext cx="265500" cy="231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68"/>
          <p:cNvSpPr/>
          <p:nvPr/>
        </p:nvSpPr>
        <p:spPr>
          <a:xfrm rot="5400000">
            <a:off x="7203162" y="-830503"/>
            <a:ext cx="265500" cy="5746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68"/>
          <p:cNvSpPr txBox="1"/>
          <p:nvPr/>
        </p:nvSpPr>
        <p:spPr>
          <a:xfrm>
            <a:off x="2289487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68"/>
          <p:cNvSpPr txBox="1"/>
          <p:nvPr/>
        </p:nvSpPr>
        <p:spPr>
          <a:xfrm>
            <a:off x="6411012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68"/>
          <p:cNvSpPr/>
          <p:nvPr/>
        </p:nvSpPr>
        <p:spPr>
          <a:xfrm>
            <a:off x="4652025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68"/>
          <p:cNvSpPr/>
          <p:nvPr/>
        </p:nvSpPr>
        <p:spPr>
          <a:xfrm>
            <a:off x="6803737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68"/>
          <p:cNvSpPr/>
          <p:nvPr/>
        </p:nvSpPr>
        <p:spPr>
          <a:xfrm>
            <a:off x="8920812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68"/>
          <p:cNvSpPr/>
          <p:nvPr/>
        </p:nvSpPr>
        <p:spPr>
          <a:xfrm rot="-5400000">
            <a:off x="5604137" y="4368798"/>
            <a:ext cx="5943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68"/>
          <p:cNvSpPr/>
          <p:nvPr/>
        </p:nvSpPr>
        <p:spPr>
          <a:xfrm rot="10800000">
            <a:off x="6769737" y="5065897"/>
            <a:ext cx="13191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68"/>
          <p:cNvSpPr/>
          <p:nvPr/>
        </p:nvSpPr>
        <p:spPr>
          <a:xfrm>
            <a:off x="8446975" y="1987100"/>
            <a:ext cx="14808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4" name="Google Shape;824;p68"/>
          <p:cNvSpPr/>
          <p:nvPr/>
        </p:nvSpPr>
        <p:spPr>
          <a:xfrm>
            <a:off x="3417525" y="3810800"/>
            <a:ext cx="19206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Going undetected via </a:t>
            </a:r>
            <a:r>
              <a:rPr lang="en"/>
              <a:t>obfuscation</a:t>
            </a:r>
            <a:endParaRPr/>
          </a:p>
        </p:txBody>
      </p:sp>
      <p:sp>
        <p:nvSpPr>
          <p:cNvPr id="831" name="Google Shape;831;p69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2" name="Google Shape;832;p69"/>
          <p:cNvSpPr txBox="1"/>
          <p:nvPr/>
        </p:nvSpPr>
        <p:spPr>
          <a:xfrm>
            <a:off x="3252275" y="5919975"/>
            <a:ext cx="56844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Obfuscated and deobfuscated JavaScript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MUT-8694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33" name="Google Shape;83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25" y="1143375"/>
            <a:ext cx="6013800" cy="464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3422" y="1158787"/>
            <a:ext cx="4895554" cy="461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0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Going undetected via </a:t>
            </a:r>
            <a:r>
              <a:rPr lang="en"/>
              <a:t>obfuscation</a:t>
            </a:r>
            <a:endParaRPr/>
          </a:p>
        </p:txBody>
      </p:sp>
      <p:sp>
        <p:nvSpPr>
          <p:cNvPr id="841" name="Google Shape;841;p70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2" name="Google Shape;84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7183"/>
            <a:ext cx="11884150" cy="58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350" y="2218250"/>
            <a:ext cx="6813799" cy="10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338" y="3559675"/>
            <a:ext cx="9876276" cy="10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8463" y="4854000"/>
            <a:ext cx="630555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2" name="Google Shape;852;p71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Just say no to obfuscated code</a:t>
            </a:r>
            <a:endParaRPr/>
          </a:p>
        </p:txBody>
      </p:sp>
      <p:sp>
        <p:nvSpPr>
          <p:cNvPr id="853" name="Google Shape;853;p71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Recommendation</a:t>
            </a:r>
            <a:endParaRPr i="1"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2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Mitigations and tips</a:t>
            </a:r>
            <a:endParaRPr/>
          </a:p>
        </p:txBody>
      </p:sp>
      <p:sp>
        <p:nvSpPr>
          <p:cNvPr id="859" name="Google Shape;859;p7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0" name="Google Shape;860;p72"/>
          <p:cNvSpPr/>
          <p:nvPr/>
        </p:nvSpPr>
        <p:spPr>
          <a:xfrm>
            <a:off x="7094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maintainers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write obfuscated OSS</a:t>
            </a:r>
            <a:endParaRPr/>
          </a:p>
        </p:txBody>
      </p:sp>
      <p:sp>
        <p:nvSpPr>
          <p:cNvPr id="861" name="Google Shape;861;p72"/>
          <p:cNvSpPr/>
          <p:nvPr/>
        </p:nvSpPr>
        <p:spPr>
          <a:xfrm>
            <a:off x="709425" y="1592275"/>
            <a:ext cx="34599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2" name="Google Shape;862;p72"/>
          <p:cNvSpPr/>
          <p:nvPr/>
        </p:nvSpPr>
        <p:spPr>
          <a:xfrm>
            <a:off x="43638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End-users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run obfuscated OSS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3" name="Google Shape;863;p72"/>
          <p:cNvSpPr/>
          <p:nvPr/>
        </p:nvSpPr>
        <p:spPr>
          <a:xfrm>
            <a:off x="80182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repositories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host obfuscated OSS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4" name="Google Shape;864;p72"/>
          <p:cNvSpPr/>
          <p:nvPr/>
        </p:nvSpPr>
        <p:spPr>
          <a:xfrm>
            <a:off x="4366080" y="15922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5" name="Google Shape;865;p72"/>
          <p:cNvSpPr/>
          <p:nvPr/>
        </p:nvSpPr>
        <p:spPr>
          <a:xfrm>
            <a:off x="8018222" y="15922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2" name="Google Shape;872;p73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Minimize </a:t>
            </a: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exposure</a:t>
            </a: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by using a second-stage payload</a:t>
            </a:r>
            <a:endParaRPr/>
          </a:p>
        </p:txBody>
      </p:sp>
      <p:sp>
        <p:nvSpPr>
          <p:cNvPr id="873" name="Google Shape;873;p73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Strategy</a:t>
            </a:r>
            <a:endParaRPr i="1" sz="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74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Use a second-stage payload</a:t>
            </a:r>
            <a:endParaRPr/>
          </a:p>
        </p:txBody>
      </p:sp>
      <p:sp>
        <p:nvSpPr>
          <p:cNvPr id="880" name="Google Shape;880;p7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1" name="Google Shape;88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02" y="4826275"/>
            <a:ext cx="6607486" cy="14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738" y="909800"/>
            <a:ext cx="6607476" cy="371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5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8" name="Google Shape;888;p75"/>
          <p:cNvSpPr/>
          <p:nvPr/>
        </p:nvSpPr>
        <p:spPr>
          <a:xfrm>
            <a:off x="2946755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75"/>
          <p:cNvSpPr/>
          <p:nvPr/>
        </p:nvSpPr>
        <p:spPr>
          <a:xfrm>
            <a:off x="5098479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75"/>
          <p:cNvSpPr/>
          <p:nvPr/>
        </p:nvSpPr>
        <p:spPr>
          <a:xfrm>
            <a:off x="7250203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75"/>
          <p:cNvSpPr/>
          <p:nvPr/>
        </p:nvSpPr>
        <p:spPr>
          <a:xfrm>
            <a:off x="5098479" y="47857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75"/>
          <p:cNvSpPr txBox="1"/>
          <p:nvPr/>
        </p:nvSpPr>
        <p:spPr>
          <a:xfrm>
            <a:off x="1955612" y="2175497"/>
            <a:ext cx="140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Change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3" name="Google Shape;89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762" y="3383309"/>
            <a:ext cx="73620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2604" y="3314845"/>
            <a:ext cx="873133" cy="8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75"/>
          <p:cNvSpPr/>
          <p:nvPr/>
        </p:nvSpPr>
        <p:spPr>
          <a:xfrm>
            <a:off x="2500362" y="3676392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75"/>
          <p:cNvSpPr/>
          <p:nvPr/>
        </p:nvSpPr>
        <p:spPr>
          <a:xfrm>
            <a:off x="8015512" y="4208597"/>
            <a:ext cx="75000" cy="966600"/>
          </a:xfrm>
          <a:prstGeom prst="rect">
            <a:avLst/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75"/>
          <p:cNvSpPr txBox="1"/>
          <p:nvPr/>
        </p:nvSpPr>
        <p:spPr>
          <a:xfrm>
            <a:off x="30589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75"/>
          <p:cNvSpPr txBox="1"/>
          <p:nvPr/>
        </p:nvSpPr>
        <p:spPr>
          <a:xfrm>
            <a:off x="41285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from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75"/>
          <p:cNvSpPr txBox="1"/>
          <p:nvPr/>
        </p:nvSpPr>
        <p:spPr>
          <a:xfrm>
            <a:off x="5220675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75"/>
          <p:cNvSpPr txBox="1"/>
          <p:nvPr/>
        </p:nvSpPr>
        <p:spPr>
          <a:xfrm>
            <a:off x="73824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 package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75"/>
          <p:cNvSpPr txBox="1"/>
          <p:nvPr/>
        </p:nvSpPr>
        <p:spPr>
          <a:xfrm>
            <a:off x="84469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75"/>
          <p:cNvSpPr txBox="1"/>
          <p:nvPr/>
        </p:nvSpPr>
        <p:spPr>
          <a:xfrm>
            <a:off x="3534987" y="4138347"/>
            <a:ext cx="16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dependency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75"/>
          <p:cNvSpPr txBox="1"/>
          <p:nvPr/>
        </p:nvSpPr>
        <p:spPr>
          <a:xfrm>
            <a:off x="6301562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modified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4" name="Google Shape;904;p75"/>
          <p:cNvCxnSpPr>
            <a:stCxn id="892" idx="2"/>
          </p:cNvCxnSpPr>
          <p:nvPr/>
        </p:nvCxnSpPr>
        <p:spPr>
          <a:xfrm flipH="1">
            <a:off x="2652962" y="2791097"/>
            <a:ext cx="4500" cy="744600"/>
          </a:xfrm>
          <a:prstGeom prst="straightConnector1">
            <a:avLst/>
          </a:prstGeom>
          <a:noFill/>
          <a:ln cap="flat" cmpd="sng" w="28575">
            <a:solidFill>
              <a:srgbClr val="23B5D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05" name="Google Shape;905;p75"/>
          <p:cNvCxnSpPr>
            <a:stCxn id="897" idx="2"/>
          </p:cNvCxnSpPr>
          <p:nvPr/>
        </p:nvCxnSpPr>
        <p:spPr>
          <a:xfrm flipH="1">
            <a:off x="3756287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06" name="Google Shape;906;p75"/>
          <p:cNvCxnSpPr>
            <a:stCxn id="898" idx="2"/>
          </p:cNvCxnSpPr>
          <p:nvPr/>
        </p:nvCxnSpPr>
        <p:spPr>
          <a:xfrm>
            <a:off x="4830437" y="3006797"/>
            <a:ext cx="4200" cy="5349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07" name="Google Shape;907;p75"/>
          <p:cNvCxnSpPr/>
          <p:nvPr/>
        </p:nvCxnSpPr>
        <p:spPr>
          <a:xfrm flipH="1">
            <a:off x="59146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08" name="Google Shape;908;p75"/>
          <p:cNvCxnSpPr/>
          <p:nvPr/>
        </p:nvCxnSpPr>
        <p:spPr>
          <a:xfrm>
            <a:off x="6973837" y="2999597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09" name="Google Shape;909;p75"/>
          <p:cNvCxnSpPr/>
          <p:nvPr/>
        </p:nvCxnSpPr>
        <p:spPr>
          <a:xfrm flipH="1">
            <a:off x="80738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10" name="Google Shape;910;p75"/>
          <p:cNvCxnSpPr/>
          <p:nvPr/>
        </p:nvCxnSpPr>
        <p:spPr>
          <a:xfrm>
            <a:off x="9125587" y="2956722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11" name="Google Shape;911;p75"/>
          <p:cNvCxnSpPr/>
          <p:nvPr/>
        </p:nvCxnSpPr>
        <p:spPr>
          <a:xfrm>
            <a:off x="5098487" y="4495997"/>
            <a:ext cx="650700" cy="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912" name="Google Shape;912;p75"/>
          <p:cNvSpPr txBox="1"/>
          <p:nvPr/>
        </p:nvSpPr>
        <p:spPr>
          <a:xfrm>
            <a:off x="1650062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75"/>
          <p:cNvSpPr txBox="1"/>
          <p:nvPr/>
        </p:nvSpPr>
        <p:spPr>
          <a:xfrm>
            <a:off x="9317375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75"/>
          <p:cNvSpPr/>
          <p:nvPr/>
        </p:nvSpPr>
        <p:spPr>
          <a:xfrm rot="5400000">
            <a:off x="3081637" y="886697"/>
            <a:ext cx="265500" cy="231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75"/>
          <p:cNvSpPr/>
          <p:nvPr/>
        </p:nvSpPr>
        <p:spPr>
          <a:xfrm rot="5400000">
            <a:off x="7203162" y="-830503"/>
            <a:ext cx="265500" cy="5746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75"/>
          <p:cNvSpPr txBox="1"/>
          <p:nvPr/>
        </p:nvSpPr>
        <p:spPr>
          <a:xfrm>
            <a:off x="2289487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75"/>
          <p:cNvSpPr txBox="1"/>
          <p:nvPr/>
        </p:nvSpPr>
        <p:spPr>
          <a:xfrm>
            <a:off x="6411012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75"/>
          <p:cNvSpPr/>
          <p:nvPr/>
        </p:nvSpPr>
        <p:spPr>
          <a:xfrm>
            <a:off x="4652025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75"/>
          <p:cNvSpPr/>
          <p:nvPr/>
        </p:nvSpPr>
        <p:spPr>
          <a:xfrm>
            <a:off x="6803737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75"/>
          <p:cNvSpPr/>
          <p:nvPr/>
        </p:nvSpPr>
        <p:spPr>
          <a:xfrm>
            <a:off x="8920812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75"/>
          <p:cNvSpPr/>
          <p:nvPr/>
        </p:nvSpPr>
        <p:spPr>
          <a:xfrm rot="-5400000">
            <a:off x="5604137" y="4368798"/>
            <a:ext cx="5943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75"/>
          <p:cNvSpPr/>
          <p:nvPr/>
        </p:nvSpPr>
        <p:spPr>
          <a:xfrm rot="10800000">
            <a:off x="6769737" y="5065897"/>
            <a:ext cx="13191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75"/>
          <p:cNvSpPr/>
          <p:nvPr/>
        </p:nvSpPr>
        <p:spPr>
          <a:xfrm>
            <a:off x="8446975" y="1987100"/>
            <a:ext cx="14808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75"/>
          <p:cNvSpPr/>
          <p:nvPr/>
        </p:nvSpPr>
        <p:spPr>
          <a:xfrm>
            <a:off x="3417525" y="3810800"/>
            <a:ext cx="1920600" cy="1370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6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Use</a:t>
            </a:r>
            <a:r>
              <a:rPr lang="en"/>
              <a:t> a second-stage payload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931" name="Google Shape;931;p76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2" name="Google Shape;93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50" y="1382876"/>
            <a:ext cx="11129001" cy="38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6"/>
          <p:cNvSpPr txBox="1"/>
          <p:nvPr/>
        </p:nvSpPr>
        <p:spPr>
          <a:xfrm>
            <a:off x="3615575" y="5479600"/>
            <a:ext cx="49578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Malicious install-time downloader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MUT-8694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</a:pPr>
            <a:r>
              <a:rPr lang="en"/>
              <a:t>Supply-chain </a:t>
            </a:r>
            <a:r>
              <a:rPr lang="en"/>
              <a:t>attacks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77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Use a </a:t>
            </a:r>
            <a:r>
              <a:rPr lang="en"/>
              <a:t>malicious</a:t>
            </a:r>
            <a:r>
              <a:rPr lang="en"/>
              <a:t> transitive dependency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940" name="Google Shape;940;p77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1" name="Google Shape;941;p77"/>
          <p:cNvSpPr txBox="1"/>
          <p:nvPr/>
        </p:nvSpPr>
        <p:spPr>
          <a:xfrm>
            <a:off x="3741500" y="6151550"/>
            <a:ext cx="46995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Malicious transitive dependency (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MUT-1244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2" name="Google Shape;942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388" y="1226002"/>
            <a:ext cx="5482126" cy="296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9325" y="3850925"/>
            <a:ext cx="6160259" cy="19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450" y="1319422"/>
            <a:ext cx="3276950" cy="44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8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1" name="Google Shape;951;p78"/>
          <p:cNvSpPr txBox="1"/>
          <p:nvPr/>
        </p:nvSpPr>
        <p:spPr>
          <a:xfrm>
            <a:off x="695149" y="29948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Make</a:t>
            </a: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sure your code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is behaving itself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2" name="Google Shape;952;p78"/>
          <p:cNvSpPr txBox="1"/>
          <p:nvPr/>
        </p:nvSpPr>
        <p:spPr>
          <a:xfrm>
            <a:off x="314149" y="175431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i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Recommendation</a:t>
            </a:r>
            <a:endParaRPr i="1" sz="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79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Mitigations and tips</a:t>
            </a:r>
            <a:endParaRPr/>
          </a:p>
        </p:txBody>
      </p:sp>
      <p:sp>
        <p:nvSpPr>
          <p:cNvPr id="958" name="Google Shape;958;p79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9" name="Google Shape;959;p79"/>
          <p:cNvSpPr/>
          <p:nvPr/>
        </p:nvSpPr>
        <p:spPr>
          <a:xfrm>
            <a:off x="6046475" y="1592400"/>
            <a:ext cx="54330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End-users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Examine package download patterns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2" marL="8001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Watch out for shady links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2" marL="8001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GuardDog can help here :)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possible, use it in a container to mitigate host data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exposure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else try…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0" name="Google Shape;960;p79"/>
          <p:cNvSpPr/>
          <p:nvPr/>
        </p:nvSpPr>
        <p:spPr>
          <a:xfrm>
            <a:off x="6046477" y="1592275"/>
            <a:ext cx="54330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1" name="Google Shape;961;p79"/>
          <p:cNvSpPr/>
          <p:nvPr/>
        </p:nvSpPr>
        <p:spPr>
          <a:xfrm>
            <a:off x="709425" y="1592275"/>
            <a:ext cx="51198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maintainers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Avoid external runtime downloads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2" marL="8001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Bundle resources into the distribution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2" marL="8001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Declare dependencies via config files instead of getting them at runtime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2" name="Google Shape;962;p79"/>
          <p:cNvSpPr/>
          <p:nvPr/>
        </p:nvSpPr>
        <p:spPr>
          <a:xfrm>
            <a:off x="709424" y="1592275"/>
            <a:ext cx="51198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0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</a:pPr>
            <a:r>
              <a:rPr lang="en"/>
              <a:t>Supply-Chain Firewall</a:t>
            </a:r>
            <a:endParaRPr/>
          </a:p>
        </p:txBody>
      </p:sp>
      <p:pic>
        <p:nvPicPr>
          <p:cNvPr id="968" name="Google Shape;96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089" y="2474925"/>
            <a:ext cx="3156775" cy="315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1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5" name="Google Shape;97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1985" y="6451002"/>
            <a:ext cx="1082575" cy="27425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81"/>
          <p:cNvSpPr txBox="1"/>
          <p:nvPr/>
        </p:nvSpPr>
        <p:spPr>
          <a:xfrm>
            <a:off x="175050" y="1169400"/>
            <a:ext cx="3834300" cy="45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Supply-Chain Firewall</a:t>
            </a:r>
            <a:endParaRPr b="1"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OSS CLI tool for blocking malicious package installs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Supports pip and npm today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shell aliases, passively inspect all install commands before running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pip install scfw</a:t>
            </a:r>
            <a:endParaRPr b="1" sz="20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7" name="Google Shape;97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400" y="1201299"/>
            <a:ext cx="7784601" cy="44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82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Final thoughts</a:t>
            </a:r>
            <a:endParaRPr/>
          </a:p>
        </p:txBody>
      </p:sp>
      <p:sp>
        <p:nvSpPr>
          <p:cNvPr id="983" name="Google Shape;983;p82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4" name="Google Shape;984;p82"/>
          <p:cNvSpPr/>
          <p:nvPr/>
        </p:nvSpPr>
        <p:spPr>
          <a:xfrm>
            <a:off x="7094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maintainers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be shady</a:t>
            </a:r>
            <a:endParaRPr/>
          </a:p>
        </p:txBody>
      </p:sp>
      <p:sp>
        <p:nvSpPr>
          <p:cNvPr id="985" name="Google Shape;985;p82"/>
          <p:cNvSpPr/>
          <p:nvPr/>
        </p:nvSpPr>
        <p:spPr>
          <a:xfrm>
            <a:off x="709425" y="1592275"/>
            <a:ext cx="34599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6" name="Google Shape;986;p82"/>
          <p:cNvSpPr/>
          <p:nvPr/>
        </p:nvSpPr>
        <p:spPr>
          <a:xfrm>
            <a:off x="43638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End-users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be an easy target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7" name="Google Shape;987;p82"/>
          <p:cNvSpPr/>
          <p:nvPr/>
        </p:nvSpPr>
        <p:spPr>
          <a:xfrm>
            <a:off x="8018225" y="1592275"/>
            <a:ext cx="3459900" cy="39987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t" bIns="0" lIns="18287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Package repositories</a:t>
            </a:r>
            <a:endParaRPr/>
          </a:p>
          <a:p>
            <a:pPr indent="-342900" lvl="1" marL="3429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the barrier to entry for threat actors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8" name="Google Shape;988;p82"/>
          <p:cNvSpPr/>
          <p:nvPr/>
        </p:nvSpPr>
        <p:spPr>
          <a:xfrm>
            <a:off x="4366080" y="15922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9" name="Google Shape;989;p82"/>
          <p:cNvSpPr/>
          <p:nvPr/>
        </p:nvSpPr>
        <p:spPr>
          <a:xfrm>
            <a:off x="8018222" y="1592269"/>
            <a:ext cx="3455400" cy="915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3"/>
          <p:cNvSpPr txBox="1"/>
          <p:nvPr>
            <p:ph type="title"/>
          </p:nvPr>
        </p:nvSpPr>
        <p:spPr>
          <a:xfrm>
            <a:off x="703086" y="753444"/>
            <a:ext cx="10782900" cy="15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 Medium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995" name="Google Shape;995;p83"/>
          <p:cNvSpPr txBox="1"/>
          <p:nvPr/>
        </p:nvSpPr>
        <p:spPr>
          <a:xfrm>
            <a:off x="736525" y="1658775"/>
            <a:ext cx="10903200" cy="4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GuardDog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https://github.com/DataDog/guarddog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Supply-Chain Firewall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https://github.com/DataDog/supply-chain-firewall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Malicious packages dataset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https://github.com/DataDog/malicious-software-packages-dataset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Datadog Security Labs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b="1"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https://securitylabs.datadoghq.com 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2"/>
          <p:cNvSpPr txBox="1"/>
          <p:nvPr>
            <p:ph idx="12" type="sldNum"/>
          </p:nvPr>
        </p:nvSpPr>
        <p:spPr>
          <a:xfrm>
            <a:off x="118386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42"/>
          <p:cNvSpPr/>
          <p:nvPr/>
        </p:nvSpPr>
        <p:spPr>
          <a:xfrm>
            <a:off x="2946755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2"/>
          <p:cNvSpPr/>
          <p:nvPr/>
        </p:nvSpPr>
        <p:spPr>
          <a:xfrm>
            <a:off x="5098479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2"/>
          <p:cNvSpPr/>
          <p:nvPr/>
        </p:nvSpPr>
        <p:spPr>
          <a:xfrm>
            <a:off x="7250203" y="33962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2"/>
          <p:cNvSpPr/>
          <p:nvPr/>
        </p:nvSpPr>
        <p:spPr>
          <a:xfrm>
            <a:off x="5098479" y="4785700"/>
            <a:ext cx="1605600" cy="710400"/>
          </a:xfrm>
          <a:prstGeom prst="roundRect">
            <a:avLst>
              <a:gd fmla="val 16667" name="adj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1955612" y="2175497"/>
            <a:ext cx="140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Change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762" y="3383309"/>
            <a:ext cx="73620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2604" y="3314845"/>
            <a:ext cx="873133" cy="8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2"/>
          <p:cNvSpPr/>
          <p:nvPr/>
        </p:nvSpPr>
        <p:spPr>
          <a:xfrm>
            <a:off x="2500362" y="3676392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2"/>
          <p:cNvSpPr/>
          <p:nvPr/>
        </p:nvSpPr>
        <p:spPr>
          <a:xfrm>
            <a:off x="8015512" y="4208597"/>
            <a:ext cx="75000" cy="966600"/>
          </a:xfrm>
          <a:prstGeom prst="rect">
            <a:avLst/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2"/>
          <p:cNvSpPr txBox="1"/>
          <p:nvPr/>
        </p:nvSpPr>
        <p:spPr>
          <a:xfrm>
            <a:off x="30589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2"/>
          <p:cNvSpPr txBox="1"/>
          <p:nvPr/>
        </p:nvSpPr>
        <p:spPr>
          <a:xfrm>
            <a:off x="41285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from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2"/>
          <p:cNvSpPr txBox="1"/>
          <p:nvPr/>
        </p:nvSpPr>
        <p:spPr>
          <a:xfrm>
            <a:off x="5220675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738243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Compromise package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8446987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3534987" y="4138347"/>
            <a:ext cx="16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compromised dependency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6301562" y="2175497"/>
            <a:ext cx="140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modified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42"/>
          <p:cNvCxnSpPr>
            <a:stCxn id="418" idx="2"/>
          </p:cNvCxnSpPr>
          <p:nvPr/>
        </p:nvCxnSpPr>
        <p:spPr>
          <a:xfrm flipH="1">
            <a:off x="2652962" y="2791097"/>
            <a:ext cx="4500" cy="744600"/>
          </a:xfrm>
          <a:prstGeom prst="straightConnector1">
            <a:avLst/>
          </a:prstGeom>
          <a:noFill/>
          <a:ln cap="flat" cmpd="sng" w="28575">
            <a:solidFill>
              <a:srgbClr val="23B5D3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1" name="Google Shape;431;p42"/>
          <p:cNvCxnSpPr>
            <a:stCxn id="423" idx="2"/>
          </p:cNvCxnSpPr>
          <p:nvPr/>
        </p:nvCxnSpPr>
        <p:spPr>
          <a:xfrm flipH="1">
            <a:off x="3756287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2" name="Google Shape;432;p42"/>
          <p:cNvCxnSpPr>
            <a:stCxn id="424" idx="2"/>
          </p:cNvCxnSpPr>
          <p:nvPr/>
        </p:nvCxnSpPr>
        <p:spPr>
          <a:xfrm>
            <a:off x="4830437" y="3006797"/>
            <a:ext cx="4200" cy="5349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3" name="Google Shape;433;p42"/>
          <p:cNvCxnSpPr/>
          <p:nvPr/>
        </p:nvCxnSpPr>
        <p:spPr>
          <a:xfrm flipH="1">
            <a:off x="59146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4" name="Google Shape;434;p42"/>
          <p:cNvCxnSpPr/>
          <p:nvPr/>
        </p:nvCxnSpPr>
        <p:spPr>
          <a:xfrm>
            <a:off x="6973837" y="2999597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5" name="Google Shape;435;p42"/>
          <p:cNvCxnSpPr/>
          <p:nvPr/>
        </p:nvCxnSpPr>
        <p:spPr>
          <a:xfrm flipH="1">
            <a:off x="8073875" y="3006797"/>
            <a:ext cx="4500" cy="2874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6" name="Google Shape;436;p42"/>
          <p:cNvCxnSpPr/>
          <p:nvPr/>
        </p:nvCxnSpPr>
        <p:spPr>
          <a:xfrm>
            <a:off x="9125587" y="2956722"/>
            <a:ext cx="6600" cy="549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7" name="Google Shape;437;p42"/>
          <p:cNvCxnSpPr/>
          <p:nvPr/>
        </p:nvCxnSpPr>
        <p:spPr>
          <a:xfrm>
            <a:off x="5098487" y="4495997"/>
            <a:ext cx="650700" cy="300"/>
          </a:xfrm>
          <a:prstGeom prst="straightConnector1">
            <a:avLst/>
          </a:prstGeom>
          <a:noFill/>
          <a:ln cap="flat" cmpd="sng" w="28575">
            <a:solidFill>
              <a:srgbClr val="B42D3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38" name="Google Shape;438;p42"/>
          <p:cNvSpPr txBox="1"/>
          <p:nvPr/>
        </p:nvSpPr>
        <p:spPr>
          <a:xfrm>
            <a:off x="1650062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2"/>
          <p:cNvSpPr txBox="1"/>
          <p:nvPr/>
        </p:nvSpPr>
        <p:spPr>
          <a:xfrm>
            <a:off x="9317375" y="4033022"/>
            <a:ext cx="9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2"/>
          <p:cNvSpPr/>
          <p:nvPr/>
        </p:nvSpPr>
        <p:spPr>
          <a:xfrm rot="5400000">
            <a:off x="3081637" y="886697"/>
            <a:ext cx="265500" cy="231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2"/>
          <p:cNvSpPr/>
          <p:nvPr/>
        </p:nvSpPr>
        <p:spPr>
          <a:xfrm rot="5400000">
            <a:off x="7203162" y="-830503"/>
            <a:ext cx="265500" cy="5746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9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2"/>
          <p:cNvSpPr txBox="1"/>
          <p:nvPr/>
        </p:nvSpPr>
        <p:spPr>
          <a:xfrm>
            <a:off x="2289487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2"/>
          <p:cNvSpPr txBox="1"/>
          <p:nvPr/>
        </p:nvSpPr>
        <p:spPr>
          <a:xfrm>
            <a:off x="6411012" y="1586897"/>
            <a:ext cx="18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Integrity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2"/>
          <p:cNvSpPr/>
          <p:nvPr/>
        </p:nvSpPr>
        <p:spPr>
          <a:xfrm>
            <a:off x="4652025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2"/>
          <p:cNvSpPr/>
          <p:nvPr/>
        </p:nvSpPr>
        <p:spPr>
          <a:xfrm>
            <a:off x="6803737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2"/>
          <p:cNvSpPr/>
          <p:nvPr/>
        </p:nvSpPr>
        <p:spPr>
          <a:xfrm>
            <a:off x="8920812" y="3676405"/>
            <a:ext cx="3468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2"/>
          <p:cNvSpPr/>
          <p:nvPr/>
        </p:nvSpPr>
        <p:spPr>
          <a:xfrm rot="-5400000">
            <a:off x="5604137" y="4368798"/>
            <a:ext cx="5943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2"/>
          <p:cNvSpPr/>
          <p:nvPr/>
        </p:nvSpPr>
        <p:spPr>
          <a:xfrm rot="10800000">
            <a:off x="6769737" y="5065897"/>
            <a:ext cx="1319100" cy="15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C00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2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Software supply-chain attacks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/>
          <p:nvPr>
            <p:ph type="title"/>
          </p:nvPr>
        </p:nvSpPr>
        <p:spPr>
          <a:xfrm>
            <a:off x="695149" y="357808"/>
            <a:ext cx="10792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/>
              <a:t>Common threat actor objectives </a:t>
            </a:r>
            <a:endParaRPr/>
          </a:p>
        </p:txBody>
      </p:sp>
      <p:sp>
        <p:nvSpPr>
          <p:cNvPr id="456" name="Google Shape;456;p43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7" name="Google Shape;457;p43"/>
          <p:cNvSpPr/>
          <p:nvPr/>
        </p:nvSpPr>
        <p:spPr>
          <a:xfrm rot="-5400000">
            <a:off x="4177515" y="1653636"/>
            <a:ext cx="3834000" cy="34575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4727F5"/>
              </a:gs>
              <a:gs pos="100000">
                <a:srgbClr val="6B27AC"/>
              </a:gs>
            </a:gsLst>
            <a:lin ang="2698631" scaled="0"/>
          </a:gradFill>
          <a:ln cap="rnd" cmpd="sng" w="63500">
            <a:solidFill>
              <a:srgbClr val="A66BDE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4365764" y="3382324"/>
            <a:ext cx="34575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Resource</a:t>
            </a:r>
            <a:endParaRPr b="1"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misuse</a:t>
            </a:r>
            <a:endParaRPr b="1"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p43"/>
          <p:cNvSpPr/>
          <p:nvPr/>
        </p:nvSpPr>
        <p:spPr>
          <a:xfrm rot="-5400000">
            <a:off x="507910" y="1653636"/>
            <a:ext cx="3834000" cy="34575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4727F5"/>
              </a:gs>
              <a:gs pos="100000">
                <a:srgbClr val="6B27AC"/>
              </a:gs>
            </a:gsLst>
            <a:lin ang="2698631" scaled="0"/>
          </a:gradFill>
          <a:ln cap="rnd" cmpd="sng" w="63500">
            <a:solidFill>
              <a:srgbClr val="A66BDE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3"/>
          <p:cNvSpPr txBox="1"/>
          <p:nvPr/>
        </p:nvSpPr>
        <p:spPr>
          <a:xfrm>
            <a:off x="670051" y="3382324"/>
            <a:ext cx="34836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Credential</a:t>
            </a:r>
            <a:b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theft</a:t>
            </a:r>
            <a:endParaRPr b="1"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43"/>
          <p:cNvSpPr/>
          <p:nvPr/>
        </p:nvSpPr>
        <p:spPr>
          <a:xfrm rot="-5400000">
            <a:off x="7855902" y="1653636"/>
            <a:ext cx="3834000" cy="34575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4727F5"/>
              </a:gs>
              <a:gs pos="100000">
                <a:srgbClr val="6B27AC"/>
              </a:gs>
            </a:gsLst>
            <a:lin ang="2698631" scaled="0"/>
          </a:gradFill>
          <a:ln cap="rnd" cmpd="sng" w="63500">
            <a:solidFill>
              <a:srgbClr val="A66BDE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3"/>
          <p:cNvSpPr txBox="1"/>
          <p:nvPr/>
        </p:nvSpPr>
        <p:spPr>
          <a:xfrm>
            <a:off x="8035394" y="3382324"/>
            <a:ext cx="34575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Downstream</a:t>
            </a:r>
            <a:endParaRPr b="1"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compromise</a:t>
            </a:r>
            <a:endParaRPr b="1"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43"/>
          <p:cNvSpPr/>
          <p:nvPr/>
        </p:nvSpPr>
        <p:spPr>
          <a:xfrm>
            <a:off x="5735047" y="2384102"/>
            <a:ext cx="727710" cy="618554"/>
          </a:xfrm>
          <a:custGeom>
            <a:rect b="b" l="l" r="r" t="t"/>
            <a:pathLst>
              <a:path extrusionOk="0" h="1295400" w="1524000">
                <a:moveTo>
                  <a:pt x="1524000" y="1066800"/>
                </a:moveTo>
                <a:lnTo>
                  <a:pt x="1524000" y="0"/>
                </a:lnTo>
                <a:lnTo>
                  <a:pt x="0" y="0"/>
                </a:lnTo>
                <a:lnTo>
                  <a:pt x="0" y="1066800"/>
                </a:lnTo>
                <a:lnTo>
                  <a:pt x="571500" y="1066800"/>
                </a:lnTo>
                <a:lnTo>
                  <a:pt x="571500" y="1219200"/>
                </a:lnTo>
                <a:lnTo>
                  <a:pt x="495300" y="1219200"/>
                </a:lnTo>
                <a:lnTo>
                  <a:pt x="495300" y="1295400"/>
                </a:lnTo>
                <a:lnTo>
                  <a:pt x="1028700" y="1295400"/>
                </a:lnTo>
                <a:lnTo>
                  <a:pt x="1028700" y="1219200"/>
                </a:lnTo>
                <a:lnTo>
                  <a:pt x="952500" y="1219200"/>
                </a:lnTo>
                <a:lnTo>
                  <a:pt x="952500" y="1066800"/>
                </a:lnTo>
                <a:lnTo>
                  <a:pt x="1524000" y="1066800"/>
                </a:lnTo>
                <a:close/>
                <a:moveTo>
                  <a:pt x="1447800" y="76200"/>
                </a:moveTo>
                <a:lnTo>
                  <a:pt x="1447800" y="762000"/>
                </a:lnTo>
                <a:lnTo>
                  <a:pt x="76200" y="762000"/>
                </a:lnTo>
                <a:lnTo>
                  <a:pt x="76200" y="76200"/>
                </a:lnTo>
                <a:lnTo>
                  <a:pt x="1447800" y="76200"/>
                </a:lnTo>
                <a:close/>
                <a:moveTo>
                  <a:pt x="76200" y="990600"/>
                </a:moveTo>
                <a:lnTo>
                  <a:pt x="76200" y="838200"/>
                </a:lnTo>
                <a:lnTo>
                  <a:pt x="1447800" y="838200"/>
                </a:lnTo>
                <a:lnTo>
                  <a:pt x="1447800" y="990600"/>
                </a:lnTo>
                <a:lnTo>
                  <a:pt x="76200" y="990600"/>
                </a:lnTo>
                <a:close/>
                <a:moveTo>
                  <a:pt x="876300" y="1219200"/>
                </a:moveTo>
                <a:lnTo>
                  <a:pt x="647700" y="1219200"/>
                </a:lnTo>
                <a:lnTo>
                  <a:pt x="647700" y="1066800"/>
                </a:lnTo>
                <a:lnTo>
                  <a:pt x="876300" y="1066800"/>
                </a:lnTo>
                <a:lnTo>
                  <a:pt x="876300" y="1219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43"/>
          <p:cNvSpPr/>
          <p:nvPr/>
        </p:nvSpPr>
        <p:spPr>
          <a:xfrm>
            <a:off x="2056098" y="2275516"/>
            <a:ext cx="723900" cy="835724"/>
          </a:xfrm>
          <a:custGeom>
            <a:rect b="b" l="l" r="r" t="t"/>
            <a:pathLst>
              <a:path extrusionOk="0" h="835724" w="723900">
                <a:moveTo>
                  <a:pt x="361950" y="340948"/>
                </a:moveTo>
                <a:lnTo>
                  <a:pt x="295275" y="379429"/>
                </a:lnTo>
                <a:lnTo>
                  <a:pt x="295275" y="456439"/>
                </a:lnTo>
                <a:lnTo>
                  <a:pt x="361950" y="494920"/>
                </a:lnTo>
                <a:lnTo>
                  <a:pt x="428625" y="456439"/>
                </a:lnTo>
                <a:lnTo>
                  <a:pt x="428625" y="379429"/>
                </a:lnTo>
                <a:close/>
                <a:moveTo>
                  <a:pt x="361950" y="296990"/>
                </a:moveTo>
                <a:lnTo>
                  <a:pt x="466725" y="357474"/>
                </a:lnTo>
                <a:lnTo>
                  <a:pt x="466725" y="478441"/>
                </a:lnTo>
                <a:lnTo>
                  <a:pt x="361950" y="538925"/>
                </a:lnTo>
                <a:lnTo>
                  <a:pt x="257175" y="478441"/>
                </a:lnTo>
                <a:lnTo>
                  <a:pt x="257175" y="357474"/>
                </a:lnTo>
                <a:close/>
                <a:moveTo>
                  <a:pt x="361950" y="253032"/>
                </a:moveTo>
                <a:lnTo>
                  <a:pt x="219075" y="335518"/>
                </a:lnTo>
                <a:lnTo>
                  <a:pt x="219075" y="500491"/>
                </a:lnTo>
                <a:lnTo>
                  <a:pt x="361950" y="582978"/>
                </a:lnTo>
                <a:lnTo>
                  <a:pt x="504825" y="500491"/>
                </a:lnTo>
                <a:lnTo>
                  <a:pt x="504825" y="335518"/>
                </a:lnTo>
                <a:close/>
                <a:moveTo>
                  <a:pt x="361950" y="0"/>
                </a:moveTo>
                <a:lnTo>
                  <a:pt x="476250" y="66008"/>
                </a:lnTo>
                <a:lnTo>
                  <a:pt x="476250" y="110014"/>
                </a:lnTo>
                <a:lnTo>
                  <a:pt x="381000" y="55007"/>
                </a:lnTo>
                <a:lnTo>
                  <a:pt x="381000" y="220123"/>
                </a:lnTo>
                <a:lnTo>
                  <a:pt x="523875" y="302609"/>
                </a:lnTo>
                <a:lnTo>
                  <a:pt x="666750" y="220123"/>
                </a:lnTo>
                <a:lnTo>
                  <a:pt x="571500" y="165116"/>
                </a:lnTo>
                <a:lnTo>
                  <a:pt x="609600" y="143113"/>
                </a:lnTo>
                <a:lnTo>
                  <a:pt x="723900" y="209074"/>
                </a:lnTo>
                <a:lnTo>
                  <a:pt x="723900" y="341043"/>
                </a:lnTo>
                <a:lnTo>
                  <a:pt x="685800" y="363045"/>
                </a:lnTo>
                <a:lnTo>
                  <a:pt x="685800" y="253032"/>
                </a:lnTo>
                <a:lnTo>
                  <a:pt x="542925" y="335518"/>
                </a:lnTo>
                <a:lnTo>
                  <a:pt x="542925" y="500491"/>
                </a:lnTo>
                <a:lnTo>
                  <a:pt x="685800" y="582978"/>
                </a:lnTo>
                <a:lnTo>
                  <a:pt x="685800" y="472964"/>
                </a:lnTo>
                <a:lnTo>
                  <a:pt x="685800" y="472821"/>
                </a:lnTo>
                <a:lnTo>
                  <a:pt x="723900" y="494824"/>
                </a:lnTo>
                <a:lnTo>
                  <a:pt x="723900" y="626793"/>
                </a:lnTo>
                <a:lnTo>
                  <a:pt x="609600" y="692753"/>
                </a:lnTo>
                <a:lnTo>
                  <a:pt x="571500" y="670751"/>
                </a:lnTo>
                <a:lnTo>
                  <a:pt x="666750" y="615744"/>
                </a:lnTo>
                <a:lnTo>
                  <a:pt x="523875" y="533257"/>
                </a:lnTo>
                <a:lnTo>
                  <a:pt x="381000" y="615744"/>
                </a:lnTo>
                <a:lnTo>
                  <a:pt x="381000" y="780717"/>
                </a:lnTo>
                <a:lnTo>
                  <a:pt x="476250" y="725710"/>
                </a:lnTo>
                <a:lnTo>
                  <a:pt x="476250" y="769715"/>
                </a:lnTo>
                <a:lnTo>
                  <a:pt x="361950" y="835724"/>
                </a:lnTo>
                <a:lnTo>
                  <a:pt x="247650" y="769715"/>
                </a:lnTo>
                <a:lnTo>
                  <a:pt x="247650" y="725710"/>
                </a:lnTo>
                <a:lnTo>
                  <a:pt x="342900" y="780717"/>
                </a:lnTo>
                <a:lnTo>
                  <a:pt x="342900" y="615744"/>
                </a:lnTo>
                <a:lnTo>
                  <a:pt x="200025" y="533257"/>
                </a:lnTo>
                <a:lnTo>
                  <a:pt x="57150" y="615744"/>
                </a:lnTo>
                <a:lnTo>
                  <a:pt x="152400" y="670751"/>
                </a:lnTo>
                <a:lnTo>
                  <a:pt x="114300" y="692753"/>
                </a:lnTo>
                <a:lnTo>
                  <a:pt x="0" y="626793"/>
                </a:lnTo>
                <a:lnTo>
                  <a:pt x="0" y="494824"/>
                </a:lnTo>
                <a:lnTo>
                  <a:pt x="38100" y="472821"/>
                </a:lnTo>
                <a:lnTo>
                  <a:pt x="38100" y="582835"/>
                </a:lnTo>
                <a:lnTo>
                  <a:pt x="180975" y="500348"/>
                </a:lnTo>
                <a:lnTo>
                  <a:pt x="180975" y="335375"/>
                </a:lnTo>
                <a:lnTo>
                  <a:pt x="38100" y="252889"/>
                </a:lnTo>
                <a:lnTo>
                  <a:pt x="38100" y="362903"/>
                </a:lnTo>
                <a:lnTo>
                  <a:pt x="0" y="340900"/>
                </a:lnTo>
                <a:lnTo>
                  <a:pt x="0" y="208931"/>
                </a:lnTo>
                <a:lnTo>
                  <a:pt x="114300" y="142970"/>
                </a:lnTo>
                <a:lnTo>
                  <a:pt x="152400" y="164973"/>
                </a:lnTo>
                <a:lnTo>
                  <a:pt x="57150" y="219980"/>
                </a:lnTo>
                <a:lnTo>
                  <a:pt x="200025" y="302466"/>
                </a:lnTo>
                <a:lnTo>
                  <a:pt x="342900" y="219980"/>
                </a:lnTo>
                <a:lnTo>
                  <a:pt x="342900" y="55007"/>
                </a:lnTo>
                <a:lnTo>
                  <a:pt x="247650" y="110014"/>
                </a:lnTo>
                <a:lnTo>
                  <a:pt x="247650" y="660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43"/>
          <p:cNvSpPr/>
          <p:nvPr/>
        </p:nvSpPr>
        <p:spPr>
          <a:xfrm rot="5400000">
            <a:off x="9345052" y="2312387"/>
            <a:ext cx="838199" cy="762000"/>
          </a:xfrm>
          <a:custGeom>
            <a:rect b="b" l="l" r="r" t="t"/>
            <a:pathLst>
              <a:path extrusionOk="0" h="762000" w="838199">
                <a:moveTo>
                  <a:pt x="838200" y="152400"/>
                </a:moveTo>
                <a:lnTo>
                  <a:pt x="838200" y="0"/>
                </a:lnTo>
                <a:lnTo>
                  <a:pt x="685800" y="0"/>
                </a:lnTo>
                <a:lnTo>
                  <a:pt x="685800" y="57150"/>
                </a:lnTo>
                <a:lnTo>
                  <a:pt x="323850" y="57150"/>
                </a:lnTo>
                <a:cubicBezTo>
                  <a:pt x="281750" y="57150"/>
                  <a:pt x="247650" y="91250"/>
                  <a:pt x="247650" y="133350"/>
                </a:cubicBezTo>
                <a:lnTo>
                  <a:pt x="247650" y="323850"/>
                </a:lnTo>
                <a:cubicBezTo>
                  <a:pt x="247650" y="344805"/>
                  <a:pt x="230505" y="361950"/>
                  <a:pt x="209550" y="361950"/>
                </a:cubicBezTo>
                <a:lnTo>
                  <a:pt x="152400" y="36195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457200"/>
                </a:lnTo>
                <a:lnTo>
                  <a:pt x="152400" y="457200"/>
                </a:lnTo>
                <a:lnTo>
                  <a:pt x="152400" y="400050"/>
                </a:lnTo>
                <a:lnTo>
                  <a:pt x="209550" y="400050"/>
                </a:lnTo>
                <a:cubicBezTo>
                  <a:pt x="230505" y="400050"/>
                  <a:pt x="247650" y="417195"/>
                  <a:pt x="247650" y="438150"/>
                </a:cubicBezTo>
                <a:lnTo>
                  <a:pt x="247650" y="628650"/>
                </a:lnTo>
                <a:cubicBezTo>
                  <a:pt x="247650" y="670751"/>
                  <a:pt x="281750" y="704850"/>
                  <a:pt x="323850" y="704850"/>
                </a:cubicBezTo>
                <a:lnTo>
                  <a:pt x="685800" y="704850"/>
                </a:lnTo>
                <a:lnTo>
                  <a:pt x="685800" y="762000"/>
                </a:lnTo>
                <a:lnTo>
                  <a:pt x="838200" y="762000"/>
                </a:lnTo>
                <a:lnTo>
                  <a:pt x="838200" y="609600"/>
                </a:lnTo>
                <a:lnTo>
                  <a:pt x="685800" y="609600"/>
                </a:lnTo>
                <a:lnTo>
                  <a:pt x="685800" y="666750"/>
                </a:lnTo>
                <a:lnTo>
                  <a:pt x="323850" y="666750"/>
                </a:lnTo>
                <a:cubicBezTo>
                  <a:pt x="302895" y="666750"/>
                  <a:pt x="285750" y="649605"/>
                  <a:pt x="285750" y="628650"/>
                </a:cubicBezTo>
                <a:lnTo>
                  <a:pt x="285750" y="438150"/>
                </a:lnTo>
                <a:cubicBezTo>
                  <a:pt x="285750" y="424244"/>
                  <a:pt x="281750" y="411290"/>
                  <a:pt x="275082" y="400050"/>
                </a:cubicBezTo>
                <a:lnTo>
                  <a:pt x="685800" y="400050"/>
                </a:lnTo>
                <a:lnTo>
                  <a:pt x="685800" y="457200"/>
                </a:lnTo>
                <a:lnTo>
                  <a:pt x="838200" y="457200"/>
                </a:lnTo>
                <a:lnTo>
                  <a:pt x="838200" y="304800"/>
                </a:lnTo>
                <a:lnTo>
                  <a:pt x="685800" y="304800"/>
                </a:lnTo>
                <a:lnTo>
                  <a:pt x="685800" y="361950"/>
                </a:lnTo>
                <a:lnTo>
                  <a:pt x="275082" y="361950"/>
                </a:lnTo>
                <a:cubicBezTo>
                  <a:pt x="281559" y="350711"/>
                  <a:pt x="285750" y="337757"/>
                  <a:pt x="285750" y="323850"/>
                </a:cubicBezTo>
                <a:lnTo>
                  <a:pt x="285750" y="133350"/>
                </a:lnTo>
                <a:cubicBezTo>
                  <a:pt x="285750" y="112395"/>
                  <a:pt x="302895" y="95250"/>
                  <a:pt x="323850" y="95250"/>
                </a:cubicBezTo>
                <a:lnTo>
                  <a:pt x="685800" y="95250"/>
                </a:lnTo>
                <a:lnTo>
                  <a:pt x="685800" y="152400"/>
                </a:lnTo>
                <a:lnTo>
                  <a:pt x="838200" y="152400"/>
                </a:lnTo>
                <a:close/>
                <a:moveTo>
                  <a:pt x="114300" y="419100"/>
                </a:moveTo>
                <a:lnTo>
                  <a:pt x="38100" y="419100"/>
                </a:lnTo>
                <a:lnTo>
                  <a:pt x="38100" y="342900"/>
                </a:lnTo>
                <a:lnTo>
                  <a:pt x="114300" y="342900"/>
                </a:lnTo>
                <a:lnTo>
                  <a:pt x="114300" y="419100"/>
                </a:lnTo>
                <a:close/>
                <a:moveTo>
                  <a:pt x="723900" y="647700"/>
                </a:moveTo>
                <a:lnTo>
                  <a:pt x="800100" y="647700"/>
                </a:lnTo>
                <a:lnTo>
                  <a:pt x="800100" y="723900"/>
                </a:lnTo>
                <a:lnTo>
                  <a:pt x="723900" y="723900"/>
                </a:lnTo>
                <a:lnTo>
                  <a:pt x="723900" y="647700"/>
                </a:lnTo>
                <a:close/>
                <a:moveTo>
                  <a:pt x="723900" y="342900"/>
                </a:moveTo>
                <a:lnTo>
                  <a:pt x="800100" y="342900"/>
                </a:lnTo>
                <a:lnTo>
                  <a:pt x="800100" y="419100"/>
                </a:lnTo>
                <a:lnTo>
                  <a:pt x="723900" y="419100"/>
                </a:lnTo>
                <a:lnTo>
                  <a:pt x="723900" y="342900"/>
                </a:lnTo>
                <a:close/>
                <a:moveTo>
                  <a:pt x="723900" y="38100"/>
                </a:moveTo>
                <a:lnTo>
                  <a:pt x="800100" y="38100"/>
                </a:lnTo>
                <a:lnTo>
                  <a:pt x="800100" y="114300"/>
                </a:lnTo>
                <a:lnTo>
                  <a:pt x="723900" y="114300"/>
                </a:lnTo>
                <a:lnTo>
                  <a:pt x="723900" y="381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4"/>
          <p:cNvSpPr txBox="1"/>
          <p:nvPr>
            <p:ph idx="12" type="sldNum"/>
          </p:nvPr>
        </p:nvSpPr>
        <p:spPr>
          <a:xfrm>
            <a:off x="11841565" y="6508466"/>
            <a:ext cx="347400" cy="3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1" name="Google Shape;4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738" y="647700"/>
            <a:ext cx="3669475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"/>
          <p:cNvSpPr txBox="1"/>
          <p:nvPr>
            <p:ph type="title"/>
          </p:nvPr>
        </p:nvSpPr>
        <p:spPr>
          <a:xfrm>
            <a:off x="694911" y="695325"/>
            <a:ext cx="107703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</a:pPr>
            <a:r>
              <a:rPr lang="en"/>
              <a:t>Detecting malicious packages with</a:t>
            </a:r>
            <a:r>
              <a:rPr lang="en"/>
              <a:t> GuardDog</a:t>
            </a:r>
            <a:endParaRPr/>
          </a:p>
        </p:txBody>
      </p:sp>
      <p:pic>
        <p:nvPicPr>
          <p:cNvPr id="477" name="Google Shape;47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9813" y="2769413"/>
            <a:ext cx="3589325" cy="35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 txBox="1"/>
          <p:nvPr>
            <p:ph idx="12" type="sldNum"/>
          </p:nvPr>
        </p:nvSpPr>
        <p:spPr>
          <a:xfrm>
            <a:off x="11533803" y="6508466"/>
            <a:ext cx="347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3" name="Google Shape;4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039" y="1383950"/>
            <a:ext cx="1401868" cy="10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850" y="1689000"/>
            <a:ext cx="1304100" cy="13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3553" y="2480850"/>
            <a:ext cx="1024350" cy="10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541" y="2826708"/>
            <a:ext cx="2425909" cy="25476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740000" dist="85725">
              <a:srgbClr val="000000">
                <a:alpha val="50000"/>
              </a:srgbClr>
            </a:outerShdw>
          </a:effectLst>
        </p:spPr>
      </p:pic>
      <p:pic>
        <p:nvPicPr>
          <p:cNvPr id="487" name="Google Shape;48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9810" y="3902928"/>
            <a:ext cx="2300105" cy="19233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740000" dist="85725">
              <a:srgbClr val="000000">
                <a:alpha val="50000"/>
              </a:srgbClr>
            </a:outerShdw>
          </a:effectLst>
        </p:spPr>
      </p:pic>
      <p:pic>
        <p:nvPicPr>
          <p:cNvPr id="488" name="Google Shape;48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9452" y="2364025"/>
            <a:ext cx="1676450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1513" y="3653057"/>
            <a:ext cx="1876697" cy="40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7698" y="197650"/>
            <a:ext cx="1304100" cy="13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6"/>
          <p:cNvSpPr txBox="1"/>
          <p:nvPr/>
        </p:nvSpPr>
        <p:spPr>
          <a:xfrm>
            <a:off x="6230498" y="1415025"/>
            <a:ext cx="28938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Metadata Analysis</a:t>
            </a:r>
            <a:endParaRPr b="1" i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6595448" y="5902026"/>
            <a:ext cx="21639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i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ode</a:t>
            </a:r>
            <a:r>
              <a:rPr b="1" i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Analysis</a:t>
            </a:r>
            <a:endParaRPr b="1" i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3" name="Google Shape;493;p46"/>
          <p:cNvCxnSpPr>
            <a:endCxn id="485" idx="3"/>
          </p:cNvCxnSpPr>
          <p:nvPr/>
        </p:nvCxnSpPr>
        <p:spPr>
          <a:xfrm flipH="1">
            <a:off x="3797903" y="860325"/>
            <a:ext cx="3205500" cy="2132700"/>
          </a:xfrm>
          <a:prstGeom prst="bentConnector3">
            <a:avLst>
              <a:gd fmla="val 61991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4" name="Google Shape;494;p46"/>
          <p:cNvCxnSpPr>
            <a:stCxn id="485" idx="3"/>
            <a:endCxn id="486" idx="1"/>
          </p:cNvCxnSpPr>
          <p:nvPr/>
        </p:nvCxnSpPr>
        <p:spPr>
          <a:xfrm>
            <a:off x="3797903" y="2993025"/>
            <a:ext cx="2436600" cy="1107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D_generic_2023_v1">
  <a:themeElements>
    <a:clrScheme name="Old DD Palette_1">
      <a:dk1>
        <a:srgbClr val="000000"/>
      </a:dk1>
      <a:lt1>
        <a:srgbClr val="FFFFFF"/>
      </a:lt1>
      <a:dk2>
        <a:srgbClr val="6B27AC"/>
      </a:dk2>
      <a:lt2>
        <a:srgbClr val="969EA5"/>
      </a:lt2>
      <a:accent1>
        <a:srgbClr val="14D071"/>
      </a:accent1>
      <a:accent2>
        <a:srgbClr val="3C95FF"/>
      </a:accent2>
      <a:accent3>
        <a:srgbClr val="FF6D56"/>
      </a:accent3>
      <a:accent4>
        <a:srgbClr val="00C3C3"/>
      </a:accent4>
      <a:accent5>
        <a:srgbClr val="FFAA2E"/>
      </a:accent5>
      <a:accent6>
        <a:srgbClr val="FF0078"/>
      </a:accent6>
      <a:hlink>
        <a:srgbClr val="7700FF"/>
      </a:hlink>
      <a:folHlink>
        <a:srgbClr val="3400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