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0"/>
  </p:notes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3C3C"/>
    <a:srgbClr val="9E7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 autoAdjust="0"/>
  </p:normalViewPr>
  <p:slideViewPr>
    <p:cSldViewPr snapToGrid="0">
      <p:cViewPr varScale="1">
        <p:scale>
          <a:sx n="144" d="100"/>
          <a:sy n="144" d="100"/>
        </p:scale>
        <p:origin x="316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2" d="100"/>
          <a:sy n="122" d="100"/>
        </p:scale>
        <p:origin x="50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3DE63-9FB1-4A25-85D4-4162BF4E83CB}" type="datetimeFigureOut">
              <a:rPr lang="LID4096" smtClean="0"/>
              <a:t>01/29/2025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F2362-18DB-42A7-98AF-5B045C065F6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7432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4790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1EBED-5B22-74F8-B070-68A010622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6F0C9C-3FEC-3966-49EA-62EBD0211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D068C-B32E-FA06-D413-D3415E113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B137D-B24E-84E4-F203-3A7F4BA54A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912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E4105-09EB-B301-9775-23FAA3D01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69E1D-4512-94A1-09ED-200912B09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0E267C-514F-5F16-9796-2A576F096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08623-F512-8EC8-A478-34CC953BA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8929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1E8DA-7328-0CC9-0EEE-9CD474809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B1D63-435B-0BF1-6975-12D262460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6B447-4EB5-F78E-1419-EADE799F4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CF979-CE37-34DF-B070-B57D2A269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5009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30143-2EB3-E207-E145-1945B1117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AEDA4-5E49-7187-DEDE-15E51F7A9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05A09-96FE-8FE4-3098-D407F08D0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373E7-8FB0-AC2D-EEC0-B79D6A78E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141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B5D95-F93C-3AAA-589F-623FDEA70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7F98E-F2CF-06F6-E060-2091FC186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13405-AE0F-54E8-2998-305D72124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DC78C-3EBF-9F98-4353-66F607A97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2497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3DF5-860A-1BD5-E072-2BFEF644A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B18046-602B-3B9D-16CB-D3114492A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F4A22-A484-1C44-1204-59260BB2A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3B19A-67EE-E7DB-72CA-74313808A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39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D3E07-14A0-347A-9D02-B6B7162FA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CBE96-192C-A9B5-0183-C2A22C92D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FEF31E-0F76-3C7E-1CCB-EFAE70B08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BEF6C-2CE1-444E-28B9-89AAEB3DDC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3058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06BD4-C445-FF37-0EDF-92A52E19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69F3E-B999-2E63-09F5-B8E5AA4F1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F4C37E-7DC0-EC8E-2C5E-DC52BF376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5B773-056A-28AC-2D22-AE13EA409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318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FBE89-CEAA-B18C-69CB-B3BBF5D03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406DE-B268-74CE-FC12-CF2FA67A1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6E1F8-09C1-FBDC-5899-02FA639D5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0189D-541C-1295-A3B0-D353DB2AF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277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603B-AD1E-8C2E-5E27-CC617062A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A73F9-22DB-A9C8-310B-9A8D30843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EAC7A4-694A-A2ED-68D3-CB0B0F0E2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3B327-2171-4154-5C04-5137047D4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537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1B339-0817-EABA-039D-909164034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D35FC-DD75-4D4D-1786-3E327F6EC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45242-1BA0-60D5-56C2-52A7A8077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0AD56-C62C-2F0B-0D5D-76B776989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320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3D31D-7463-A66C-31BF-FC683587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017E2-4985-BC9E-6077-665A65447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BB9A6-57E1-829E-E96F-390485BC3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71F00-14F1-8C30-1BA5-CA015A8E2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00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A945-3544-D95A-6BFF-3485F7300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7DBC4-A6B9-AD20-3555-02CE93C0B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7A285-237A-7F13-79B5-6C33D2FF4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49A0-F8EE-3DC7-4D2D-23CBA06804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0705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8BC7A-9D58-6976-EA95-826C094F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80BBE-E68B-AB4C-D86F-6EAF23511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27DE2-20A1-756E-7F98-BF2D65E83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3381D-8AAA-0CAB-8986-0D18C3299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5198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AD952-E473-19AD-C43A-306C54A65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3358F-0AB7-3E2F-3097-DFFD3B69F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6A5D7-28A1-A0B8-1F3F-01D87769D5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837D8-C234-8A6C-FF48-94F115885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717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6F3E2-ED37-7A3E-A9F1-ACC327528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A1BDC7-631C-E0F6-880C-6369FCCCA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A8E00-907F-6632-A274-B526C81BE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FCE27-C698-7220-140A-4564B3975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F2362-18DB-42A7-98AF-5B045C065F67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516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0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13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8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40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6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3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36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FD1D2CD-954D-4C4D-B505-05EAD159B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5" name="Picture 4" descr="A person in a hat holding a radio&#10;&#10;Description automatically generated">
            <a:extLst>
              <a:ext uri="{FF2B5EF4-FFF2-40B4-BE49-F238E27FC236}">
                <a16:creationId xmlns:a16="http://schemas.microsoft.com/office/drawing/2014/main" id="{171C4C8B-6A8F-738D-B860-BF6B06A9A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039"/>
          <a:stretch/>
        </p:blipFill>
        <p:spPr>
          <a:xfrm>
            <a:off x="5261956" y="10"/>
            <a:ext cx="693004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908D6-94C2-98A7-1FD0-E2619F78D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117" y="952500"/>
            <a:ext cx="4124557" cy="3524250"/>
          </a:xfrm>
        </p:spPr>
        <p:txBody>
          <a:bodyPr>
            <a:normAutofit/>
          </a:bodyPr>
          <a:lstStyle/>
          <a:p>
            <a:r>
              <a:rPr lang="pl-PL" sz="5800"/>
              <a:t>Raiders of the Lost Hard Drive</a:t>
            </a:r>
            <a:endParaRPr lang="LID4096" sz="5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9FFF13-305B-8F5A-3AF3-DDB33A3CD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118" y="5374291"/>
            <a:ext cx="4057882" cy="972532"/>
          </a:xfrm>
        </p:spPr>
        <p:txBody>
          <a:bodyPr anchor="t">
            <a:normAutofit/>
          </a:bodyPr>
          <a:lstStyle/>
          <a:p>
            <a:r>
              <a:rPr lang="pl-PL" dirty="0"/>
              <a:t>Michał Pleban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7557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712BA-4D3E-536D-6DF2-7354C1C6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F9817B-A43A-8FBE-130C-ACFBB2C76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1D76EE9-97DB-E189-B011-3AD01BCF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91D27-408B-CE29-897F-E5DEC6732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Fixing</a:t>
            </a:r>
            <a:r>
              <a:rPr lang="pl-PL" sz="6000" dirty="0"/>
              <a:t> the </a:t>
            </a:r>
            <a:r>
              <a:rPr lang="pl-PL" sz="6000" dirty="0" err="1"/>
              <a:t>disk</a:t>
            </a:r>
            <a:r>
              <a:rPr lang="pl-PL" sz="6000" dirty="0"/>
              <a:t> </a:t>
            </a:r>
            <a:r>
              <a:rPr lang="pl-PL" sz="6000" dirty="0" err="1"/>
              <a:t>controller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BF09AE-E3E5-B2DA-C78B-AF6046DDD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34AC5E-CF82-482E-E5A6-8343109D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796" y="2178004"/>
            <a:ext cx="8812635" cy="4159876"/>
          </a:xfrm>
        </p:spPr>
        <p:txBody>
          <a:bodyPr/>
          <a:lstStyle/>
          <a:p>
            <a:r>
              <a:rPr lang="pl-PL" dirty="0" err="1"/>
              <a:t>Replaced</a:t>
            </a:r>
            <a:r>
              <a:rPr lang="pl-PL" dirty="0"/>
              <a:t> a </a:t>
            </a:r>
            <a:r>
              <a:rPr lang="pl-PL" dirty="0" err="1"/>
              <a:t>broken</a:t>
            </a:r>
            <a:r>
              <a:rPr lang="pl-PL" dirty="0"/>
              <a:t> 74LS14 chip.</a:t>
            </a:r>
          </a:p>
          <a:p>
            <a:r>
              <a:rPr lang="pl-PL" dirty="0" err="1"/>
              <a:t>Replaced</a:t>
            </a:r>
            <a:r>
              <a:rPr lang="pl-PL" dirty="0"/>
              <a:t> Western Digital MFM </a:t>
            </a:r>
            <a:r>
              <a:rPr lang="pl-PL" dirty="0" err="1"/>
              <a:t>controller</a:t>
            </a:r>
            <a:r>
              <a:rPr lang="pl-PL" dirty="0"/>
              <a:t> chips.</a:t>
            </a:r>
          </a:p>
          <a:p>
            <a:r>
              <a:rPr lang="pl-PL" dirty="0" err="1"/>
              <a:t>Programmed</a:t>
            </a:r>
            <a:r>
              <a:rPr lang="pl-PL" dirty="0"/>
              <a:t> and </a:t>
            </a:r>
            <a:r>
              <a:rPr lang="pl-PL" dirty="0" err="1"/>
              <a:t>replaced</a:t>
            </a:r>
            <a:r>
              <a:rPr lang="pl-PL" dirty="0"/>
              <a:t> the 8048 MCU.</a:t>
            </a:r>
          </a:p>
          <a:p>
            <a:r>
              <a:rPr lang="pl-PL" dirty="0" err="1"/>
              <a:t>Disassembled</a:t>
            </a:r>
            <a:r>
              <a:rPr lang="pl-PL" dirty="0"/>
              <a:t> and </a:t>
            </a:r>
            <a:r>
              <a:rPr lang="pl-PL" dirty="0" err="1"/>
              <a:t>analyzed</a:t>
            </a:r>
            <a:r>
              <a:rPr lang="pl-PL" dirty="0"/>
              <a:t> the </a:t>
            </a:r>
            <a:r>
              <a:rPr lang="pl-PL" dirty="0" err="1"/>
              <a:t>firmware</a:t>
            </a:r>
            <a:r>
              <a:rPr lang="pl-PL" dirty="0"/>
              <a:t>.</a:t>
            </a:r>
          </a:p>
          <a:p>
            <a:r>
              <a:rPr lang="pl-PL" dirty="0" err="1"/>
              <a:t>Contacted</a:t>
            </a:r>
            <a:r>
              <a:rPr lang="pl-PL" dirty="0"/>
              <a:t> the </a:t>
            </a:r>
            <a:r>
              <a:rPr lang="pl-PL" dirty="0" err="1"/>
              <a:t>firmware</a:t>
            </a:r>
            <a:r>
              <a:rPr lang="pl-PL" dirty="0"/>
              <a:t> </a:t>
            </a:r>
            <a:r>
              <a:rPr lang="pl-PL" dirty="0" err="1"/>
              <a:t>author</a:t>
            </a:r>
            <a:r>
              <a:rPr lang="pl-PL" dirty="0"/>
              <a:t> on LinkedIn.</a:t>
            </a:r>
          </a:p>
          <a:p>
            <a:r>
              <a:rPr lang="pl-PL" dirty="0" err="1"/>
              <a:t>Replaced</a:t>
            </a:r>
            <a:r>
              <a:rPr lang="pl-PL" dirty="0"/>
              <a:t> the hard </a:t>
            </a:r>
            <a:r>
              <a:rPr lang="pl-PL" dirty="0" err="1"/>
              <a:t>drive</a:t>
            </a:r>
            <a:r>
              <a:rPr lang="pl-PL" dirty="0"/>
              <a:t>.</a:t>
            </a:r>
          </a:p>
          <a:p>
            <a:r>
              <a:rPr lang="pl-PL" dirty="0" err="1"/>
              <a:t>Still</a:t>
            </a:r>
            <a:r>
              <a:rPr lang="pl-PL" dirty="0"/>
              <a:t> not </a:t>
            </a:r>
            <a:r>
              <a:rPr lang="pl-PL" dirty="0" err="1"/>
              <a:t>working</a:t>
            </a:r>
            <a:r>
              <a:rPr lang="pl-P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6579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4D3052-DD75-8C4A-2497-3FD76FCD3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A78DA1-E4AB-2DC1-748E-04A812118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EB96CAC-14B3-870D-5C83-4911FD130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CC784-7D3C-CCB4-513E-5C79466C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Getting</a:t>
            </a:r>
            <a:r>
              <a:rPr lang="pl-PL" sz="6000" dirty="0"/>
              <a:t> a </a:t>
            </a:r>
            <a:r>
              <a:rPr lang="pl-PL" sz="6000" dirty="0" err="1"/>
              <a:t>new</a:t>
            </a:r>
            <a:r>
              <a:rPr lang="pl-PL" sz="6000" dirty="0"/>
              <a:t> hard </a:t>
            </a:r>
            <a:r>
              <a:rPr lang="pl-PL" sz="6000" dirty="0" err="1"/>
              <a:t>drive</a:t>
            </a:r>
            <a:endParaRPr lang="en-US" sz="6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498203-44F7-B2CC-9CE9-6136CAA9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2721423" y="1800925"/>
            <a:ext cx="6710400" cy="4471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13C532-B44A-D7F5-C704-51971C9A0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A1A8F3C7-199D-06A5-1B56-4CE5F3E3185F}"/>
              </a:ext>
            </a:extLst>
          </p:cNvPr>
          <p:cNvSpPr/>
          <p:nvPr/>
        </p:nvSpPr>
        <p:spPr>
          <a:xfrm rot="18440916">
            <a:off x="4378872" y="2821529"/>
            <a:ext cx="2516976" cy="2883026"/>
          </a:xfrm>
          <a:prstGeom prst="arc">
            <a:avLst/>
          </a:prstGeom>
          <a:ln w="50800">
            <a:solidFill>
              <a:srgbClr val="C83C3C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2" name="Graphic 11" descr="Airplane with solid fill">
            <a:extLst>
              <a:ext uri="{FF2B5EF4-FFF2-40B4-BE49-F238E27FC236}">
                <a16:creationId xmlns:a16="http://schemas.microsoft.com/office/drawing/2014/main" id="{3D472BB7-E46D-149E-5F57-A057440C6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004572">
            <a:off x="5348681" y="2626633"/>
            <a:ext cx="674166" cy="6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363B9-9A4E-A7C9-7764-7B0234549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3CEBFD-4A1D-E484-AE46-8FCB6B434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82C4524-91C0-FBE6-ABEB-2E1C29FB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E9C07-09C1-4914-3C7A-E801EB950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9" y="292837"/>
            <a:ext cx="11237259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/>
              <a:t>Bad file </a:t>
            </a:r>
            <a:r>
              <a:rPr lang="pl-PL" sz="6000" dirty="0" err="1"/>
              <a:t>type</a:t>
            </a:r>
            <a:r>
              <a:rPr lang="pl-PL" sz="6000" dirty="0"/>
              <a:t> FTW!</a:t>
            </a:r>
            <a:endParaRPr lang="en-US" sz="6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2C1C72-1628-E302-1EDB-F42EF9D61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4"/>
          <a:stretch/>
        </p:blipFill>
        <p:spPr>
          <a:xfrm>
            <a:off x="2533358" y="1732677"/>
            <a:ext cx="7120800" cy="4471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BBA399-18F5-A60D-82F0-75B93EAEC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BBCC4B-0A44-0680-89CC-0AA1EF868E35}"/>
              </a:ext>
            </a:extLst>
          </p:cNvPr>
          <p:cNvSpPr/>
          <p:nvPr/>
        </p:nvSpPr>
        <p:spPr>
          <a:xfrm>
            <a:off x="2546358" y="3834667"/>
            <a:ext cx="2484987" cy="10668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217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37B290-92DB-E348-2BBB-CF15B3188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8A826F-B26F-EB72-E1D6-6ABBAAEDF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F76AC80-3FE6-4EE1-533D-689CDE1D9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795A6-FEBB-F10B-CED2-F79E95DC3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Formatting</a:t>
            </a:r>
            <a:r>
              <a:rPr lang="pl-PL" sz="6000" dirty="0"/>
              <a:t> the </a:t>
            </a:r>
            <a:r>
              <a:rPr lang="pl-PL" sz="6000" dirty="0" err="1"/>
              <a:t>disk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299445-A386-AA18-88BD-81BE0B4A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4F9B60-C0E1-6C40-B802-B57184CCD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796" y="2178004"/>
            <a:ext cx="8812635" cy="4159876"/>
          </a:xfrm>
        </p:spPr>
        <p:txBody>
          <a:bodyPr/>
          <a:lstStyle/>
          <a:p>
            <a:r>
              <a:rPr lang="pl-PL" dirty="0"/>
              <a:t>Do not </a:t>
            </a:r>
            <a:r>
              <a:rPr lang="pl-PL" dirty="0" err="1"/>
              <a:t>press</a:t>
            </a:r>
            <a:r>
              <a:rPr lang="pl-PL" dirty="0"/>
              <a:t> </a:t>
            </a:r>
            <a:r>
              <a:rPr lang="pl-PL" dirty="0" err="1"/>
              <a:t>any</a:t>
            </a:r>
            <a:r>
              <a:rPr lang="pl-PL" dirty="0"/>
              <a:t> </a:t>
            </a:r>
            <a:r>
              <a:rPr lang="pl-PL" dirty="0" err="1"/>
              <a:t>key</a:t>
            </a:r>
            <a:r>
              <a:rPr lang="pl-PL" dirty="0"/>
              <a:t> </a:t>
            </a:r>
            <a:r>
              <a:rPr lang="pl-PL" dirty="0" err="1"/>
              <a:t>twice</a:t>
            </a:r>
            <a:r>
              <a:rPr lang="pl-PL" dirty="0"/>
              <a:t>!</a:t>
            </a:r>
          </a:p>
          <a:p>
            <a:r>
              <a:rPr lang="pl-PL" dirty="0"/>
              <a:t>Press 1, </a:t>
            </a:r>
            <a:r>
              <a:rPr lang="pl-PL" dirty="0" err="1"/>
              <a:t>then</a:t>
            </a:r>
            <a:r>
              <a:rPr lang="pl-PL" dirty="0"/>
              <a:t> 9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pl-PL" dirty="0"/>
              <a:t> go to Machine Language Monitor.</a:t>
            </a:r>
          </a:p>
          <a:p>
            <a:r>
              <a:rPr lang="pl-PL" dirty="0" err="1"/>
              <a:t>Use</a:t>
            </a:r>
            <a:r>
              <a:rPr lang="pl-PL" dirty="0"/>
              <a:t> the E </a:t>
            </a:r>
            <a:r>
              <a:rPr lang="pl-PL" dirty="0" err="1"/>
              <a:t>command</a:t>
            </a:r>
            <a:r>
              <a:rPr lang="pl-PL" dirty="0"/>
              <a:t> to </a:t>
            </a:r>
            <a:r>
              <a:rPr lang="pl-PL" dirty="0" err="1"/>
              <a:t>write</a:t>
            </a:r>
            <a:r>
              <a:rPr lang="pl-PL" dirty="0"/>
              <a:t> </a:t>
            </a:r>
            <a:r>
              <a:rPr lang="pl-PL" dirty="0" err="1"/>
              <a:t>bytes</a:t>
            </a:r>
            <a:r>
              <a:rPr lang="pl-PL" dirty="0"/>
              <a:t> to </a:t>
            </a:r>
            <a:r>
              <a:rPr lang="pl-PL" dirty="0" err="1"/>
              <a:t>memory</a:t>
            </a:r>
            <a:r>
              <a:rPr lang="pl-PL" dirty="0"/>
              <a:t>.</a:t>
            </a:r>
          </a:p>
          <a:p>
            <a:r>
              <a:rPr lang="pl-PL" dirty="0"/>
              <a:t>Write SASI </a:t>
            </a:r>
            <a:r>
              <a:rPr lang="pl-PL" dirty="0" err="1"/>
              <a:t>command</a:t>
            </a:r>
            <a:r>
              <a:rPr lang="pl-PL" dirty="0"/>
              <a:t> 04 (format unit) to the </a:t>
            </a:r>
            <a:r>
              <a:rPr lang="pl-PL" dirty="0" err="1"/>
              <a:t>beginning</a:t>
            </a:r>
            <a:r>
              <a:rPr lang="pl-PL" dirty="0"/>
              <a:t> of </a:t>
            </a:r>
            <a:r>
              <a:rPr lang="pl-PL" dirty="0" err="1"/>
              <a:t>memory</a:t>
            </a:r>
            <a:r>
              <a:rPr lang="pl-PL" dirty="0"/>
              <a:t>.</a:t>
            </a:r>
          </a:p>
          <a:p>
            <a:r>
              <a:rPr lang="pl-PL" dirty="0"/>
              <a:t>Status: </a:t>
            </a:r>
            <a:r>
              <a:rPr lang="pl-PL" dirty="0" err="1"/>
              <a:t>command</a:t>
            </a:r>
            <a:r>
              <a:rPr lang="pl-PL" dirty="0"/>
              <a:t> not </a:t>
            </a:r>
            <a:r>
              <a:rPr lang="pl-PL" dirty="0" err="1"/>
              <a:t>implemented</a:t>
            </a:r>
            <a:r>
              <a:rPr lang="pl-PL" dirty="0"/>
              <a:t> </a:t>
            </a:r>
          </a:p>
        </p:txBody>
      </p:sp>
      <p:pic>
        <p:nvPicPr>
          <p:cNvPr id="5" name="Picture 4" descr="A red emoji with a sad face&#10;&#10;Description automatically generated">
            <a:extLst>
              <a:ext uri="{FF2B5EF4-FFF2-40B4-BE49-F238E27FC236}">
                <a16:creationId xmlns:a16="http://schemas.microsoft.com/office/drawing/2014/main" id="{9020CC46-D241-1805-8AE2-2CD848F4F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28" y="4048892"/>
            <a:ext cx="675589" cy="67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45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ED0EF-9D67-85AB-8ABA-FD68B6DD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8223C9-F893-1C53-7D66-8D4F3D524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8E52CA3-A3A3-CD2B-D1F7-8DFF0E43B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F97FA-E452-9968-657D-6F819D6A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Formatting</a:t>
            </a:r>
            <a:r>
              <a:rPr lang="pl-PL" sz="6000" dirty="0"/>
              <a:t> the </a:t>
            </a:r>
            <a:r>
              <a:rPr lang="pl-PL" sz="6000" dirty="0" err="1"/>
              <a:t>disk</a:t>
            </a:r>
            <a:r>
              <a:rPr lang="pl-PL" sz="6000" dirty="0"/>
              <a:t> (</a:t>
            </a:r>
            <a:r>
              <a:rPr lang="pl-PL" sz="6000" dirty="0" err="1"/>
              <a:t>really</a:t>
            </a:r>
            <a:r>
              <a:rPr lang="pl-PL" sz="6000" dirty="0"/>
              <a:t>)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F09116-B761-01FB-74EF-2B01C3F7E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BE6087F-235E-5B23-1241-4BF0EC93E0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097988" y="1579693"/>
            <a:ext cx="3621504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sub format()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my $</a:t>
            </a:r>
            <a:r>
              <a:rPr kumimoji="0" lang="en-US" altLang="LID4096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i</a:t>
            </a: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= shift;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my $ret;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$time = time();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# Start debugger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&amp;out("d");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# Lay out</a:t>
            </a:r>
            <a:r>
              <a:rPr lang="pl-PL" altLang="LID4096" sz="1400" dirty="0">
                <a:latin typeface="Lucida Console" panose="020B0609040504020204" pitchFamily="49" charset="0"/>
              </a:rPr>
              <a:t> </a:t>
            </a:r>
            <a:r>
              <a:rPr kumimoji="0" lang="pl-PL" altLang="LID4096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track</a:t>
            </a: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format command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&amp;out("e 08|0000");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&amp;out("0600");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</a:t>
            </a:r>
            <a:r>
              <a:rPr kumimoji="0" lang="en-US" altLang="LID4096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sprintf</a:t>
            </a: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("%04X", $</a:t>
            </a:r>
            <a:r>
              <a:rPr kumimoji="0" lang="en-US" altLang="LID4096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i</a:t>
            </a: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));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&amp;out("1100");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&amp;out("0804");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&amp;out("0100");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&amp;out("0000");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&amp;out("FF00");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&amp;out("0000");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&amp;out("x");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00D15CC-48AF-C3EF-F2D4-7C741336F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382" y="1579693"/>
            <a:ext cx="3728906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</a:t>
            </a: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# Set PC to disk access routine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&amp;out("R pc 0000111E");</a:t>
            </a:r>
            <a:endParaRPr kumimoji="0" lang="pl-PL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LID4096" sz="1400" dirty="0">
                <a:latin typeface="Lucida Console" panose="020B0609040504020204" pitchFamily="49" charset="0"/>
              </a:rPr>
              <a:t> 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# Call the routine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&amp;out("c");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&amp;out("c");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sleep(1);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LID4096" sz="1400" dirty="0">
              <a:latin typeface="Lucida Console" panose="020B0609040504020204" pitchFamily="49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# Start debugger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&amp;out("d");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altLang="LID4096" sz="1400" dirty="0">
              <a:latin typeface="Lucida Console" panose="020B0609040504020204" pitchFamily="49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# Check the command status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$ret = &amp;out("e 08|000C");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&amp;out("x");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# Exit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&amp;out("c");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  return </a:t>
            </a:r>
            <a:r>
              <a:rPr lang="en-US" altLang="LID4096" sz="1400" dirty="0" err="1">
                <a:latin typeface="Lucida Console" panose="020B0609040504020204" pitchFamily="49" charset="0"/>
              </a:rPr>
              <a:t>substr</a:t>
            </a:r>
            <a:r>
              <a:rPr lang="en-US" altLang="LID4096" sz="1400" dirty="0">
                <a:latin typeface="Lucida Console" panose="020B0609040504020204" pitchFamily="49" charset="0"/>
              </a:rPr>
              <a:t>($ret, 19, 2);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LID4096" sz="1400" dirty="0">
                <a:latin typeface="Lucida Console" panose="020B0609040504020204" pitchFamily="49" charset="0"/>
              </a:rPr>
              <a:t>}</a:t>
            </a:r>
            <a:endParaRPr lang="pl-PL" altLang="LID4096" sz="1400" dirty="0">
              <a:latin typeface="Lucida Console" panose="020B0609040504020204" pitchFamily="49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LID4096" altLang="LID4096" sz="14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60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E331B-4B1C-6893-31E6-7A536BB05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93398B-267E-CD7A-0E62-918A7D550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23DA5D8-3852-FF7C-1E48-771E45840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44AC7-4A19-8C96-E765-05165A7B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/>
              <a:t>Installation </a:t>
            </a:r>
            <a:r>
              <a:rPr lang="pl-PL" sz="6000" dirty="0" err="1"/>
              <a:t>floppies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9D79CF-EAAA-5913-83FC-FB739EF3B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B2D54C-B1B7-080F-4047-B0588604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305" y="1978124"/>
            <a:ext cx="8812635" cy="4159876"/>
          </a:xfrm>
        </p:spPr>
        <p:txBody>
          <a:bodyPr>
            <a:normAutofit/>
          </a:bodyPr>
          <a:lstStyle/>
          <a:p>
            <a:r>
              <a:rPr lang="pl-PL" dirty="0" err="1"/>
              <a:t>Download</a:t>
            </a:r>
            <a:r>
              <a:rPr lang="pl-PL" dirty="0"/>
              <a:t> the </a:t>
            </a:r>
            <a:r>
              <a:rPr lang="pl-PL" dirty="0" err="1"/>
              <a:t>floppy</a:t>
            </a:r>
            <a:r>
              <a:rPr lang="pl-PL" dirty="0"/>
              <a:t> </a:t>
            </a:r>
            <a:r>
              <a:rPr lang="pl-PL" dirty="0" err="1"/>
              <a:t>images</a:t>
            </a:r>
            <a:r>
              <a:rPr lang="pl-PL" dirty="0"/>
              <a:t> from the Internet</a:t>
            </a:r>
          </a:p>
          <a:p>
            <a:pPr marL="0" indent="0">
              <a:buNone/>
            </a:pPr>
            <a:r>
              <a:rPr lang="pl-PL" dirty="0"/>
              <a:t>    … but </a:t>
            </a:r>
            <a:r>
              <a:rPr lang="pl-PL" dirty="0" err="1"/>
              <a:t>how</a:t>
            </a:r>
            <a:r>
              <a:rPr lang="pl-PL" dirty="0"/>
              <a:t> to </a:t>
            </a:r>
            <a:r>
              <a:rPr lang="pl-PL" dirty="0" err="1"/>
              <a:t>put</a:t>
            </a:r>
            <a:r>
              <a:rPr lang="pl-PL" dirty="0"/>
              <a:t> </a:t>
            </a:r>
            <a:r>
              <a:rPr lang="pl-PL" dirty="0" err="1"/>
              <a:t>them</a:t>
            </a:r>
            <a:r>
              <a:rPr lang="pl-PL" dirty="0"/>
              <a:t> on real </a:t>
            </a:r>
            <a:r>
              <a:rPr lang="pl-PL" dirty="0" err="1"/>
              <a:t>floppies</a:t>
            </a:r>
            <a:r>
              <a:rPr lang="pl-PL" dirty="0"/>
              <a:t>?</a:t>
            </a:r>
          </a:p>
          <a:p>
            <a:r>
              <a:rPr lang="pl-PL" dirty="0" err="1"/>
              <a:t>Images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1.2M in </a:t>
            </a:r>
            <a:r>
              <a:rPr lang="pl-PL" dirty="0" err="1"/>
              <a:t>size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   … but the </a:t>
            </a:r>
            <a:r>
              <a:rPr lang="pl-PL" dirty="0" err="1"/>
              <a:t>machine</a:t>
            </a:r>
            <a:r>
              <a:rPr lang="pl-PL" dirty="0"/>
              <a:t> </a:t>
            </a:r>
            <a:r>
              <a:rPr lang="pl-PL" dirty="0" err="1"/>
              <a:t>uses</a:t>
            </a:r>
            <a:r>
              <a:rPr lang="pl-PL" dirty="0"/>
              <a:t> GCR </a:t>
            </a:r>
            <a:r>
              <a:rPr lang="pl-PL" dirty="0" err="1"/>
              <a:t>instead</a:t>
            </a:r>
            <a:r>
              <a:rPr lang="pl-PL" dirty="0"/>
              <a:t> of MFM.</a:t>
            </a:r>
          </a:p>
          <a:p>
            <a:r>
              <a:rPr lang="pl-PL" dirty="0" err="1"/>
              <a:t>Commodore</a:t>
            </a:r>
            <a:r>
              <a:rPr lang="pl-PL" dirty="0"/>
              <a:t> 8250 </a:t>
            </a:r>
            <a:r>
              <a:rPr lang="pl-PL" dirty="0" err="1"/>
              <a:t>floppy</a:t>
            </a:r>
            <a:r>
              <a:rPr lang="pl-PL" dirty="0"/>
              <a:t> </a:t>
            </a:r>
            <a:r>
              <a:rPr lang="pl-PL" dirty="0" err="1"/>
              <a:t>also</a:t>
            </a:r>
            <a:r>
              <a:rPr lang="pl-PL" dirty="0"/>
              <a:t> </a:t>
            </a:r>
            <a:r>
              <a:rPr lang="pl-PL" dirty="0" err="1"/>
              <a:t>uses</a:t>
            </a:r>
            <a:r>
              <a:rPr lang="pl-PL" dirty="0"/>
              <a:t> GCR</a:t>
            </a:r>
          </a:p>
          <a:p>
            <a:pPr marL="0" indent="0">
              <a:buNone/>
            </a:pPr>
            <a:r>
              <a:rPr lang="pl-PL" dirty="0"/>
              <a:t>    … but the </a:t>
            </a:r>
            <a:r>
              <a:rPr lang="pl-PL" dirty="0" err="1"/>
              <a:t>sectors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512 </a:t>
            </a:r>
            <a:r>
              <a:rPr lang="pl-PL" dirty="0" err="1"/>
              <a:t>bytes</a:t>
            </a:r>
            <a:r>
              <a:rPr lang="pl-PL" dirty="0"/>
              <a:t> </a:t>
            </a:r>
            <a:r>
              <a:rPr lang="pl-PL" dirty="0" err="1"/>
              <a:t>long</a:t>
            </a:r>
            <a:r>
              <a:rPr lang="pl-PL" dirty="0"/>
              <a:t>, not 256.</a:t>
            </a:r>
          </a:p>
          <a:p>
            <a:r>
              <a:rPr lang="pl-PL" dirty="0" err="1"/>
              <a:t>Hack</a:t>
            </a:r>
            <a:r>
              <a:rPr lang="pl-PL" dirty="0"/>
              <a:t> the 8250 to </a:t>
            </a:r>
            <a:r>
              <a:rPr lang="pl-PL" dirty="0" err="1"/>
              <a:t>use</a:t>
            </a:r>
            <a:r>
              <a:rPr lang="pl-PL" dirty="0"/>
              <a:t> 512-byte </a:t>
            </a:r>
            <a:r>
              <a:rPr lang="pl-PL" dirty="0" err="1"/>
              <a:t>sectors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    … but the </a:t>
            </a:r>
            <a:r>
              <a:rPr lang="pl-PL" dirty="0" err="1"/>
              <a:t>track</a:t>
            </a:r>
            <a:r>
              <a:rPr lang="pl-PL" dirty="0"/>
              <a:t> </a:t>
            </a:r>
            <a:r>
              <a:rPr lang="pl-PL" dirty="0" err="1"/>
              <a:t>density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96 TPI, not 100 TPI.</a:t>
            </a:r>
          </a:p>
        </p:txBody>
      </p:sp>
    </p:spTree>
    <p:extLst>
      <p:ext uri="{BB962C8B-B14F-4D97-AF65-F5344CB8AC3E}">
        <p14:creationId xmlns:p14="http://schemas.microsoft.com/office/powerpoint/2010/main" val="218240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5DC39D-FE56-02E3-FAC2-BC990E35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4C0D7F-AFA8-4E31-2244-C0C8DFF13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81A2B93-B2AF-B38F-14C7-3135F4344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88A8C-ADBC-15B7-B07A-D7393F30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/>
              <a:t>Installation </a:t>
            </a:r>
            <a:r>
              <a:rPr lang="pl-PL" sz="6000" dirty="0" err="1"/>
              <a:t>floppies</a:t>
            </a:r>
            <a:endParaRPr lang="en-US" sz="6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A71ED2A-23D8-0146-A79C-D03663A68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2721423" y="1800925"/>
            <a:ext cx="6710400" cy="4471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04811-4381-27BD-6D49-EB23B074E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EDB8F-2434-20DC-A634-ED79E335F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7E9D56-93BE-F758-69A0-0A60B98E6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D3DF48F-E3E5-594F-C8B7-633DA6300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E834A-CE01-94A8-823F-89FB096E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Look</a:t>
            </a:r>
            <a:r>
              <a:rPr lang="pl-PL" sz="6000" dirty="0"/>
              <a:t> </a:t>
            </a:r>
            <a:r>
              <a:rPr lang="pl-PL" sz="6000" dirty="0" err="1"/>
              <a:t>mom</a:t>
            </a:r>
            <a:r>
              <a:rPr lang="pl-PL" sz="6000" dirty="0"/>
              <a:t>, I </a:t>
            </a:r>
            <a:r>
              <a:rPr lang="pl-PL" sz="6000" dirty="0" err="1"/>
              <a:t>am</a:t>
            </a:r>
            <a:r>
              <a:rPr lang="pl-PL" sz="6000" dirty="0"/>
              <a:t> </a:t>
            </a:r>
            <a:r>
              <a:rPr lang="pl-PL" sz="6000" dirty="0" err="1"/>
              <a:t>root</a:t>
            </a:r>
            <a:r>
              <a:rPr lang="pl-PL" sz="6000" dirty="0"/>
              <a:t>!</a:t>
            </a:r>
            <a:endParaRPr lang="en-US" sz="6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69347E-7DE0-9AE6-B69D-87646E237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" b="11"/>
          <a:stretch/>
        </p:blipFill>
        <p:spPr>
          <a:xfrm>
            <a:off x="3211552" y="1597425"/>
            <a:ext cx="5768895" cy="4843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261B43-3CA6-3703-1472-3565BA82E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98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1E45B-AF08-16CB-6C2C-3CF154C14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F9F92F-15C9-153D-6D00-A5ED87677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41207B0-B640-358D-6342-5F78F7B10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84F9B-20A0-4552-2656-74F9B963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/>
              <a:t>Thank you for your attention!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0DDFB-FDDA-AB24-BF09-7E73FE57B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4616" y="1475232"/>
            <a:ext cx="5382768" cy="53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15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C7751-7C02-1D85-285D-D9047025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Commodore 900</a:t>
            </a:r>
          </a:p>
        </p:txBody>
      </p:sp>
      <p:pic>
        <p:nvPicPr>
          <p:cNvPr id="9" name="Content Placeholder 8" descr="A computer on a table&#10;&#10;Description automatically generated">
            <a:extLst>
              <a:ext uri="{FF2B5EF4-FFF2-40B4-BE49-F238E27FC236}">
                <a16:creationId xmlns:a16="http://schemas.microsoft.com/office/drawing/2014/main" id="{BD282AAD-949C-9E69-25CA-2D0C173C3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r="4330"/>
          <a:stretch/>
        </p:blipFill>
        <p:spPr>
          <a:xfrm>
            <a:off x="3315597" y="1732677"/>
            <a:ext cx="5560806" cy="4471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erson in a hat holding a box&#10;&#10;Description automatically generated">
            <a:extLst>
              <a:ext uri="{FF2B5EF4-FFF2-40B4-BE49-F238E27FC236}">
                <a16:creationId xmlns:a16="http://schemas.microsoft.com/office/drawing/2014/main" id="{3416DE06-CB54-67FB-4E7C-9E97D54AF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94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2679FC-915B-C605-B5BD-3F661F820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B57986-7357-41BF-3932-A848ED08B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3E2B91C-5C0A-810E-35F8-0C83882B4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03067-459D-A296-A54F-CD4E8F62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Commodore 900</a:t>
            </a:r>
            <a:r>
              <a:rPr lang="pl-PL" sz="6000" dirty="0"/>
              <a:t> </a:t>
            </a:r>
            <a:r>
              <a:rPr lang="pl-PL" sz="6000" dirty="0" err="1"/>
              <a:t>specs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90B77-0FA3-0E1A-9DFA-3CAF12537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2A9A46-5F28-4C65-5B40-28019E0C9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315" y="1769165"/>
            <a:ext cx="7728116" cy="4568715"/>
          </a:xfrm>
        </p:spPr>
        <p:txBody>
          <a:bodyPr/>
          <a:lstStyle/>
          <a:p>
            <a:r>
              <a:rPr lang="pl-PL" dirty="0" err="1"/>
              <a:t>Prototype</a:t>
            </a:r>
            <a:r>
              <a:rPr lang="pl-PL" dirty="0"/>
              <a:t> Unix </a:t>
            </a:r>
            <a:r>
              <a:rPr lang="pl-PL" dirty="0" err="1"/>
              <a:t>workstation</a:t>
            </a:r>
            <a:r>
              <a:rPr lang="pl-PL" dirty="0"/>
              <a:t> from 1985.</a:t>
            </a:r>
          </a:p>
          <a:p>
            <a:r>
              <a:rPr lang="pl-PL" dirty="0"/>
              <a:t>Z8000 CPU (16 bit) @ 6 MHz.</a:t>
            </a:r>
          </a:p>
          <a:p>
            <a:r>
              <a:rPr lang="pl-PL" dirty="0"/>
              <a:t>512kB - 1 MB RAM.</a:t>
            </a:r>
          </a:p>
          <a:p>
            <a:r>
              <a:rPr lang="pl-PL" dirty="0"/>
              <a:t>20 MB MFM hard </a:t>
            </a:r>
            <a:r>
              <a:rPr lang="pl-PL" dirty="0" err="1"/>
              <a:t>drive</a:t>
            </a:r>
            <a:r>
              <a:rPr lang="pl-PL" dirty="0"/>
              <a:t> + 1.2 MB </a:t>
            </a:r>
            <a:r>
              <a:rPr lang="pl-PL" dirty="0" err="1"/>
              <a:t>floppy</a:t>
            </a:r>
            <a:r>
              <a:rPr lang="pl-PL" dirty="0"/>
              <a:t> </a:t>
            </a:r>
            <a:r>
              <a:rPr lang="pl-PL" dirty="0" err="1"/>
              <a:t>drive</a:t>
            </a:r>
            <a:r>
              <a:rPr lang="pl-PL" dirty="0"/>
              <a:t>.</a:t>
            </a:r>
          </a:p>
          <a:p>
            <a:r>
              <a:rPr lang="pl-PL" dirty="0"/>
              <a:t>80x25 </a:t>
            </a:r>
            <a:r>
              <a:rPr lang="pl-PL" dirty="0" err="1"/>
              <a:t>text</a:t>
            </a:r>
            <a:r>
              <a:rPr lang="pl-PL" dirty="0"/>
              <a:t> / 1024x800 bitmap video </a:t>
            </a:r>
            <a:r>
              <a:rPr lang="pl-PL" dirty="0" err="1"/>
              <a:t>output</a:t>
            </a:r>
            <a:r>
              <a:rPr lang="pl-PL" dirty="0"/>
              <a:t>.</a:t>
            </a:r>
          </a:p>
          <a:p>
            <a:r>
              <a:rPr lang="pl-PL" dirty="0" err="1"/>
              <a:t>Coherent</a:t>
            </a:r>
            <a:r>
              <a:rPr lang="pl-PL" dirty="0"/>
              <a:t> 0.7.3 </a:t>
            </a:r>
            <a:r>
              <a:rPr lang="pl-PL" dirty="0" err="1"/>
              <a:t>operating</a:t>
            </a:r>
            <a:r>
              <a:rPr lang="pl-PL" dirty="0"/>
              <a:t> system (Unix-</a:t>
            </a:r>
            <a:r>
              <a:rPr lang="pl-PL" dirty="0" err="1"/>
              <a:t>like</a:t>
            </a:r>
            <a:r>
              <a:rPr lang="pl-PL" dirty="0"/>
              <a:t>).</a:t>
            </a:r>
          </a:p>
          <a:p>
            <a:r>
              <a:rPr lang="pl-PL" dirty="0" err="1"/>
              <a:t>Discontinued</a:t>
            </a:r>
            <a:r>
              <a:rPr lang="pl-PL" dirty="0"/>
              <a:t> as </a:t>
            </a:r>
            <a:r>
              <a:rPr lang="pl-PL" dirty="0" err="1"/>
              <a:t>Commodore</a:t>
            </a:r>
            <a:r>
              <a:rPr lang="pl-PL" dirty="0"/>
              <a:t> </a:t>
            </a:r>
            <a:r>
              <a:rPr lang="pl-PL" dirty="0" err="1"/>
              <a:t>focused</a:t>
            </a:r>
            <a:r>
              <a:rPr lang="pl-PL" dirty="0"/>
              <a:t> on the Amiga.</a:t>
            </a:r>
          </a:p>
          <a:p>
            <a:r>
              <a:rPr lang="pl-PL" dirty="0" err="1"/>
              <a:t>Only</a:t>
            </a:r>
            <a:r>
              <a:rPr lang="pl-PL" dirty="0"/>
              <a:t> a </a:t>
            </a:r>
            <a:r>
              <a:rPr lang="pl-PL" dirty="0" err="1"/>
              <a:t>few</a:t>
            </a:r>
            <a:r>
              <a:rPr lang="pl-PL" dirty="0"/>
              <a:t> </a:t>
            </a:r>
            <a:r>
              <a:rPr lang="pl-PL" dirty="0" err="1"/>
              <a:t>dozen</a:t>
            </a:r>
            <a:r>
              <a:rPr lang="pl-PL" dirty="0"/>
              <a:t> </a:t>
            </a:r>
            <a:r>
              <a:rPr lang="pl-PL" dirty="0" err="1"/>
              <a:t>exist</a:t>
            </a:r>
            <a:r>
              <a:rPr lang="pl-PL" dirty="0"/>
              <a:t> in the </a:t>
            </a:r>
            <a:r>
              <a:rPr lang="pl-PL" dirty="0" err="1"/>
              <a:t>world</a:t>
            </a:r>
            <a:r>
              <a:rPr lang="pl-PL" dirty="0"/>
              <a:t>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229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334EE-A216-E6FC-EE9A-E529384E2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B8A22C-3543-EA4C-66A3-E03821BAB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D70DF3F-658C-309E-2034-5D62C597F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BCF20-6964-A980-35C7-15F01C5F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Commodore</a:t>
            </a:r>
            <a:r>
              <a:rPr lang="pl-PL" sz="6000" dirty="0"/>
              <a:t> 128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D0891-4F1E-F790-9161-A26C2D50A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5F5319-8755-B92F-0EF1-DC6BE7C5E93A}"/>
              </a:ext>
            </a:extLst>
          </p:cNvPr>
          <p:cNvSpPr txBox="1">
            <a:spLocks/>
          </p:cNvSpPr>
          <p:nvPr/>
        </p:nvSpPr>
        <p:spPr>
          <a:xfrm>
            <a:off x="2968988" y="5253185"/>
            <a:ext cx="6215270" cy="1147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The 8563 VDC chip for 80 </a:t>
            </a:r>
            <a:r>
              <a:rPr lang="pl-PL" dirty="0" err="1"/>
              <a:t>column</a:t>
            </a:r>
            <a:r>
              <a:rPr lang="pl-PL" dirty="0"/>
              <a:t> display was </a:t>
            </a:r>
            <a:r>
              <a:rPr lang="pl-PL" dirty="0" err="1"/>
              <a:t>originally</a:t>
            </a:r>
            <a:r>
              <a:rPr lang="pl-PL" dirty="0"/>
              <a:t> </a:t>
            </a:r>
            <a:r>
              <a:rPr lang="pl-PL" dirty="0" err="1"/>
              <a:t>developed</a:t>
            </a:r>
            <a:r>
              <a:rPr lang="pl-PL" dirty="0"/>
              <a:t> for the </a:t>
            </a:r>
            <a:r>
              <a:rPr lang="pl-PL" dirty="0" err="1"/>
              <a:t>Commodore</a:t>
            </a:r>
            <a:r>
              <a:rPr lang="pl-PL" dirty="0"/>
              <a:t> 900.</a:t>
            </a:r>
            <a:endParaRPr lang="LID4096" dirty="0"/>
          </a:p>
        </p:txBody>
      </p:sp>
      <p:pic>
        <p:nvPicPr>
          <p:cNvPr id="7" name="Content Placeholder 6" descr="A white keyboard with a white background&#10;&#10;AI-generated content may be incorrect.">
            <a:extLst>
              <a:ext uri="{FF2B5EF4-FFF2-40B4-BE49-F238E27FC236}">
                <a16:creationId xmlns:a16="http://schemas.microsoft.com/office/drawing/2014/main" id="{18CDAA7E-448D-A97E-AEBE-A22E149F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212" y="1646237"/>
            <a:ext cx="6711576" cy="3565525"/>
          </a:xfrm>
        </p:spPr>
      </p:pic>
    </p:spTree>
    <p:extLst>
      <p:ext uri="{BB962C8B-B14F-4D97-AF65-F5344CB8AC3E}">
        <p14:creationId xmlns:p14="http://schemas.microsoft.com/office/powerpoint/2010/main" val="152103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5D315-488A-92E9-CC08-A10C69EF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60287-929F-9E74-83AF-C7DDCE31D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B39E25-61F8-36AD-8DD1-1A7C7CDC8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AE61B-CDF4-FE77-E613-D6F7FCCF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/>
              <a:t>My </a:t>
            </a:r>
            <a:r>
              <a:rPr lang="en-US" sz="6000" dirty="0"/>
              <a:t>Commodore 900</a:t>
            </a:r>
            <a:r>
              <a:rPr lang="pl-PL" sz="6000" dirty="0"/>
              <a:t> (2014)</a:t>
            </a:r>
            <a:endParaRPr lang="en-US" sz="6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F4625C-1A04-3088-8EDE-23BA8BF59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3223" y="1772821"/>
            <a:ext cx="6706800" cy="4471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E7EECE-10F6-C1C9-66FA-0FF730040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7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9DD35-6FD2-D474-2C6A-D4444EFCE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5EFA05-397E-ACE2-0071-66C61F669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7BB8162-FED1-A002-4060-3B478D76B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9147C-EA93-BC38-504A-8E785E26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9" y="292837"/>
            <a:ext cx="11237259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What</a:t>
            </a:r>
            <a:r>
              <a:rPr lang="pl-PL" sz="6000" dirty="0"/>
              <a:t> </a:t>
            </a:r>
            <a:r>
              <a:rPr lang="pl-PL" sz="6000" dirty="0" err="1"/>
              <a:t>is</a:t>
            </a:r>
            <a:r>
              <a:rPr lang="pl-PL" sz="6000" dirty="0"/>
              <a:t> error FF?</a:t>
            </a:r>
            <a:endParaRPr lang="en-US" sz="6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8D1AF2-A4CF-7E79-8D8E-6672884BA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-7"/>
          <a:stretch/>
        </p:blipFill>
        <p:spPr>
          <a:xfrm>
            <a:off x="2653958" y="1732677"/>
            <a:ext cx="6879600" cy="4471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356B68-7FA6-5408-4578-86B48134F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D40C7B7-A708-F8AB-715B-7B9A79F05DE3}"/>
              </a:ext>
            </a:extLst>
          </p:cNvPr>
          <p:cNvSpPr/>
          <p:nvPr/>
        </p:nvSpPr>
        <p:spPr>
          <a:xfrm>
            <a:off x="4191000" y="3509682"/>
            <a:ext cx="1905000" cy="10668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035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EE441-BCB1-47CB-D398-9F32583D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306F0E-EE2D-F3BE-5660-5B65CE617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2C5A553-0FEE-080D-96F4-5CA87D0CF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2066F-A738-F5DE-84D3-45AD558E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 err="1"/>
              <a:t>Let’s</a:t>
            </a:r>
            <a:r>
              <a:rPr lang="pl-PL" sz="6000" dirty="0"/>
              <a:t> </a:t>
            </a:r>
            <a:r>
              <a:rPr lang="pl-PL" sz="6000" dirty="0" err="1"/>
              <a:t>have</a:t>
            </a:r>
            <a:r>
              <a:rPr lang="pl-PL" sz="6000" dirty="0"/>
              <a:t> a </a:t>
            </a:r>
            <a:r>
              <a:rPr lang="pl-PL" sz="6000" dirty="0" err="1"/>
              <a:t>look</a:t>
            </a:r>
            <a:r>
              <a:rPr lang="pl-PL" sz="6000" dirty="0"/>
              <a:t> </a:t>
            </a:r>
            <a:r>
              <a:rPr lang="pl-PL" sz="6000" dirty="0" err="1"/>
              <a:t>at</a:t>
            </a:r>
            <a:r>
              <a:rPr lang="pl-PL" sz="6000" dirty="0"/>
              <a:t> the BIOS…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615C46-FAD0-7E34-694A-B274563A5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5DEF478-3A7C-87B9-1A79-5FD979CD01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35967" y="1641250"/>
            <a:ext cx="403187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00:0038 21 00 00 80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 R0,#0x0080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00:003c 3a 87 00 fc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0x00fc,RL0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00:0040 3a 87 11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0x11f8,RL0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00:0044 3a 87 13 f8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0x13f8,RL0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00:0048 3a 87 14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0x14f8,RL0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00:004c 21 00 9e 00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 R0,#0x9e00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00:0050 7d 0b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</a:t>
            </a:r>
            <a:r>
              <a:rPr lang="pl-PL" altLang="LID4096" sz="1000" dirty="0">
                <a:solidFill>
                  <a:srgbClr val="000000"/>
                </a:solidFill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LDCTL REFRESH,R0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00:0052 34 00 ff aa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LDAR R0,0x0000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00:0056 7d 0c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LDCTL PSAPSEG,R0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00:0058 7d 1d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LDCTL PSAOFF,R1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00:005a 83 22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SUB R2,R2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00:005c 21 03 00 40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 R3,#0x0040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00:0060 14 00 00 00 ff 00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LDL RR0,#0x0000ff00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00:0066 3a 87 20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0x20f8,RL0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00:006a 3a a7 01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0x01f8,RL2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00:006e 3a 07 0f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0x0ff8,RH0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00:0072 3a 87 0f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SOUTB 0x0ff8,RL0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00:0076 3a 17 0f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0x0ff8,RH1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00:007a 3a 97 0f f8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0x0ff8,RL1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00:007e a8 00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INCB RH0,#1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00:0080 f3 8a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DJNZ R3,0x006e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00:0082 c8 c0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LDB RL0,0xc0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00:0084 3a 87 00 fc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SOUTB 0x00fc,RL0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00:0088 bd 01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LDK R0,0x1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00:008a 5e 08 80 00 0b fe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JP T,0x00:0x0bfe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00:0090 14 02 08 00 00 00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LDL RR2,#0x08000000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00:0096 a0 3c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LDB RL4,RH3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00:0098 a0 24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LDB RH4,RH2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00:009a a1 4c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LD R12,R4 </a:t>
            </a:r>
            <a:endParaRPr kumimoji="0" lang="pl-PL" altLang="LID4096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00:009c b3 c1 ff fe </a:t>
            </a:r>
            <a:r>
              <a:rPr kumimoji="0" lang="pl-PL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         </a:t>
            </a:r>
            <a:r>
              <a:rPr kumimoji="0" lang="LID4096" altLang="LID4096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ucida Console" panose="020B0609040504020204" pitchFamily="49" charset="0"/>
              </a:rPr>
              <a:t>SR R12,2 </a:t>
            </a:r>
            <a:endParaRPr kumimoji="0" lang="LID4096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E8AA28-61D4-91C5-041B-DFF1A054C685}"/>
              </a:ext>
            </a:extLst>
          </p:cNvPr>
          <p:cNvSpPr txBox="1">
            <a:spLocks/>
          </p:cNvSpPr>
          <p:nvPr/>
        </p:nvSpPr>
        <p:spPr>
          <a:xfrm>
            <a:off x="6677759" y="1769165"/>
            <a:ext cx="3978519" cy="4568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/>
              <a:t>Written</a:t>
            </a:r>
            <a:r>
              <a:rPr lang="pl-PL" dirty="0"/>
              <a:t> </a:t>
            </a:r>
            <a:r>
              <a:rPr lang="pl-PL" dirty="0" err="1"/>
              <a:t>mosly</a:t>
            </a:r>
            <a:r>
              <a:rPr lang="pl-PL" dirty="0"/>
              <a:t> in C</a:t>
            </a:r>
          </a:p>
          <a:p>
            <a:r>
              <a:rPr lang="pl-PL" dirty="0" err="1"/>
              <a:t>Only</a:t>
            </a:r>
            <a:r>
              <a:rPr lang="pl-PL" dirty="0"/>
              <a:t> a </a:t>
            </a:r>
            <a:r>
              <a:rPr lang="pl-PL" dirty="0" err="1"/>
              <a:t>few</a:t>
            </a:r>
            <a:r>
              <a:rPr lang="pl-PL" dirty="0"/>
              <a:t> </a:t>
            </a:r>
            <a:r>
              <a:rPr lang="pl-PL" dirty="0" err="1"/>
              <a:t>pages</a:t>
            </a:r>
            <a:r>
              <a:rPr lang="pl-PL" dirty="0"/>
              <a:t> of </a:t>
            </a:r>
            <a:r>
              <a:rPr lang="pl-PL" dirty="0" err="1"/>
              <a:t>source</a:t>
            </a:r>
            <a:r>
              <a:rPr lang="pl-PL" dirty="0"/>
              <a:t> </a:t>
            </a:r>
            <a:r>
              <a:rPr lang="pl-PL" dirty="0" err="1"/>
              <a:t>available</a:t>
            </a:r>
            <a:endParaRPr lang="pl-PL" dirty="0"/>
          </a:p>
          <a:p>
            <a:r>
              <a:rPr lang="pl-PL" dirty="0"/>
              <a:t>The </a:t>
            </a:r>
            <a:r>
              <a:rPr lang="pl-PL" dirty="0" err="1"/>
              <a:t>rest</a:t>
            </a:r>
            <a:r>
              <a:rPr lang="pl-PL" dirty="0"/>
              <a:t> </a:t>
            </a:r>
            <a:r>
              <a:rPr lang="pl-PL" dirty="0" err="1"/>
              <a:t>needs</a:t>
            </a:r>
            <a:r>
              <a:rPr lang="pl-PL" dirty="0"/>
              <a:t> to be </a:t>
            </a:r>
            <a:r>
              <a:rPr lang="pl-PL" dirty="0" err="1"/>
              <a:t>disassemled</a:t>
            </a:r>
            <a:r>
              <a:rPr lang="pl-PL" dirty="0"/>
              <a:t>…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8123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1E23A-FA3F-41C8-C722-1FF506295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D69DDC-5237-C486-F5ED-B4491F5A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7A7AFDA-0644-5C3E-6460-E36BD08B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0129D-5E69-9396-C7E4-4C5F455E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/>
              <a:t>BIOS </a:t>
            </a:r>
            <a:r>
              <a:rPr lang="pl-PL" sz="6000" dirty="0" err="1"/>
              <a:t>disk</a:t>
            </a:r>
            <a:r>
              <a:rPr lang="pl-PL" sz="6000" dirty="0"/>
              <a:t> </a:t>
            </a:r>
            <a:r>
              <a:rPr lang="pl-PL" sz="6000" dirty="0" err="1"/>
              <a:t>access</a:t>
            </a:r>
            <a:endParaRPr lang="en-US" sz="6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F28A1-DB85-6708-9DB2-86703D029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C064C5-1C77-6C4A-7E10-236A38C2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305" y="2420471"/>
            <a:ext cx="8812635" cy="3226882"/>
          </a:xfrm>
        </p:spPr>
        <p:txBody>
          <a:bodyPr/>
          <a:lstStyle/>
          <a:p>
            <a:r>
              <a:rPr lang="pl-PL" dirty="0"/>
              <a:t>Disk </a:t>
            </a:r>
            <a:r>
              <a:rPr lang="pl-PL" dirty="0" err="1"/>
              <a:t>controller</a:t>
            </a:r>
            <a:r>
              <a:rPr lang="pl-PL" dirty="0"/>
              <a:t> </a:t>
            </a:r>
            <a:r>
              <a:rPr lang="pl-PL" dirty="0" err="1"/>
              <a:t>attached</a:t>
            </a:r>
            <a:r>
              <a:rPr lang="pl-PL" dirty="0"/>
              <a:t> to the </a:t>
            </a:r>
            <a:r>
              <a:rPr lang="pl-PL" dirty="0" err="1"/>
              <a:t>memory</a:t>
            </a:r>
            <a:r>
              <a:rPr lang="pl-PL" dirty="0"/>
              <a:t> via DMA.</a:t>
            </a:r>
          </a:p>
          <a:p>
            <a:r>
              <a:rPr lang="pl-PL" dirty="0"/>
              <a:t>BIOS stores the </a:t>
            </a:r>
            <a:r>
              <a:rPr lang="pl-PL" dirty="0" err="1"/>
              <a:t>disk</a:t>
            </a:r>
            <a:r>
              <a:rPr lang="pl-PL" dirty="0"/>
              <a:t> </a:t>
            </a:r>
            <a:r>
              <a:rPr lang="pl-PL" dirty="0" err="1"/>
              <a:t>command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beginning</a:t>
            </a:r>
            <a:r>
              <a:rPr lang="pl-PL" dirty="0"/>
              <a:t> of the </a:t>
            </a:r>
            <a:r>
              <a:rPr lang="pl-PL" dirty="0" err="1"/>
              <a:t>memory</a:t>
            </a:r>
            <a:r>
              <a:rPr lang="pl-PL" dirty="0"/>
              <a:t>.</a:t>
            </a:r>
          </a:p>
          <a:p>
            <a:r>
              <a:rPr lang="pl-PL" dirty="0"/>
              <a:t>The </a:t>
            </a:r>
            <a:r>
              <a:rPr lang="pl-PL" dirty="0" err="1"/>
              <a:t>controller</a:t>
            </a:r>
            <a:r>
              <a:rPr lang="pl-PL" dirty="0"/>
              <a:t> </a:t>
            </a:r>
            <a:r>
              <a:rPr lang="pl-PL" dirty="0" err="1"/>
              <a:t>understands</a:t>
            </a:r>
            <a:r>
              <a:rPr lang="pl-PL" dirty="0"/>
              <a:t> SASI </a:t>
            </a:r>
            <a:r>
              <a:rPr lang="pl-PL" dirty="0" err="1"/>
              <a:t>commands</a:t>
            </a:r>
            <a:r>
              <a:rPr lang="pl-PL" dirty="0"/>
              <a:t> (</a:t>
            </a:r>
            <a:r>
              <a:rPr lang="pl-PL" dirty="0" err="1"/>
              <a:t>predecessor</a:t>
            </a:r>
            <a:r>
              <a:rPr lang="pl-PL" dirty="0"/>
              <a:t> of SCSI).</a:t>
            </a:r>
          </a:p>
          <a:p>
            <a:r>
              <a:rPr lang="pl-PL" dirty="0"/>
              <a:t>The BIOS </a:t>
            </a:r>
            <a:r>
              <a:rPr lang="pl-PL" dirty="0" err="1"/>
              <a:t>writes</a:t>
            </a:r>
            <a:r>
              <a:rPr lang="pl-PL" dirty="0"/>
              <a:t> 0xFF in the status </a:t>
            </a:r>
            <a:r>
              <a:rPr lang="pl-PL" dirty="0" err="1"/>
              <a:t>byte</a:t>
            </a:r>
            <a:r>
              <a:rPr lang="pl-PL" dirty="0"/>
              <a:t>, the </a:t>
            </a:r>
            <a:r>
              <a:rPr lang="pl-PL" dirty="0" err="1"/>
              <a:t>disk</a:t>
            </a:r>
            <a:r>
              <a:rPr lang="pl-PL" dirty="0"/>
              <a:t> </a:t>
            </a:r>
            <a:r>
              <a:rPr lang="pl-PL" dirty="0" err="1"/>
              <a:t>controller</a:t>
            </a:r>
            <a:r>
              <a:rPr lang="pl-PL" dirty="0"/>
              <a:t> </a:t>
            </a:r>
            <a:r>
              <a:rPr lang="pl-PL" dirty="0" err="1"/>
              <a:t>overwrites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.</a:t>
            </a:r>
          </a:p>
          <a:p>
            <a:r>
              <a:rPr lang="pl-PL" dirty="0" err="1"/>
              <a:t>If</a:t>
            </a:r>
            <a:r>
              <a:rPr lang="pl-PL" dirty="0"/>
              <a:t> the BIOS </a:t>
            </a:r>
            <a:r>
              <a:rPr lang="pl-PL" dirty="0" err="1"/>
              <a:t>reads</a:t>
            </a:r>
            <a:r>
              <a:rPr lang="pl-PL" dirty="0"/>
              <a:t> </a:t>
            </a:r>
            <a:r>
              <a:rPr lang="pl-PL" dirty="0" err="1"/>
              <a:t>back</a:t>
            </a:r>
            <a:r>
              <a:rPr lang="pl-PL" dirty="0"/>
              <a:t> 0xFF, </a:t>
            </a:r>
            <a:r>
              <a:rPr lang="pl-PL" dirty="0" err="1"/>
              <a:t>then</a:t>
            </a:r>
            <a:r>
              <a:rPr lang="pl-PL" dirty="0"/>
              <a:t> the </a:t>
            </a:r>
            <a:r>
              <a:rPr lang="pl-PL" dirty="0" err="1"/>
              <a:t>disk</a:t>
            </a:r>
            <a:r>
              <a:rPr lang="pl-PL" dirty="0"/>
              <a:t> </a:t>
            </a:r>
            <a:r>
              <a:rPr lang="pl-PL" dirty="0" err="1"/>
              <a:t>controller</a:t>
            </a:r>
            <a:r>
              <a:rPr lang="pl-PL" dirty="0"/>
              <a:t> </a:t>
            </a:r>
            <a:r>
              <a:rPr lang="pl-PL" dirty="0" err="1"/>
              <a:t>did</a:t>
            </a:r>
            <a:r>
              <a:rPr lang="pl-PL" dirty="0"/>
              <a:t> not </a:t>
            </a:r>
            <a:r>
              <a:rPr lang="pl-PL" dirty="0" err="1"/>
              <a:t>respond</a:t>
            </a:r>
            <a:r>
              <a:rPr lang="pl-PL" dirty="0"/>
              <a:t>.</a:t>
            </a:r>
          </a:p>
          <a:p>
            <a:r>
              <a:rPr lang="pl-PL" dirty="0" err="1"/>
              <a:t>Why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644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21D8E-0A0E-B22E-9940-2E5618601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DF7C780-3E0E-D896-2E36-F59315DA1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A9D41A2-EAD4-10C3-C056-4729792E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0A89A-3A28-E0EB-EF07-B7382163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70" y="292837"/>
            <a:ext cx="10168106" cy="1147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/>
              <a:t>Disk </a:t>
            </a:r>
            <a:r>
              <a:rPr lang="pl-PL" sz="6000" dirty="0" err="1"/>
              <a:t>controller</a:t>
            </a:r>
            <a:r>
              <a:rPr lang="pl-PL" sz="6000" dirty="0"/>
              <a:t>: WD1003-CMD</a:t>
            </a:r>
            <a:endParaRPr lang="en-US" sz="60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25CFE2-8C0A-7C1A-84C1-ACFADADD2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r="8543"/>
          <a:stretch/>
        </p:blipFill>
        <p:spPr>
          <a:xfrm>
            <a:off x="3315597" y="1732677"/>
            <a:ext cx="5560806" cy="4471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06CB7-31CA-463A-9DE3-45376950B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2000" y="5418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04594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870</Words>
  <Application>Microsoft Office PowerPoint</Application>
  <PresentationFormat>Widescreen</PresentationFormat>
  <Paragraphs>146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Calibri</vt:lpstr>
      <vt:lpstr>Grandview Display</vt:lpstr>
      <vt:lpstr>Lucida Console</vt:lpstr>
      <vt:lpstr>DashVTI</vt:lpstr>
      <vt:lpstr>Raiders of the Lost Hard Drive</vt:lpstr>
      <vt:lpstr>Commodore 900</vt:lpstr>
      <vt:lpstr>Commodore 900 specs</vt:lpstr>
      <vt:lpstr>Commodore 128</vt:lpstr>
      <vt:lpstr>My Commodore 900 (2014)</vt:lpstr>
      <vt:lpstr>What is error FF?</vt:lpstr>
      <vt:lpstr>Let’s have a look at the BIOS…</vt:lpstr>
      <vt:lpstr>BIOS disk access</vt:lpstr>
      <vt:lpstr>Disk controller: WD1003-CMD</vt:lpstr>
      <vt:lpstr>Fixing the disk controller</vt:lpstr>
      <vt:lpstr>Getting a new hard drive</vt:lpstr>
      <vt:lpstr>Bad file type FTW!</vt:lpstr>
      <vt:lpstr>Formatting the disk</vt:lpstr>
      <vt:lpstr>Formatting the disk (really)</vt:lpstr>
      <vt:lpstr>Installation floppies</vt:lpstr>
      <vt:lpstr>Installation floppies</vt:lpstr>
      <vt:lpstr>Look mom, I am root!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Michal Pleban</dc:creator>
  <cp:lastModifiedBy>Michal Pleban</cp:lastModifiedBy>
  <cp:revision>37</cp:revision>
  <dcterms:created xsi:type="dcterms:W3CDTF">2025-01-10T18:06:58Z</dcterms:created>
  <dcterms:modified xsi:type="dcterms:W3CDTF">2025-02-01T09:54:31Z</dcterms:modified>
</cp:coreProperties>
</file>