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Exo 2 Light"/>
      <p:regular r:id="rId29"/>
      <p:bold r:id="rId30"/>
      <p:italic r:id="rId31"/>
      <p:boldItalic r:id="rId32"/>
    </p:embeddedFont>
    <p:embeddedFont>
      <p:font typeface="Raleway"/>
      <p:regular r:id="rId33"/>
      <p:bold r:id="rId34"/>
      <p:italic r:id="rId35"/>
      <p:boldItalic r:id="rId36"/>
    </p:embeddedFont>
    <p:embeddedFont>
      <p:font typeface="Raleway SemiBold"/>
      <p:regular r:id="rId37"/>
      <p:bold r:id="rId38"/>
      <p:italic r:id="rId39"/>
      <p:boldItalic r:id="rId40"/>
    </p:embeddedFont>
    <p:embeddedFont>
      <p:font typeface="Raleway Light"/>
      <p:regular r:id="rId41"/>
      <p:bold r:id="rId42"/>
      <p:italic r:id="rId43"/>
      <p:boldItalic r:id="rId44"/>
    </p:embeddedFont>
    <p:embeddedFont>
      <p:font typeface="Raleway Medium"/>
      <p:regular r:id="rId45"/>
      <p:bold r:id="rId46"/>
      <p:italic r:id="rId47"/>
      <p:boldItalic r:id="rId48"/>
    </p:embeddedFont>
    <p:embeddedFont>
      <p:font typeface="Exo 2"/>
      <p:regular r:id="rId49"/>
      <p:bold r:id="rId50"/>
      <p:italic r:id="rId51"/>
      <p:boldItalic r:id="rId52"/>
    </p:embeddedFont>
    <p:embeddedFont>
      <p:font typeface="Raleway ExtraLight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SemiBold-boldItalic.fntdata"/><Relationship Id="rId42" Type="http://schemas.openxmlformats.org/officeDocument/2006/relationships/font" Target="fonts/RalewayLight-bold.fntdata"/><Relationship Id="rId41" Type="http://schemas.openxmlformats.org/officeDocument/2006/relationships/font" Target="fonts/RalewayLight-regular.fntdata"/><Relationship Id="rId44" Type="http://schemas.openxmlformats.org/officeDocument/2006/relationships/font" Target="fonts/RalewayLight-boldItalic.fntdata"/><Relationship Id="rId43" Type="http://schemas.openxmlformats.org/officeDocument/2006/relationships/font" Target="fonts/RalewayLight-italic.fntdata"/><Relationship Id="rId46" Type="http://schemas.openxmlformats.org/officeDocument/2006/relationships/font" Target="fonts/RalewayMedium-bold.fntdata"/><Relationship Id="rId45" Type="http://schemas.openxmlformats.org/officeDocument/2006/relationships/font" Target="fonts/Raleway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alewayMedium-boldItalic.fntdata"/><Relationship Id="rId47" Type="http://schemas.openxmlformats.org/officeDocument/2006/relationships/font" Target="fonts/RalewayMedium-italic.fntdata"/><Relationship Id="rId49" Type="http://schemas.openxmlformats.org/officeDocument/2006/relationships/font" Target="fonts/Exo2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xo2Light-italic.fntdata"/><Relationship Id="rId30" Type="http://schemas.openxmlformats.org/officeDocument/2006/relationships/font" Target="fonts/Exo2Light-bold.fntdata"/><Relationship Id="rId33" Type="http://schemas.openxmlformats.org/officeDocument/2006/relationships/font" Target="fonts/Raleway-regular.fntdata"/><Relationship Id="rId32" Type="http://schemas.openxmlformats.org/officeDocument/2006/relationships/font" Target="fonts/Exo2Light-boldItalic.fntdata"/><Relationship Id="rId35" Type="http://schemas.openxmlformats.org/officeDocument/2006/relationships/font" Target="fonts/Raleway-italic.fntdata"/><Relationship Id="rId34" Type="http://schemas.openxmlformats.org/officeDocument/2006/relationships/font" Target="fonts/Raleway-bold.fntdata"/><Relationship Id="rId37" Type="http://schemas.openxmlformats.org/officeDocument/2006/relationships/font" Target="fonts/RalewaySemiBold-regular.fntdata"/><Relationship Id="rId36" Type="http://schemas.openxmlformats.org/officeDocument/2006/relationships/font" Target="fonts/Raleway-boldItalic.fntdata"/><Relationship Id="rId39" Type="http://schemas.openxmlformats.org/officeDocument/2006/relationships/font" Target="fonts/RalewaySemiBold-italic.fntdata"/><Relationship Id="rId38" Type="http://schemas.openxmlformats.org/officeDocument/2006/relationships/font" Target="fonts/RalewaySemiBold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font" Target="fonts/Exo2Light-regular.fntdata"/><Relationship Id="rId51" Type="http://schemas.openxmlformats.org/officeDocument/2006/relationships/font" Target="fonts/Exo2-italic.fntdata"/><Relationship Id="rId50" Type="http://schemas.openxmlformats.org/officeDocument/2006/relationships/font" Target="fonts/Exo2-bold.fntdata"/><Relationship Id="rId53" Type="http://schemas.openxmlformats.org/officeDocument/2006/relationships/font" Target="fonts/RalewayExtraLight-regular.fntdata"/><Relationship Id="rId52" Type="http://schemas.openxmlformats.org/officeDocument/2006/relationships/font" Target="fonts/Exo2-boldItalic.fntdata"/><Relationship Id="rId11" Type="http://schemas.openxmlformats.org/officeDocument/2006/relationships/slide" Target="slides/slide6.xml"/><Relationship Id="rId55" Type="http://schemas.openxmlformats.org/officeDocument/2006/relationships/font" Target="fonts/RalewayExtraLight-italic.fntdata"/><Relationship Id="rId10" Type="http://schemas.openxmlformats.org/officeDocument/2006/relationships/slide" Target="slides/slide5.xml"/><Relationship Id="rId54" Type="http://schemas.openxmlformats.org/officeDocument/2006/relationships/font" Target="fonts/RalewayExtraLight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font" Target="fonts/RalewayExtraLight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b4547e0d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2b4547e0d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2b2b6e1ad9_0_1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2b2b6e1ad9_0_1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2b4547e0d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2b4547e0d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b2b6e1ad9_0_1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2b2b6e1ad9_0_1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2b4547e0d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2b4547e0d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2b2b6e1ad9_0_1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2b2b6e1ad9_0_1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b4547e0d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2b4547e0d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2b2b6e1ad9_0_6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32b2b6e1ad9_0_6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2b2b6e1ad9_0_1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2b2b6e1ad9_0_1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2b2b6e1ad9_0_1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2b2b6e1ad9_0_1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2bb8a38de2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32bb8a38de2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2b4547e0d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2b4547e0d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2b2b6e1ad9_0_1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2b2b6e1ad9_0_1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2b2b6e1ad9_0_1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2b2b6e1ad9_0_1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b2b6e1ad9_0_1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2b2b6e1ad9_0_1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2b2b6e1ad9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2b2b6e1ad9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b2b6e1ad9_0_3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32b2b6e1ad9_0_3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2b2b6e1ad9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2b2b6e1ad9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b2b6e1ad9_0_1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2b2b6e1ad9_0_1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2b2b6e1ad9_0_5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32b2b6e1ad9_0_5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b2b6e1ad9_0_1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2b2b6e1ad9_0_1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b2b6e1ad9_0_1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b2b6e1ad9_0_1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G_texte">
  <p:cSld name="DG_text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5400000">
            <a:off x="35809" y="-51899"/>
            <a:ext cx="628800" cy="732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95540" y="4611698"/>
            <a:ext cx="2594619" cy="30403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/>
          <p:nvPr/>
        </p:nvSpPr>
        <p:spPr>
          <a:xfrm rot="-5400000">
            <a:off x="8463197" y="4462800"/>
            <a:ext cx="628800" cy="73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869639" y="1185862"/>
            <a:ext cx="76605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00" lIns="76025" spcFirstLastPara="1" rIns="76025" wrap="square" tIns="38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Exo 2"/>
                <a:ea typeface="Exo 2"/>
                <a:cs typeface="Exo 2"/>
                <a:sym typeface="Exo 2"/>
              </a:defRPr>
            </a:lvl1pPr>
            <a:lvl2pPr indent="-32385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2pPr>
            <a:lvl3pPr indent="-32385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3pPr>
            <a:lvl4pPr indent="-32385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/>
            </a:lvl4pPr>
            <a:lvl5pPr indent="-32385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5pPr>
            <a:lvl6pPr indent="-32385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6pPr>
            <a:lvl7pPr indent="-3238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/>
            </a:lvl7pPr>
            <a:lvl8pPr indent="-3238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8pPr>
            <a:lvl9pPr indent="-32385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type="title"/>
          </p:nvPr>
        </p:nvSpPr>
        <p:spPr>
          <a:xfrm>
            <a:off x="828677" y="721880"/>
            <a:ext cx="77013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00" lIns="76025" spcFirstLastPara="1" rIns="76025" wrap="square" tIns="38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586"/>
              </a:buClr>
              <a:buSzPts val="1900"/>
              <a:buFont typeface="Exo 2"/>
              <a:buNone/>
              <a:defRPr sz="1900">
                <a:solidFill>
                  <a:srgbClr val="1E4586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/>
        </p:nvSpPr>
        <p:spPr>
          <a:xfrm>
            <a:off x="8715386" y="4783418"/>
            <a:ext cx="40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425" lIns="62850" spcFirstLastPara="1" rIns="62850" wrap="square" tIns="3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/>
          <p:nvPr>
            <p:ph idx="11" type="ftr"/>
          </p:nvPr>
        </p:nvSpPr>
        <p:spPr>
          <a:xfrm>
            <a:off x="2542262" y="461169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00" lIns="76025" spcFirstLastPara="1" rIns="76025" wrap="square" tIns="380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"/>
              <a:buNone/>
              <a:defRPr sz="800">
                <a:solidFill>
                  <a:schemeClr val="accent4"/>
                </a:solidFill>
                <a:latin typeface="Exo 2 Light"/>
                <a:ea typeface="Exo 2 Light"/>
                <a:cs typeface="Exo 2 Light"/>
                <a:sym typeface="Exo 2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6096000" y="4686301"/>
            <a:ext cx="2667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609601" y="4686156"/>
            <a:ext cx="5421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0" y="1123511"/>
            <a:ext cx="5334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609600" y="1352550"/>
            <a:ext cx="8153400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525"/>
              </a:spcBef>
              <a:spcAft>
                <a:spcPts val="0"/>
              </a:spcAft>
              <a:buSzPts val="1080"/>
              <a:buChar char="●"/>
              <a:defRPr/>
            </a:lvl1pPr>
            <a:lvl2pPr indent="-308610" lvl="1" marL="914400" algn="l">
              <a:spcBef>
                <a:spcPts val="1200"/>
              </a:spcBef>
              <a:spcAft>
                <a:spcPts val="0"/>
              </a:spcAft>
              <a:buSzPts val="1260"/>
              <a:buChar char="○"/>
              <a:defRPr/>
            </a:lvl2pPr>
            <a:lvl3pPr indent="-314325" lvl="2" marL="1371600" algn="l">
              <a:spcBef>
                <a:spcPts val="12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1200"/>
              </a:spcBef>
              <a:spcAft>
                <a:spcPts val="0"/>
              </a:spcAft>
              <a:buSzPts val="1350"/>
              <a:buChar char="●"/>
              <a:defRPr/>
            </a:lvl4pPr>
            <a:lvl5pPr indent="-302895" lvl="4" marL="2286000" algn="l">
              <a:spcBef>
                <a:spcPts val="1200"/>
              </a:spcBef>
              <a:spcAft>
                <a:spcPts val="0"/>
              </a:spcAft>
              <a:buSzPts val="1170"/>
              <a:buChar char="○"/>
              <a:defRPr/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(texte)">
  <p:cSld name="Contenu (texte)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-1" y="0"/>
            <a:ext cx="9144000" cy="378300"/>
          </a:xfrm>
          <a:prstGeom prst="rect">
            <a:avLst/>
          </a:prstGeom>
          <a:solidFill>
            <a:srgbClr val="334CA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Une image contenant Police, Graphique, graphisme, texte&#10;&#10;Description générée automatiquement" id="66" name="Google Shape;6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769" y="84021"/>
            <a:ext cx="827368" cy="21335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7839512" y="88750"/>
            <a:ext cx="13047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Nantes | 19 &amp; 20 juin 2024</a:t>
            </a: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103585" y="521494"/>
            <a:ext cx="8923800" cy="6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4CA0"/>
              </a:buClr>
              <a:buSzPts val="2700"/>
              <a:buNone/>
              <a:defRPr sz="2700">
                <a:solidFill>
                  <a:srgbClr val="334CA0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4CA0"/>
              </a:buClr>
              <a:buSzPts val="1800"/>
              <a:buNone/>
              <a:defRPr sz="1800">
                <a:solidFill>
                  <a:srgbClr val="334CA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4CA0"/>
              </a:buClr>
              <a:buSzPts val="1400"/>
              <a:buNone/>
              <a:defRPr sz="1400">
                <a:solidFill>
                  <a:srgbClr val="334CA0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2" type="body"/>
          </p:nvPr>
        </p:nvSpPr>
        <p:spPr>
          <a:xfrm>
            <a:off x="103585" y="1188615"/>
            <a:ext cx="8923800" cy="3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83289"/>
              </a:buClr>
              <a:buSzPts val="2100"/>
              <a:buFont typeface="Arial"/>
              <a:buNone/>
              <a:defRPr sz="2100">
                <a:solidFill>
                  <a:srgbClr val="58328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B59A5"/>
              </a:buClr>
              <a:buSzPts val="1400"/>
              <a:buNone/>
              <a:defRPr sz="1400">
                <a:solidFill>
                  <a:srgbClr val="7B59A5"/>
                </a:solidFill>
                <a:latin typeface="Raleway ExtraLight"/>
                <a:ea typeface="Raleway ExtraLight"/>
                <a:cs typeface="Raleway ExtraLight"/>
                <a:sym typeface="Raleway ExtraLight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4CA0"/>
              </a:buClr>
              <a:buSzPts val="1400"/>
              <a:buNone/>
              <a:defRPr sz="1400">
                <a:solidFill>
                  <a:srgbClr val="334CA0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5"/>
          <p:cNvSpPr/>
          <p:nvPr/>
        </p:nvSpPr>
        <p:spPr>
          <a:xfrm>
            <a:off x="-1" y="4765292"/>
            <a:ext cx="9144000" cy="378300"/>
          </a:xfrm>
          <a:prstGeom prst="rect">
            <a:avLst/>
          </a:prstGeom>
          <a:solidFill>
            <a:srgbClr val="334CA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" name="Google Shape;71;p15"/>
          <p:cNvSpPr/>
          <p:nvPr>
            <p:ph idx="3" type="pic"/>
          </p:nvPr>
        </p:nvSpPr>
        <p:spPr>
          <a:xfrm>
            <a:off x="7960686" y="4777435"/>
            <a:ext cx="1128600" cy="3534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5"/>
          <p:cNvSpPr txBox="1"/>
          <p:nvPr/>
        </p:nvSpPr>
        <p:spPr>
          <a:xfrm>
            <a:off x="0" y="4856711"/>
            <a:ext cx="429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Confidential. Reproduction / communication of all or part of this document is prohibited 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ardupilot.org/plane/docs/common-ship-landing.html" TargetMode="External"/><Relationship Id="rId4" Type="http://schemas.openxmlformats.org/officeDocument/2006/relationships/image" Target="../media/image34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iscuss.ardupilot.org/t/gsoc-2023-gps-denied-autonomous-exploration-with-ros-2/101121" TargetMode="External"/><Relationship Id="rId4" Type="http://schemas.openxmlformats.org/officeDocument/2006/relationships/hyperlink" Target="https://discuss.ardupilot.org/t/gsoc-23-improvements-for-the-native-dds-support-in-ardupilot/103538" TargetMode="External"/><Relationship Id="rId5" Type="http://schemas.openxmlformats.org/officeDocument/2006/relationships/image" Target="../media/image29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ardupilot.org/dev/docs/ap-peripheral-landing-page.html" TargetMode="External"/><Relationship Id="rId4" Type="http://schemas.openxmlformats.org/officeDocument/2006/relationships/hyperlink" Target="https://ardupilot.github.io/MethodicConfigurator/" TargetMode="External"/><Relationship Id="rId9" Type="http://schemas.openxmlformats.org/officeDocument/2006/relationships/image" Target="../media/image25.png"/><Relationship Id="rId5" Type="http://schemas.openxmlformats.org/officeDocument/2006/relationships/hyperlink" Target="https://custom.ardupilot.org/" TargetMode="External"/><Relationship Id="rId6" Type="http://schemas.openxmlformats.org/officeDocument/2006/relationships/hyperlink" Target="https://custom.ardupilot.org/" TargetMode="External"/><Relationship Id="rId7" Type="http://schemas.openxmlformats.org/officeDocument/2006/relationships/hyperlink" Target="https://firmware.ardupilot.org/Tools/WebTools/" TargetMode="External"/><Relationship Id="rId8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gif"/><Relationship Id="rId4" Type="http://schemas.openxmlformats.org/officeDocument/2006/relationships/hyperlink" Target="https://github.com/ArduPilot/SITL_Models/pull/96" TargetMode="External"/><Relationship Id="rId5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ardupilot.org" TargetMode="External"/><Relationship Id="rId4" Type="http://schemas.openxmlformats.org/officeDocument/2006/relationships/hyperlink" Target="https://discuss.ardupilot.org/" TargetMode="External"/><Relationship Id="rId5" Type="http://schemas.openxmlformats.org/officeDocument/2006/relationships/hyperlink" Target="https://ardupilot.org/discord" TargetMode="External"/><Relationship Id="rId6" Type="http://schemas.openxmlformats.org/officeDocument/2006/relationships/hyperlink" Target="https://ardupilot.org/about/partners" TargetMode="External"/><Relationship Id="rId7" Type="http://schemas.openxmlformats.org/officeDocument/2006/relationships/hyperlink" Target="https://github.com/ArduPilot/" TargetMode="External"/><Relationship Id="rId8" Type="http://schemas.openxmlformats.org/officeDocument/2006/relationships/hyperlink" Target="https://ardupilot.org/dev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4.jpg"/><Relationship Id="rId9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18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ardupilot.org/ardupilot/docs/common-partners.html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980"/>
              <a:t>ArduPilot : Trusted, Versatile and FOSS autopilot for all and everything</a:t>
            </a:r>
            <a:endParaRPr sz="3980"/>
          </a:p>
        </p:txBody>
      </p:sp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Pierre Kancir - FOSDEM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313" y="1218710"/>
            <a:ext cx="4947967" cy="371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450" y="1177725"/>
            <a:ext cx="2967125" cy="39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With Hardware Picture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325" y="1241360"/>
            <a:ext cx="7221357" cy="371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External Embedded Control</a:t>
            </a:r>
            <a:endParaRPr/>
          </a:p>
        </p:txBody>
      </p:sp>
      <p:sp>
        <p:nvSpPr>
          <p:cNvPr id="178" name="Google Shape;178;p28"/>
          <p:cNvSpPr/>
          <p:nvPr/>
        </p:nvSpPr>
        <p:spPr>
          <a:xfrm>
            <a:off x="484585" y="1858747"/>
            <a:ext cx="2515200" cy="299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Autopilot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8"/>
          <p:cNvSpPr/>
          <p:nvPr/>
        </p:nvSpPr>
        <p:spPr>
          <a:xfrm>
            <a:off x="484585" y="1858747"/>
            <a:ext cx="1281000" cy="36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STM32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8"/>
          <p:cNvSpPr/>
          <p:nvPr/>
        </p:nvSpPr>
        <p:spPr>
          <a:xfrm>
            <a:off x="484585" y="2246916"/>
            <a:ext cx="1281000" cy="36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IMU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8"/>
          <p:cNvSpPr/>
          <p:nvPr/>
        </p:nvSpPr>
        <p:spPr>
          <a:xfrm>
            <a:off x="484585" y="2620303"/>
            <a:ext cx="1281000" cy="36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764717" y="1314444"/>
            <a:ext cx="1520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</a:pPr>
            <a:r>
              <a:rPr lang="fr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RTOS/Linux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8"/>
          <p:cNvSpPr/>
          <p:nvPr/>
        </p:nvSpPr>
        <p:spPr>
          <a:xfrm>
            <a:off x="6063633" y="3198833"/>
            <a:ext cx="2515200" cy="164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3441148" y="3647007"/>
            <a:ext cx="20175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</a:pPr>
            <a:r>
              <a:rPr lang="fr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Wireless Comms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5140" y="3497555"/>
            <a:ext cx="1763742" cy="104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/>
          <p:nvPr/>
        </p:nvSpPr>
        <p:spPr>
          <a:xfrm>
            <a:off x="2999641" y="4106407"/>
            <a:ext cx="1104900" cy="34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8"/>
          <p:cNvSpPr/>
          <p:nvPr/>
        </p:nvSpPr>
        <p:spPr>
          <a:xfrm>
            <a:off x="4958710" y="4090285"/>
            <a:ext cx="1104900" cy="38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" name="Google Shape;188;p28"/>
          <p:cNvCxnSpPr>
            <a:stCxn id="186" idx="3"/>
            <a:endCxn id="187" idx="1"/>
          </p:cNvCxnSpPr>
          <p:nvPr/>
        </p:nvCxnSpPr>
        <p:spPr>
          <a:xfrm>
            <a:off x="4104541" y="4280857"/>
            <a:ext cx="854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cxnSp>
      <p:sp>
        <p:nvSpPr>
          <p:cNvPr id="189" name="Google Shape;189;p28"/>
          <p:cNvSpPr/>
          <p:nvPr/>
        </p:nvSpPr>
        <p:spPr>
          <a:xfrm>
            <a:off x="6081367" y="1750463"/>
            <a:ext cx="1735200" cy="130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Companion Computer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8"/>
          <p:cNvSpPr/>
          <p:nvPr/>
        </p:nvSpPr>
        <p:spPr>
          <a:xfrm>
            <a:off x="7824964" y="1750463"/>
            <a:ext cx="738600" cy="295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Camera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8"/>
          <p:cNvSpPr/>
          <p:nvPr/>
        </p:nvSpPr>
        <p:spPr>
          <a:xfrm>
            <a:off x="7824964" y="2057136"/>
            <a:ext cx="738600" cy="295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LiDAR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8"/>
          <p:cNvSpPr/>
          <p:nvPr/>
        </p:nvSpPr>
        <p:spPr>
          <a:xfrm>
            <a:off x="6089775" y="1750650"/>
            <a:ext cx="1074000" cy="553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software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7824964" y="2344385"/>
            <a:ext cx="738600" cy="295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8"/>
          <p:cNvSpPr txBox="1"/>
          <p:nvPr/>
        </p:nvSpPr>
        <p:spPr>
          <a:xfrm>
            <a:off x="6395107" y="1314443"/>
            <a:ext cx="1520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</a:pPr>
            <a:r>
              <a:rPr lang="fr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Linux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3552102" y="1453975"/>
            <a:ext cx="20175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</a:pPr>
            <a:r>
              <a:rPr lang="fr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Wired Comms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196;p28"/>
          <p:cNvCxnSpPr>
            <a:endCxn id="192" idx="1"/>
          </p:cNvCxnSpPr>
          <p:nvPr/>
        </p:nvCxnSpPr>
        <p:spPr>
          <a:xfrm>
            <a:off x="3016575" y="2027250"/>
            <a:ext cx="3073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cxnSp>
      <p:sp>
        <p:nvSpPr>
          <p:cNvPr id="197" name="Google Shape;197;p28"/>
          <p:cNvSpPr/>
          <p:nvPr/>
        </p:nvSpPr>
        <p:spPr>
          <a:xfrm>
            <a:off x="484585" y="3008471"/>
            <a:ext cx="1322100" cy="87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Lidar, sonar, etc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3834895" y="1897253"/>
            <a:ext cx="14520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None/>
            </a:pPr>
            <a:r>
              <a:rPr lang="fr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UART/CAN/IP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8"/>
          <p:cNvSpPr/>
          <p:nvPr/>
        </p:nvSpPr>
        <p:spPr>
          <a:xfrm>
            <a:off x="6089766" y="2283676"/>
            <a:ext cx="1074000" cy="295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FROST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ROS?</a:t>
            </a:r>
            <a:endParaRPr/>
          </a:p>
        </p:txBody>
      </p:sp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049" y="1410549"/>
            <a:ext cx="5474500" cy="32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4CA0"/>
              </a:buClr>
              <a:buSzPts val="2700"/>
              <a:buFont typeface="Arial"/>
              <a:buNone/>
            </a:pPr>
            <a:r>
              <a:rPr lang="fr" sz="2700">
                <a:solidFill>
                  <a:srgbClr val="334CA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Architecture With XRCE DDS (ROS2 for men)</a:t>
            </a:r>
            <a:endParaRPr/>
          </a:p>
        </p:txBody>
      </p:sp>
      <p:sp>
        <p:nvSpPr>
          <p:cNvPr id="211" name="Google Shape;211;p30"/>
          <p:cNvSpPr txBox="1"/>
          <p:nvPr>
            <p:ph idx="4294967295" type="body"/>
          </p:nvPr>
        </p:nvSpPr>
        <p:spPr>
          <a:xfrm>
            <a:off x="103510" y="1239991"/>
            <a:ext cx="4552800" cy="20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540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1400"/>
              <a:buChar char="●"/>
            </a:pPr>
            <a:r>
              <a:rPr lang="fr"/>
              <a:t>No more mavros bridge</a:t>
            </a:r>
            <a:endParaRPr/>
          </a:p>
          <a:p>
            <a:pPr indent="-2540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1400"/>
              <a:buChar char="●"/>
            </a:pPr>
            <a:r>
              <a:rPr lang="fr"/>
              <a:t>ROS 2 applications use REP-147</a:t>
            </a:r>
            <a:endParaRPr/>
          </a:p>
          <a:p>
            <a:pPr indent="-23495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B59A5"/>
              </a:buClr>
              <a:buSzPts val="1100"/>
              <a:buChar char="○"/>
            </a:pPr>
            <a:r>
              <a:rPr lang="fr"/>
              <a:t>(Standard interface for Aerial Vehicles)</a:t>
            </a:r>
            <a:endParaRPr/>
          </a:p>
          <a:p>
            <a:pPr indent="-23495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B59A5"/>
              </a:buClr>
              <a:buSzPts val="1100"/>
              <a:buFont typeface="Arial"/>
              <a:buChar char="○"/>
            </a:pPr>
            <a:r>
              <a:rPr lang="fr"/>
              <a:t>Stable within a ROS version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rgbClr val="583289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7648" y="2235106"/>
            <a:ext cx="6739759" cy="2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/>
        </p:nvSpPr>
        <p:spPr>
          <a:xfrm>
            <a:off x="4487704" y="1239991"/>
            <a:ext cx="4552800" cy="20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540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1400"/>
              <a:buFont typeface="Arial"/>
              <a:buChar char="●"/>
            </a:pPr>
            <a:r>
              <a:rPr lang="fr" sz="2100">
                <a:solidFill>
                  <a:srgbClr val="583289"/>
                </a:solidFill>
                <a:latin typeface="Raleway"/>
                <a:ea typeface="Raleway"/>
                <a:cs typeface="Raleway"/>
                <a:sym typeface="Raleway"/>
              </a:rPr>
              <a:t>Faster than MAVLink (200Hz+)</a:t>
            </a:r>
            <a:endParaRPr sz="1100"/>
          </a:p>
          <a:p>
            <a:pPr indent="-2540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1400"/>
              <a:buFont typeface="Arial"/>
              <a:buChar char="●"/>
            </a:pPr>
            <a:r>
              <a:rPr lang="fr" sz="2100">
                <a:solidFill>
                  <a:srgbClr val="583289"/>
                </a:solidFill>
                <a:latin typeface="Raleway"/>
                <a:ea typeface="Raleway"/>
                <a:cs typeface="Raleway"/>
                <a:sym typeface="Raleway"/>
              </a:rPr>
              <a:t>Still support GCS over MAVLink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83289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rgbClr val="58328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SIMULATIONS</a:t>
            </a:r>
            <a:endParaRPr/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175" y="1209363"/>
            <a:ext cx="6143625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>
            <p:ph type="title"/>
          </p:nvPr>
        </p:nvSpPr>
        <p:spPr>
          <a:xfrm>
            <a:off x="609600" y="88582"/>
            <a:ext cx="81534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wentieth Century"/>
              <a:buNone/>
            </a:pPr>
            <a:r>
              <a:rPr lang="fr" sz="3200"/>
              <a:t>SITL ARCHITECTURE</a:t>
            </a:r>
            <a:endParaRPr/>
          </a:p>
        </p:txBody>
      </p:sp>
      <p:sp>
        <p:nvSpPr>
          <p:cNvPr id="225" name="Google Shape;225;p32"/>
          <p:cNvSpPr txBox="1"/>
          <p:nvPr>
            <p:ph idx="1" type="body"/>
          </p:nvPr>
        </p:nvSpPr>
        <p:spPr>
          <a:xfrm>
            <a:off x="609600" y="1572050"/>
            <a:ext cx="8153400" cy="33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60596" lvl="0" marL="240023" rtl="0" algn="l">
              <a:spcBef>
                <a:spcPts val="0"/>
              </a:spcBef>
              <a:spcAft>
                <a:spcPts val="0"/>
              </a:spcAft>
              <a:buSzPct val="92146"/>
              <a:buChar char="●"/>
            </a:pPr>
            <a:r>
              <a:rPr lang="fr" sz="6875"/>
              <a:t>Avantages :</a:t>
            </a:r>
            <a:endParaRPr sz="6875"/>
          </a:p>
          <a:p>
            <a:pPr indent="-222975" lvl="1" marL="480048" rtl="0" algn="l">
              <a:spcBef>
                <a:spcPts val="413"/>
              </a:spcBef>
              <a:spcAft>
                <a:spcPts val="0"/>
              </a:spcAft>
              <a:buSzPct val="98919"/>
              <a:buChar char="○"/>
            </a:pPr>
            <a:r>
              <a:rPr lang="fr" sz="6475"/>
              <a:t>Simple</a:t>
            </a:r>
            <a:endParaRPr sz="6475"/>
          </a:p>
          <a:p>
            <a:pPr indent="-222975" lvl="1" marL="480048" rtl="0" algn="l">
              <a:spcBef>
                <a:spcPts val="413"/>
              </a:spcBef>
              <a:spcAft>
                <a:spcPts val="0"/>
              </a:spcAft>
              <a:buSzPct val="98919"/>
              <a:buChar char="○"/>
            </a:pPr>
            <a:r>
              <a:rPr lang="fr" sz="6475"/>
              <a:t>Fast Learning curve</a:t>
            </a:r>
            <a:endParaRPr sz="6475"/>
          </a:p>
          <a:p>
            <a:pPr indent="-222975" lvl="1" marL="480048" rtl="0" algn="l">
              <a:spcBef>
                <a:spcPts val="413"/>
              </a:spcBef>
              <a:spcAft>
                <a:spcPts val="0"/>
              </a:spcAft>
              <a:buSzPct val="98919"/>
              <a:buChar char="○"/>
            </a:pPr>
            <a:r>
              <a:rPr lang="fr" sz="6475"/>
              <a:t>Ressource cheap</a:t>
            </a:r>
            <a:endParaRPr sz="6475"/>
          </a:p>
          <a:p>
            <a:pPr indent="-222975" lvl="1" marL="480048" rtl="0" algn="l">
              <a:spcBef>
                <a:spcPts val="413"/>
              </a:spcBef>
              <a:spcAft>
                <a:spcPts val="0"/>
              </a:spcAft>
              <a:buSzPct val="98919"/>
              <a:buChar char="○"/>
            </a:pPr>
            <a:r>
              <a:rPr lang="fr" sz="6475"/>
              <a:t>Can use real hardware</a:t>
            </a:r>
            <a:endParaRPr sz="6475"/>
          </a:p>
          <a:p>
            <a:pPr indent="-222975" lvl="1" marL="480048" rtl="0" algn="l">
              <a:spcBef>
                <a:spcPts val="413"/>
              </a:spcBef>
              <a:spcAft>
                <a:spcPts val="0"/>
              </a:spcAft>
              <a:buSzPct val="98919"/>
              <a:buChar char="○"/>
            </a:pPr>
            <a:r>
              <a:rPr lang="fr" sz="6475"/>
              <a:t>Hal garantie portability</a:t>
            </a:r>
            <a:endParaRPr sz="6475"/>
          </a:p>
          <a:p>
            <a:pPr indent="-222975" lvl="1" marL="480048" rtl="0" algn="l">
              <a:spcBef>
                <a:spcPts val="413"/>
              </a:spcBef>
              <a:spcAft>
                <a:spcPts val="0"/>
              </a:spcAft>
              <a:buSzPct val="98919"/>
              <a:buChar char="○"/>
            </a:pPr>
            <a:r>
              <a:rPr lang="fr" sz="6475"/>
              <a:t>Easily extensible</a:t>
            </a:r>
            <a:endParaRPr sz="6475"/>
          </a:p>
          <a:p>
            <a:pPr indent="-260596" lvl="0" marL="240023" rtl="0" algn="l">
              <a:spcBef>
                <a:spcPts val="525"/>
              </a:spcBef>
              <a:spcAft>
                <a:spcPts val="0"/>
              </a:spcAft>
              <a:buSzPct val="92146"/>
              <a:buChar char="●"/>
            </a:pPr>
            <a:r>
              <a:rPr lang="fr" sz="6875"/>
              <a:t>Drawbacks :</a:t>
            </a:r>
            <a:endParaRPr sz="6875"/>
          </a:p>
          <a:p>
            <a:pPr indent="-222975" lvl="1" marL="480048" rtl="0" algn="l">
              <a:spcBef>
                <a:spcPts val="413"/>
              </a:spcBef>
              <a:spcAft>
                <a:spcPts val="0"/>
              </a:spcAft>
              <a:buSzPct val="98919"/>
              <a:buChar char="○"/>
            </a:pPr>
            <a:r>
              <a:rPr lang="fr" sz="6475"/>
              <a:t>Vehicle base sim : NO Environment</a:t>
            </a:r>
            <a:endParaRPr sz="6475"/>
          </a:p>
          <a:p>
            <a:pPr indent="-222975" lvl="1" marL="480048" rtl="0" algn="l">
              <a:spcBef>
                <a:spcPts val="413"/>
              </a:spcBef>
              <a:spcAft>
                <a:spcPts val="0"/>
              </a:spcAft>
              <a:buSzPct val="98919"/>
              <a:buChar char="○"/>
            </a:pPr>
            <a:r>
              <a:rPr lang="fr" sz="6475"/>
              <a:t>Capabilities limited</a:t>
            </a:r>
            <a:endParaRPr sz="6475"/>
          </a:p>
          <a:p>
            <a:pPr indent="-222975" lvl="1" marL="480048" rtl="0" algn="l">
              <a:spcBef>
                <a:spcPts val="413"/>
              </a:spcBef>
              <a:spcAft>
                <a:spcPts val="0"/>
              </a:spcAft>
              <a:buSzPct val="98919"/>
              <a:buChar char="○"/>
            </a:pPr>
            <a:r>
              <a:rPr lang="fr" sz="6475"/>
              <a:t>Too much Parameters</a:t>
            </a:r>
            <a:endParaRPr sz="6475"/>
          </a:p>
          <a:p>
            <a:pPr indent="-119057" lvl="1" marL="480048" rtl="0" algn="l">
              <a:spcBef>
                <a:spcPts val="413"/>
              </a:spcBef>
              <a:spcAft>
                <a:spcPts val="0"/>
              </a:spcAft>
              <a:buSzPct val="97500"/>
              <a:buNone/>
            </a:pPr>
            <a:r>
              <a:t/>
            </a:r>
            <a:endParaRPr/>
          </a:p>
          <a:p>
            <a:pPr indent="-119057" lvl="1" marL="480048" rtl="0" algn="l">
              <a:spcBef>
                <a:spcPts val="413"/>
              </a:spcBef>
              <a:spcAft>
                <a:spcPts val="0"/>
              </a:spcAft>
              <a:buSzPct val="97500"/>
              <a:buNone/>
            </a:pPr>
            <a:r>
              <a:t/>
            </a:r>
            <a:endParaRPr/>
          </a:p>
          <a:p>
            <a:pPr indent="-157156" lvl="0" marL="240023" rtl="0" algn="l">
              <a:spcBef>
                <a:spcPts val="525"/>
              </a:spcBef>
              <a:spcAft>
                <a:spcPts val="0"/>
              </a:spcAft>
              <a:buSzPct val="72500"/>
              <a:buNone/>
            </a:pPr>
            <a:r>
              <a:t/>
            </a:r>
            <a:endParaRPr/>
          </a:p>
          <a:p>
            <a:pPr indent="-157156" lvl="0" marL="240023" rtl="0" algn="l">
              <a:spcBef>
                <a:spcPts val="525"/>
              </a:spcBef>
              <a:spcAft>
                <a:spcPts val="1200"/>
              </a:spcAft>
              <a:buSzPct val="72500"/>
              <a:buNone/>
            </a:pPr>
            <a:r>
              <a:t/>
            </a:r>
            <a:endParaRPr/>
          </a:p>
        </p:txBody>
      </p:sp>
      <p:sp>
        <p:nvSpPr>
          <p:cNvPr id="226" name="Google Shape;226;p32"/>
          <p:cNvSpPr txBox="1"/>
          <p:nvPr>
            <p:ph idx="12" type="sldNum"/>
          </p:nvPr>
        </p:nvSpPr>
        <p:spPr>
          <a:xfrm>
            <a:off x="0" y="842633"/>
            <a:ext cx="533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3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7" name="Google Shape;2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8751" y="1418163"/>
            <a:ext cx="4765176" cy="368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2700">
                <a:solidFill>
                  <a:srgbClr val="334CA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Gazeo multi-vehicle</a:t>
            </a:r>
            <a:endParaRPr/>
          </a:p>
        </p:txBody>
      </p:sp>
      <p:sp>
        <p:nvSpPr>
          <p:cNvPr id="233" name="Google Shape;233;p33"/>
          <p:cNvSpPr txBox="1"/>
          <p:nvPr>
            <p:ph idx="4294967295" type="body"/>
          </p:nvPr>
        </p:nvSpPr>
        <p:spPr>
          <a:xfrm>
            <a:off x="71475" y="1464375"/>
            <a:ext cx="2759700" cy="3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/>
              <a:t>Alti-transition quadplane.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/>
              <a:t>Multi-vehicle simulation.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/>
              <a:t>Ship subject to wave action.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/>
              <a:t>GPS beacon set on ship deck.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r" sz="1500" u="sng">
                <a:solidFill>
                  <a:schemeClr val="hlink"/>
                </a:solidFill>
                <a:hlinkClick r:id="rId3"/>
              </a:rPr>
              <a:t>ArduPilot: Moving platform takeoff &amp; landing</a:t>
            </a:r>
            <a:r>
              <a:rPr lang="fr" sz="1500"/>
              <a:t>.</a:t>
            </a:r>
            <a:endParaRPr sz="1500"/>
          </a:p>
          <a:p>
            <a:pPr indent="0" lvl="0" marL="342900" rtl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583289"/>
              </a:buClr>
              <a:buSzPts val="900"/>
              <a:buNone/>
            </a:pPr>
            <a:r>
              <a:t/>
            </a:r>
            <a:endParaRPr sz="900"/>
          </a:p>
        </p:txBody>
      </p:sp>
      <p:pic>
        <p:nvPicPr>
          <p:cNvPr id="234" name="Google Shape;23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1325" y="1276400"/>
            <a:ext cx="5931675" cy="37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GSOC</a:t>
            </a:r>
            <a:endParaRPr/>
          </a:p>
        </p:txBody>
      </p:sp>
      <p:sp>
        <p:nvSpPr>
          <p:cNvPr id="240" name="Google Shape;240;p34"/>
          <p:cNvSpPr txBox="1"/>
          <p:nvPr>
            <p:ph idx="4294967295" type="body"/>
          </p:nvPr>
        </p:nvSpPr>
        <p:spPr>
          <a:xfrm>
            <a:off x="300799" y="1369925"/>
            <a:ext cx="2900700" cy="3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900"/>
              <a:buNone/>
            </a:pPr>
            <a:r>
              <a:rPr lang="fr" sz="1200"/>
              <a:t>2023 ArduPilot GSoC projects</a:t>
            </a:r>
            <a:endParaRPr sz="1200"/>
          </a:p>
          <a:p>
            <a:pPr indent="-241300" lvl="0" marL="3429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583289"/>
              </a:buClr>
              <a:buSzPts val="1200"/>
              <a:buChar char="●"/>
            </a:pPr>
            <a:r>
              <a:rPr lang="fr" sz="1200"/>
              <a:t>Arsh Pratap (DDS extensions)</a:t>
            </a:r>
            <a:endParaRPr sz="1200"/>
          </a:p>
          <a:p>
            <a:pPr indent="-2222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900"/>
              <a:buChar char="●"/>
            </a:pPr>
            <a:r>
              <a:rPr lang="fr" sz="1200"/>
              <a:t>Pedro Fuoco (GPS</a:t>
            </a:r>
            <a:r>
              <a:rPr lang="fr" sz="2100"/>
              <a:t> </a:t>
            </a:r>
            <a:r>
              <a:rPr lang="fr" sz="1200"/>
              <a:t>denied nav)</a:t>
            </a:r>
            <a:endParaRPr sz="1200"/>
          </a:p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583289"/>
              </a:buClr>
              <a:buSzPts val="900"/>
              <a:buNone/>
            </a:pPr>
            <a:r>
              <a:rPr lang="fr" sz="1200"/>
              <a:t>Packages used</a:t>
            </a:r>
            <a:endParaRPr sz="1200"/>
          </a:p>
          <a:p>
            <a:pPr indent="-241300" lvl="0" marL="3429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583289"/>
              </a:buClr>
              <a:buSzPts val="1200"/>
              <a:buChar char="●"/>
            </a:pPr>
            <a:r>
              <a:rPr lang="fr" sz="1200"/>
              <a:t>ArduPilot SITL</a:t>
            </a:r>
            <a:endParaRPr sz="1200"/>
          </a:p>
          <a:p>
            <a:pPr indent="-2413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1200"/>
              <a:buChar char="●"/>
            </a:pPr>
            <a:r>
              <a:rPr lang="fr" sz="1200"/>
              <a:t>Micro XRCE DDS</a:t>
            </a:r>
            <a:endParaRPr sz="1200"/>
          </a:p>
          <a:p>
            <a:pPr indent="-2413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1200"/>
              <a:buChar char="●"/>
            </a:pPr>
            <a:r>
              <a:rPr lang="fr" sz="1200"/>
              <a:t>ROS 2 Humble</a:t>
            </a:r>
            <a:endParaRPr sz="1200"/>
          </a:p>
          <a:p>
            <a:pPr indent="-2413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1200"/>
              <a:buChar char="●"/>
            </a:pPr>
            <a:r>
              <a:rPr lang="fr" sz="1200"/>
              <a:t>Gazebo Garden (or Harmonic)</a:t>
            </a:r>
            <a:endParaRPr sz="1200"/>
          </a:p>
          <a:p>
            <a:pPr indent="-2413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1200"/>
              <a:buChar char="●"/>
            </a:pPr>
            <a:r>
              <a:rPr lang="fr" sz="1200"/>
              <a:t>ros_gz bridge</a:t>
            </a:r>
            <a:endParaRPr sz="1200"/>
          </a:p>
          <a:p>
            <a:pPr indent="-2413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1200"/>
              <a:buChar char="●"/>
            </a:pPr>
            <a:r>
              <a:rPr lang="fr" sz="1200"/>
              <a:t>nav2</a:t>
            </a:r>
            <a:endParaRPr sz="1200"/>
          </a:p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583289"/>
              </a:buClr>
              <a:buSzPts val="900"/>
              <a:buNone/>
            </a:pPr>
            <a:r>
              <a:rPr lang="fr" sz="1200"/>
              <a:t>More detail on ArduPilot Discourse</a:t>
            </a:r>
            <a:endParaRPr sz="1200"/>
          </a:p>
          <a:p>
            <a:pPr indent="-241300" lvl="0" marL="3429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fr" sz="1200" u="sng">
                <a:solidFill>
                  <a:schemeClr val="hlink"/>
                </a:solidFill>
                <a:hlinkClick r:id="rId3"/>
              </a:rPr>
              <a:t>gsoc-2023 gps denied autonomous</a:t>
            </a:r>
            <a:endParaRPr sz="1200"/>
          </a:p>
          <a:p>
            <a:pPr indent="-2413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fr" sz="1200" u="sng">
                <a:solidFill>
                  <a:schemeClr val="hlink"/>
                </a:solidFill>
                <a:hlinkClick r:id="rId4"/>
              </a:rPr>
              <a:t>gsoc-23 improvements for dds</a:t>
            </a:r>
            <a:endParaRPr sz="1200"/>
          </a:p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583289"/>
              </a:buClr>
              <a:buSzPts val="900"/>
              <a:buNone/>
            </a:pPr>
            <a:r>
              <a:t/>
            </a:r>
            <a:endParaRPr sz="1100"/>
          </a:p>
        </p:txBody>
      </p:sp>
      <p:pic>
        <p:nvPicPr>
          <p:cNvPr id="241" name="Google Shape;24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1450" y="1293400"/>
            <a:ext cx="5738926" cy="35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Twentieth Century"/>
              <a:buNone/>
            </a:pPr>
            <a:r>
              <a:rPr lang="fr"/>
              <a:t>About Me</a:t>
            </a:r>
            <a:endParaRPr/>
          </a:p>
        </p:txBody>
      </p:sp>
      <p:sp>
        <p:nvSpPr>
          <p:cNvPr id="84" name="Google Shape;84;p17"/>
          <p:cNvSpPr txBox="1"/>
          <p:nvPr/>
        </p:nvSpPr>
        <p:spPr>
          <a:xfrm>
            <a:off x="559650" y="1064700"/>
            <a:ext cx="8024700" cy="2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00" lIns="76025" spcFirstLastPara="1" rIns="76025" wrap="square" tIns="38000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800">
                <a:solidFill>
                  <a:schemeClr val="dk2"/>
                </a:solidFill>
              </a:rPr>
              <a:t>French guy with accent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800">
                <a:solidFill>
                  <a:schemeClr val="dk2"/>
                </a:solidFill>
              </a:rPr>
              <a:t>Robotics engineer since 2013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800">
                <a:solidFill>
                  <a:schemeClr val="dk2"/>
                </a:solidFill>
              </a:rPr>
              <a:t>Work with SME on mobile robots : Drone-in-box, Food delivery, inflatable robot arm, patrol rovers, etc.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800">
                <a:solidFill>
                  <a:schemeClr val="dk2"/>
                </a:solidFill>
              </a:rPr>
              <a:t>Contributor in FOSS robotics since 2014 : ArduPilot, ROS1, etc.</a:t>
            </a:r>
            <a:endParaRPr sz="18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450" y="1236675"/>
            <a:ext cx="3919100" cy="35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Useful</a:t>
            </a:r>
            <a:r>
              <a:rPr lang="fr"/>
              <a:t> Subprojects</a:t>
            </a:r>
            <a:endParaRPr/>
          </a:p>
        </p:txBody>
      </p:sp>
      <p:sp>
        <p:nvSpPr>
          <p:cNvPr id="252" name="Google Shape;252;p36"/>
          <p:cNvSpPr txBox="1"/>
          <p:nvPr>
            <p:ph idx="1" type="body"/>
          </p:nvPr>
        </p:nvSpPr>
        <p:spPr>
          <a:xfrm>
            <a:off x="609600" y="1352550"/>
            <a:ext cx="8153400" cy="327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525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AP Periph</a:t>
            </a:r>
            <a:r>
              <a:rPr lang="fr"/>
              <a:t> : use ArduPilot Libs/code for non autopilot device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4"/>
              </a:rPr>
              <a:t>MethodicConfigurator</a:t>
            </a:r>
            <a:r>
              <a:rPr lang="fr"/>
              <a:t> : Advanced and simple tuning guide and guideline</a:t>
            </a:r>
            <a:br>
              <a:rPr lang="fr"/>
            </a:br>
            <a:br>
              <a:rPr lang="fr"/>
            </a:br>
            <a:r>
              <a:rPr lang="fr" u="sng">
                <a:solidFill>
                  <a:schemeClr val="hlink"/>
                </a:solidFill>
                <a:hlinkClick r:id="rId5"/>
              </a:rPr>
              <a:t>Custom Firmware Build</a:t>
            </a:r>
            <a:r>
              <a:rPr lang="fr" u="sng">
                <a:solidFill>
                  <a:schemeClr val="hlink"/>
                </a:solidFill>
                <a:hlinkClick r:id="rId6"/>
              </a:rPr>
              <a:t>er</a:t>
            </a:r>
            <a:r>
              <a:rPr lang="fr"/>
              <a:t> : </a:t>
            </a:r>
            <a:br>
              <a:rPr lang="fr"/>
            </a:br>
            <a:r>
              <a:rPr lang="fr"/>
              <a:t>Online Custom firmware build</a:t>
            </a:r>
            <a:br>
              <a:rPr lang="fr"/>
            </a:br>
            <a:r>
              <a:rPr lang="fr"/>
              <a:t>== </a:t>
            </a:r>
            <a:r>
              <a:rPr lang="fr"/>
              <a:t>I'm allergic to cmdline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7"/>
              </a:rPr>
              <a:t>Webtools</a:t>
            </a:r>
            <a:r>
              <a:rPr lang="fr"/>
              <a:t> : </a:t>
            </a:r>
            <a:r>
              <a:rPr lang="fr" sz="1400"/>
              <a:t>web based review tools</a:t>
            </a:r>
            <a:br>
              <a:rPr lang="fr" sz="1400"/>
            </a:br>
            <a:endParaRPr sz="1400"/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07825" y="1676175"/>
            <a:ext cx="3033226" cy="5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63900" y="2715950"/>
            <a:ext cx="5319752" cy="22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700">
                <a:solidFill>
                  <a:srgbClr val="334CA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What are we looking for 2025 ?</a:t>
            </a:r>
            <a:endParaRPr/>
          </a:p>
        </p:txBody>
      </p:sp>
      <p:sp>
        <p:nvSpPr>
          <p:cNvPr id="260" name="Google Shape;260;p37"/>
          <p:cNvSpPr txBox="1"/>
          <p:nvPr>
            <p:ph idx="4294967295" type="body"/>
          </p:nvPr>
        </p:nvSpPr>
        <p:spPr>
          <a:xfrm>
            <a:off x="211589" y="1283161"/>
            <a:ext cx="6693000" cy="25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Better CI again: Github Actions struggles</a:t>
            </a:r>
            <a:endParaRPr/>
          </a:p>
          <a:p>
            <a:pPr indent="-3175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Avg 75 targets (boards, sim, OS, etc) per PR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Better GCS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Better newcomers experience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More fun vehicles and </a:t>
            </a:r>
            <a:r>
              <a:rPr lang="fr"/>
              <a:t>use case</a:t>
            </a:r>
            <a:endParaRPr/>
          </a:p>
        </p:txBody>
      </p:sp>
      <p:pic>
        <p:nvPicPr>
          <p:cNvPr id="261" name="Google Shape;26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147" y="1228557"/>
            <a:ext cx="3787608" cy="294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7"/>
          <p:cNvSpPr txBox="1"/>
          <p:nvPr/>
        </p:nvSpPr>
        <p:spPr>
          <a:xfrm>
            <a:off x="5076206" y="4119439"/>
            <a:ext cx="416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900"/>
              <a:buFont typeface="Calibri"/>
              <a:buNone/>
            </a:pPr>
            <a:r>
              <a:rPr i="1" lang="fr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PoC for experimental frame suggested by @Buzz, David Buzz, implementation by </a:t>
            </a:r>
            <a:r>
              <a:rPr lang="f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Rhys Mainwaring </a:t>
            </a:r>
            <a:r>
              <a:rPr i="1" lang="fr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i="1" lang="fr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fr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- 6 rotors + 16 (4 x 3 + 2 x 2) leg actuators.</a:t>
            </a:r>
            <a:br>
              <a:rPr i="1" lang="fr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fr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Lua (6 ch. Dynamics Scripting Matrix) + 16 scripting ch.</a:t>
            </a:r>
            <a:br>
              <a:rPr lang="f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r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https://github.com/ArduPilot/SITL_Models/pull/96</a:t>
            </a:r>
            <a:r>
              <a:rPr lang="fr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325" y="1796650"/>
            <a:ext cx="4243377" cy="8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ArduPilot Community</a:t>
            </a:r>
            <a:endParaRPr/>
          </a:p>
        </p:txBody>
      </p:sp>
      <p:sp>
        <p:nvSpPr>
          <p:cNvPr id="269" name="Google Shape;269;p38"/>
          <p:cNvSpPr txBox="1"/>
          <p:nvPr>
            <p:ph idx="1" type="body"/>
          </p:nvPr>
        </p:nvSpPr>
        <p:spPr>
          <a:xfrm>
            <a:off x="609600" y="1352550"/>
            <a:ext cx="8153400" cy="327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2100"/>
              <a:buFont typeface="Arial"/>
              <a:buNone/>
            </a:pPr>
            <a:r>
              <a:rPr lang="fr"/>
              <a:t>Thriving, friendly community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289"/>
              </a:buClr>
              <a:buSzPts val="2100"/>
              <a:buFont typeface="Arial"/>
              <a:buNone/>
            </a:pPr>
            <a:r>
              <a:t/>
            </a:r>
            <a:endParaRPr/>
          </a:p>
          <a:p>
            <a:pPr indent="-297180" lvl="0" marL="457200" rtl="0" algn="l">
              <a:spcBef>
                <a:spcPts val="0"/>
              </a:spcBef>
              <a:spcAft>
                <a:spcPts val="0"/>
              </a:spcAft>
              <a:buSzPts val="1080"/>
              <a:buChar char="●"/>
            </a:pPr>
            <a:r>
              <a:rPr lang="fr"/>
              <a:t> Main website and documentation </a:t>
            </a:r>
            <a:r>
              <a:rPr lang="fr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ardupilot.org</a:t>
            </a:r>
            <a:endParaRPr/>
          </a:p>
          <a:p>
            <a:pPr indent="-297180" lvl="0" marL="457200" rtl="0" algn="l">
              <a:spcBef>
                <a:spcPts val="0"/>
              </a:spcBef>
              <a:spcAft>
                <a:spcPts val="0"/>
              </a:spcAft>
              <a:buSzPts val="1080"/>
              <a:buChar char="●"/>
            </a:pPr>
            <a:r>
              <a:rPr lang="fr"/>
              <a:t> Discussion and support site </a:t>
            </a:r>
            <a:r>
              <a:rPr lang="fr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discuss.ardupilot.org</a:t>
            </a:r>
            <a:endParaRPr/>
          </a:p>
          <a:p>
            <a:pPr indent="-297180" lvl="0" marL="457200" rtl="0" algn="l">
              <a:spcBef>
                <a:spcPts val="0"/>
              </a:spcBef>
              <a:spcAft>
                <a:spcPts val="0"/>
              </a:spcAft>
              <a:buSzPts val="1080"/>
              <a:buChar char="●"/>
            </a:pPr>
            <a:r>
              <a:rPr lang="fr"/>
              <a:t> Developer chat on discord </a:t>
            </a:r>
            <a:r>
              <a:rPr lang="fr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https://ardupilot.org/discord</a:t>
            </a:r>
            <a:endParaRPr/>
          </a:p>
          <a:p>
            <a:pPr indent="-297180" lvl="0" marL="457200" rtl="0" algn="l">
              <a:spcBef>
                <a:spcPts val="0"/>
              </a:spcBef>
              <a:spcAft>
                <a:spcPts val="0"/>
              </a:spcAft>
              <a:buSzPts val="1080"/>
              <a:buChar char="●"/>
            </a:pPr>
            <a:r>
              <a:rPr lang="fr"/>
              <a:t> Active commercial partner program </a:t>
            </a:r>
            <a:r>
              <a:rPr lang="fr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https://ardupilot.org/about/partners</a:t>
            </a:r>
            <a:endParaRPr/>
          </a:p>
          <a:p>
            <a:pPr indent="-297180" lvl="0" marL="457200" rtl="0" algn="l">
              <a:spcBef>
                <a:spcPts val="0"/>
              </a:spcBef>
              <a:spcAft>
                <a:spcPts val="0"/>
              </a:spcAft>
              <a:buSzPts val="1080"/>
              <a:buChar char="●"/>
            </a:pPr>
            <a:r>
              <a:rPr lang="fr"/>
              <a:t> Source code </a:t>
            </a:r>
            <a:r>
              <a:rPr lang="fr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https://github.com/ArduPilot/</a:t>
            </a:r>
            <a:endParaRPr/>
          </a:p>
          <a:p>
            <a:pPr indent="-297180" lvl="0" marL="457200" rtl="0" algn="l">
              <a:spcBef>
                <a:spcPts val="0"/>
              </a:spcBef>
              <a:spcAft>
                <a:spcPts val="0"/>
              </a:spcAft>
              <a:buSzPts val="1080"/>
              <a:buChar char="●"/>
            </a:pPr>
            <a:r>
              <a:rPr lang="fr"/>
              <a:t>Two </a:t>
            </a:r>
            <a:r>
              <a:rPr lang="fr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dev calls</a:t>
            </a:r>
            <a:r>
              <a:rPr lang="fr"/>
              <a:t> a week</a:t>
            </a:r>
            <a:endParaRPr/>
          </a:p>
          <a:p>
            <a:pPr indent="-308610" lvl="1" marL="914400" rtl="0" algn="l">
              <a:spcBef>
                <a:spcPts val="0"/>
              </a:spcBef>
              <a:spcAft>
                <a:spcPts val="0"/>
              </a:spcAft>
              <a:buSzPts val="1260"/>
              <a:buChar char="○"/>
            </a:pPr>
            <a:r>
              <a:rPr lang="fr"/>
              <a:t>Tuesday morning AU time (US friendly time)</a:t>
            </a:r>
            <a:endParaRPr/>
          </a:p>
          <a:p>
            <a:pPr indent="-308610" lvl="1" marL="914400" rtl="0" algn="l">
              <a:spcBef>
                <a:spcPts val="0"/>
              </a:spcBef>
              <a:spcAft>
                <a:spcPts val="0"/>
              </a:spcAft>
              <a:buSzPts val="1260"/>
              <a:buChar char="○"/>
            </a:pPr>
            <a:r>
              <a:rPr lang="fr"/>
              <a:t>Wednesday evening AU time (EU friendly time)</a:t>
            </a:r>
            <a:endParaRPr/>
          </a:p>
          <a:p>
            <a:pPr indent="-308610" lvl="1" marL="914400" rtl="0" algn="l">
              <a:spcBef>
                <a:spcPts val="0"/>
              </a:spcBef>
              <a:spcAft>
                <a:spcPts val="0"/>
              </a:spcAft>
              <a:buSzPts val="1260"/>
              <a:buChar char="○"/>
            </a:pPr>
            <a:r>
              <a:rPr lang="fr"/>
              <a:t>join on discord, new devs welcome</a:t>
            </a:r>
            <a:endParaRPr/>
          </a:p>
        </p:txBody>
      </p:sp>
      <p:sp>
        <p:nvSpPr>
          <p:cNvPr id="270" name="Google Shape;270;p38"/>
          <p:cNvSpPr txBox="1"/>
          <p:nvPr/>
        </p:nvSpPr>
        <p:spPr>
          <a:xfrm>
            <a:off x="6018375" y="4369575"/>
            <a:ext cx="31677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Contact : </a:t>
            </a:r>
            <a:br>
              <a:rPr lang="fr" sz="1600">
                <a:solidFill>
                  <a:schemeClr val="dk2"/>
                </a:solidFill>
              </a:rPr>
            </a:br>
            <a:r>
              <a:rPr lang="fr" sz="1600">
                <a:solidFill>
                  <a:schemeClr val="dk2"/>
                </a:solidFill>
              </a:rPr>
              <a:t>pierre</a:t>
            </a:r>
            <a:r>
              <a:rPr lang="fr" sz="1600">
                <a:solidFill>
                  <a:schemeClr val="dk2"/>
                </a:solidFill>
              </a:rPr>
              <a:t>.</a:t>
            </a:r>
            <a:r>
              <a:rPr lang="fr" sz="1600">
                <a:solidFill>
                  <a:schemeClr val="dk2"/>
                </a:solidFill>
              </a:rPr>
              <a:t>kancir</a:t>
            </a:r>
            <a:r>
              <a:rPr lang="fr" sz="1600">
                <a:solidFill>
                  <a:schemeClr val="dk2"/>
                </a:solidFill>
              </a:rPr>
              <a:t>.</a:t>
            </a:r>
            <a:r>
              <a:rPr lang="fr" sz="1600">
                <a:solidFill>
                  <a:schemeClr val="dk2"/>
                </a:solidFill>
              </a:rPr>
              <a:t>emn</a:t>
            </a:r>
            <a:r>
              <a:rPr lang="fr" sz="1600">
                <a:solidFill>
                  <a:schemeClr val="dk2"/>
                </a:solidFill>
              </a:rPr>
              <a:t>@</a:t>
            </a:r>
            <a:r>
              <a:rPr lang="fr" sz="1600">
                <a:solidFill>
                  <a:schemeClr val="dk2"/>
                </a:solidFill>
              </a:rPr>
              <a:t>gmail</a:t>
            </a:r>
            <a:r>
              <a:rPr lang="fr" sz="1600">
                <a:solidFill>
                  <a:schemeClr val="dk2"/>
                </a:solidFill>
              </a:rPr>
              <a:t>.</a:t>
            </a:r>
            <a:r>
              <a:rPr lang="fr" sz="1600">
                <a:solidFill>
                  <a:schemeClr val="dk2"/>
                </a:solidFill>
              </a:rPr>
              <a:t>com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559650" y="1064700"/>
            <a:ext cx="8024700" cy="3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00" lIns="76025" spcFirstLastPara="1" rIns="76025" wrap="square" tIns="38000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Autopilot</a:t>
            </a:r>
            <a:r>
              <a:rPr lang="fr" sz="1800">
                <a:solidFill>
                  <a:schemeClr val="dk2"/>
                </a:solidFill>
              </a:rPr>
              <a:t> ? System that allows autonomously without constant manual control. It consists of hardware (flight controllers, sensors, and actuators) and software (algorithms for navigation, stability, and mission execution).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fr" sz="1800">
                <a:solidFill>
                  <a:schemeClr val="dk2"/>
                </a:solidFill>
              </a:rPr>
              <a:t>Versatile</a:t>
            </a:r>
            <a:r>
              <a:rPr lang="fr" sz="1800">
                <a:solidFill>
                  <a:schemeClr val="dk2"/>
                </a:solidFill>
              </a:rPr>
              <a:t> - rich in features with support for a large number of flight controllers, sensors and frame types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fr" sz="1800">
                <a:solidFill>
                  <a:schemeClr val="dk2"/>
                </a:solidFill>
              </a:rPr>
              <a:t>Trusted</a:t>
            </a:r>
            <a:r>
              <a:rPr lang="fr" sz="1800">
                <a:solidFill>
                  <a:schemeClr val="dk2"/>
                </a:solidFill>
              </a:rPr>
              <a:t> - reliable and predictable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fr" sz="1800">
                <a:solidFill>
                  <a:schemeClr val="dk2"/>
                </a:solidFill>
              </a:rPr>
              <a:t>Open</a:t>
            </a:r>
            <a:r>
              <a:rPr lang="fr" sz="1800">
                <a:solidFill>
                  <a:schemeClr val="dk2"/>
                </a:solidFill>
              </a:rPr>
              <a:t> - both in terms of software and in our team’s organisation and governance</a:t>
            </a:r>
            <a:endParaRPr sz="1100"/>
          </a:p>
        </p:txBody>
      </p:sp>
      <p:sp>
        <p:nvSpPr>
          <p:cNvPr id="90" name="Google Shape;90;p18"/>
          <p:cNvSpPr txBox="1"/>
          <p:nvPr>
            <p:ph idx="4294967295"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Twentieth Century"/>
              <a:buNone/>
            </a:pPr>
            <a:r>
              <a:rPr lang="fr"/>
              <a:t>ArduPilot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Twentieth Century"/>
              <a:buNone/>
            </a:pPr>
            <a:r>
              <a:rPr lang="fr"/>
              <a:t>ArduPilot </a:t>
            </a:r>
            <a:r>
              <a:rPr lang="fr"/>
              <a:t>Plateforms </a:t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155786"/>
            <a:ext cx="2909719" cy="208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9324" y="1155786"/>
            <a:ext cx="4843920" cy="2130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one with blue and purple propellers&#10;&#10;Description automatically generated" id="98" name="Google Shape;9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9319" y="1856167"/>
            <a:ext cx="1246754" cy="730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600" y="3244850"/>
            <a:ext cx="3294776" cy="18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4376" y="3286675"/>
            <a:ext cx="1462806" cy="187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7176" y="3286674"/>
            <a:ext cx="2328276" cy="13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95449" y="3286664"/>
            <a:ext cx="1309675" cy="1228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Lots going on ...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Very active development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over 6k commits per year (on average 16/day)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over 400 contributors : &gt; 18K forks, &gt; 11,6K Github Stars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supports over 100 flight controllers and variants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many 100s of thousands of vehicles (at least)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Focus on ChibiOS RTOS on STM32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u="sng">
                <a:solidFill>
                  <a:schemeClr val="hlink"/>
                </a:solidFill>
                <a:hlinkClick r:id="rId3"/>
              </a:rPr>
              <a:t>ArduPilot Partner</a:t>
            </a:r>
            <a:r>
              <a:rPr lang="fr"/>
              <a:t> program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commercial support and development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8600" y="414142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4038413"/>
            <a:ext cx="2291975" cy="10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9798" y="2994250"/>
            <a:ext cx="4063874" cy="18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Sofware Architecture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850" y="1329700"/>
            <a:ext cx="4550900" cy="34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609600" y="88582"/>
            <a:ext cx="81534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Twentieth Century"/>
              <a:buNone/>
            </a:pPr>
            <a:r>
              <a:rPr lang="fr"/>
              <a:t>ArduPilot : architecture</a:t>
            </a:r>
            <a:endParaRPr/>
          </a:p>
        </p:txBody>
      </p:sp>
      <p:pic>
        <p:nvPicPr>
          <p:cNvPr descr="A diagram of a computer&#10;&#10;Description automatically generated" id="123" name="Google Shape;123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1046" y="1352550"/>
            <a:ext cx="51306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1181477" y="4719251"/>
            <a:ext cx="647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https://ardupilot.org/dev/docs/apmcopter-code-overview.html</a:t>
            </a:r>
            <a:endParaRPr/>
          </a:p>
        </p:txBody>
      </p:sp>
      <p:sp>
        <p:nvSpPr>
          <p:cNvPr id="125" name="Google Shape;125;p22"/>
          <p:cNvSpPr txBox="1"/>
          <p:nvPr>
            <p:ph idx="12" type="sldNum"/>
          </p:nvPr>
        </p:nvSpPr>
        <p:spPr>
          <a:xfrm>
            <a:off x="0" y="842633"/>
            <a:ext cx="5334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3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26" name="Google Shape;126;p22"/>
          <p:cNvSpPr/>
          <p:nvPr/>
        </p:nvSpPr>
        <p:spPr>
          <a:xfrm>
            <a:off x="5090625" y="1786100"/>
            <a:ext cx="1039200" cy="27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pymavlink/ROS/…</a:t>
            </a:r>
            <a:endParaRPr sz="800"/>
          </a:p>
        </p:txBody>
      </p:sp>
      <p:sp>
        <p:nvSpPr>
          <p:cNvPr id="127" name="Google Shape;127;p22"/>
          <p:cNvSpPr txBox="1"/>
          <p:nvPr/>
        </p:nvSpPr>
        <p:spPr>
          <a:xfrm>
            <a:off x="3942100" y="4301900"/>
            <a:ext cx="3222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700">
                <a:solidFill>
                  <a:schemeClr val="dk1"/>
                </a:solidFill>
              </a:rPr>
              <a:t>™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128" name="Google Shape;128;p22"/>
          <p:cNvSpPr/>
          <p:nvPr/>
        </p:nvSpPr>
        <p:spPr>
          <a:xfrm>
            <a:off x="2974125" y="3986300"/>
            <a:ext cx="583200" cy="27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FreeRTOS</a:t>
            </a:r>
            <a:endParaRPr sz="600"/>
          </a:p>
        </p:txBody>
      </p:sp>
      <p:sp>
        <p:nvSpPr>
          <p:cNvPr id="129" name="Google Shape;129;p22"/>
          <p:cNvSpPr/>
          <p:nvPr/>
        </p:nvSpPr>
        <p:spPr>
          <a:xfrm>
            <a:off x="2974125" y="4326175"/>
            <a:ext cx="583200" cy="2760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ESP32</a:t>
            </a:r>
            <a:endParaRPr sz="600"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850" y="3595625"/>
            <a:ext cx="1557750" cy="12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975" y="1307601"/>
            <a:ext cx="754500" cy="7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2650" y="1882751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/>
          <p:nvPr/>
        </p:nvSpPr>
        <p:spPr>
          <a:xfrm>
            <a:off x="6498200" y="1771500"/>
            <a:ext cx="651900" cy="684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Easy flow</a:t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7237" y="1205535"/>
            <a:ext cx="4452146" cy="3765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609600" y="118110"/>
            <a:ext cx="8153400" cy="100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Generic autopilot</a:t>
            </a:r>
            <a:endParaRPr/>
          </a:p>
        </p:txBody>
      </p:sp>
      <p:sp>
        <p:nvSpPr>
          <p:cNvPr id="145" name="Google Shape;145;p24"/>
          <p:cNvSpPr/>
          <p:nvPr/>
        </p:nvSpPr>
        <p:spPr>
          <a:xfrm>
            <a:off x="560785" y="1782547"/>
            <a:ext cx="2515200" cy="299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Autopilot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560785" y="1782547"/>
            <a:ext cx="1281000" cy="36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STM32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4"/>
          <p:cNvSpPr/>
          <p:nvPr/>
        </p:nvSpPr>
        <p:spPr>
          <a:xfrm>
            <a:off x="560785" y="2170716"/>
            <a:ext cx="1281000" cy="36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IMU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4"/>
          <p:cNvSpPr/>
          <p:nvPr/>
        </p:nvSpPr>
        <p:spPr>
          <a:xfrm>
            <a:off x="560785" y="2544103"/>
            <a:ext cx="1281000" cy="36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840917" y="1238244"/>
            <a:ext cx="1520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</a:pPr>
            <a:r>
              <a:rPr lang="fr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RTOS/Linux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4"/>
          <p:cNvSpPr/>
          <p:nvPr/>
        </p:nvSpPr>
        <p:spPr>
          <a:xfrm>
            <a:off x="6139833" y="3122633"/>
            <a:ext cx="2515200" cy="164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3517348" y="3570807"/>
            <a:ext cx="20175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</a:pPr>
            <a:r>
              <a:rPr lang="fr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Wireless Comms</a:t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1340" y="3421355"/>
            <a:ext cx="1763742" cy="104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/>
          <p:nvPr/>
        </p:nvSpPr>
        <p:spPr>
          <a:xfrm>
            <a:off x="560785" y="2932271"/>
            <a:ext cx="1322100" cy="87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Lidar, sonar, etc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4"/>
          <p:cNvSpPr/>
          <p:nvPr/>
        </p:nvSpPr>
        <p:spPr>
          <a:xfrm>
            <a:off x="3075841" y="4030207"/>
            <a:ext cx="1104900" cy="34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4"/>
          <p:cNvSpPr/>
          <p:nvPr/>
        </p:nvSpPr>
        <p:spPr>
          <a:xfrm>
            <a:off x="5034910" y="4014085"/>
            <a:ext cx="1104900" cy="38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6" name="Google Shape;156;p24"/>
          <p:cNvCxnSpPr>
            <a:stCxn id="154" idx="3"/>
            <a:endCxn id="155" idx="1"/>
          </p:cNvCxnSpPr>
          <p:nvPr/>
        </p:nvCxnSpPr>
        <p:spPr>
          <a:xfrm>
            <a:off x="4180741" y="4204657"/>
            <a:ext cx="854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