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oboto"/>
      <p:regular r:id="rId29"/>
      <p:bold r:id="rId30"/>
      <p:italic r:id="rId31"/>
      <p:boldItalic r:id="rId32"/>
    </p:embeddedFont>
    <p:embeddedFont>
      <p:font typeface="Montserrat"/>
      <p:regular r:id="rId33"/>
      <p:bold r:id="rId34"/>
      <p:italic r:id="rId35"/>
      <p:boldItalic r:id="rId36"/>
    </p:embeddedFont>
    <p:embeddedFont>
      <p:font typeface="Gill Sans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bold.fntdata"/><Relationship Id="rId15" Type="http://schemas.openxmlformats.org/officeDocument/2006/relationships/slide" Target="slides/slide10.xml"/><Relationship Id="rId37" Type="http://schemas.openxmlformats.org/officeDocument/2006/relationships/font" Target="fonts/GillSans-regular.fntdata"/><Relationship Id="rId14" Type="http://schemas.openxmlformats.org/officeDocument/2006/relationships/slide" Target="slides/slide9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Gill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2b11c81abf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2b11c81abf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2b11c81abf_0_5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2b11c81abf_0_5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32b11c81abf_0_5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2b11c81abf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2b11c81abf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b11c81abf_0_7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2b11c81abf_0_7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2b11c81abf_0_7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2b11c81abf_0_7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2b11c81abf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2b11c81abf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2b11c81abf_0_8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32b11c81abf_0_8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2b11c81abf_0_8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32b11c81abf_0_8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2b11c81abf_0_8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32b11c81abf_0_8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2b11c81abf_0_8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g32b11c81abf_0_8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This is NO HATEOAS</a:t>
            </a:r>
            <a:endParaRPr/>
          </a:p>
        </p:txBody>
      </p:sp>
      <p:sp>
        <p:nvSpPr>
          <p:cNvPr id="416" name="Google Shape;416;g32b11c81abf_0_8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2b11c81ab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2b11c81ab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2b11c81abf_0_8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g32b11c81abf_0_8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This is NO HATEOAS</a:t>
            </a:r>
            <a:endParaRPr/>
          </a:p>
        </p:txBody>
      </p:sp>
      <p:sp>
        <p:nvSpPr>
          <p:cNvPr id="424" name="Google Shape;424;g32b11c81abf_0_8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2b11c81abf_0_8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g32b11c81abf_0_8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This is NO HATEOAS</a:t>
            </a:r>
            <a:endParaRPr/>
          </a:p>
        </p:txBody>
      </p:sp>
      <p:sp>
        <p:nvSpPr>
          <p:cNvPr id="446" name="Google Shape;446;g32b11c81abf_0_8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2b3e4e0827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g32b3e4e0827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2b11c81abf_0_7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2b11c81abf_0_7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b11c81ab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b11c81ab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2b11c81ab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2b11c81ab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2b11c81abf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2b11c81ab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2b11c81abf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2b11c81abf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2b11c81abf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2b11c81ab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2b11c81abf_0_2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32b11c81abf_0_2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2b11c81abf_0_9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2b11c81abf_0_9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08000" y="1237975"/>
            <a:ext cx="9360000" cy="4051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311708" y="1781075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"/>
              <a:buNone/>
              <a:defRPr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"/>
              <a:buNone/>
              <a:defRPr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"/>
              <a:buNone/>
              <a:defRPr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"/>
              <a:buNone/>
              <a:defRPr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"/>
              <a:buNone/>
              <a:defRPr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"/>
              <a:buNone/>
              <a:defRPr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"/>
              <a:buNone/>
              <a:defRPr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"/>
              <a:buNone/>
              <a:defRPr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"/>
              <a:buNone/>
              <a:defRPr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311700" y="3870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"/>
              <a:buNone/>
              <a:defRPr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"/>
              <a:buNone/>
              <a:defRPr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"/>
              <a:buNone/>
              <a:defRPr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"/>
              <a:buNone/>
              <a:defRPr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"/>
              <a:buNone/>
              <a:defRPr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"/>
              <a:buNone/>
              <a:defRPr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"/>
              <a:buNone/>
              <a:defRPr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"/>
              <a:buNone/>
              <a:defRPr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"/>
              <a:buNone/>
              <a:defRPr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1693" y="334926"/>
            <a:ext cx="1728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4700" y="334926"/>
            <a:ext cx="239760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4096" y="289926"/>
            <a:ext cx="2566200" cy="6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6550" lvl="0" marL="4572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Freeform">
  <p:cSld name="CUSTOM_4"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41518" y="4644580"/>
            <a:ext cx="528067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1150" lvl="1" marL="9144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1150" lvl="1" marL="9144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Char char="●"/>
              <a:defRPr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1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○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1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■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1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●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1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○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1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■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1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●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1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○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1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■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11693" y="4804925"/>
            <a:ext cx="6912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40350" y="4703625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048" y="4703625"/>
            <a:ext cx="691154" cy="360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Relationship Id="rId4" Type="http://schemas.openxmlformats.org/officeDocument/2006/relationships/image" Target="../media/image63.png"/><Relationship Id="rId9" Type="http://schemas.openxmlformats.org/officeDocument/2006/relationships/image" Target="../media/image44.png"/><Relationship Id="rId5" Type="http://schemas.openxmlformats.org/officeDocument/2006/relationships/image" Target="../media/image46.png"/><Relationship Id="rId6" Type="http://schemas.openxmlformats.org/officeDocument/2006/relationships/image" Target="../media/image67.png"/><Relationship Id="rId7" Type="http://schemas.openxmlformats.org/officeDocument/2006/relationships/image" Target="../media/image50.png"/><Relationship Id="rId8" Type="http://schemas.openxmlformats.org/officeDocument/2006/relationships/image" Target="../media/image52.png"/><Relationship Id="rId11" Type="http://schemas.openxmlformats.org/officeDocument/2006/relationships/hyperlink" Target="http://github.com/NeTEx-CEN/NeTEx" TargetMode="External"/><Relationship Id="rId10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4.png"/><Relationship Id="rId4" Type="http://schemas.openxmlformats.org/officeDocument/2006/relationships/image" Target="../media/image69.png"/><Relationship Id="rId9" Type="http://schemas.openxmlformats.org/officeDocument/2006/relationships/image" Target="../media/image57.png"/><Relationship Id="rId5" Type="http://schemas.openxmlformats.org/officeDocument/2006/relationships/image" Target="../media/image55.png"/><Relationship Id="rId6" Type="http://schemas.openxmlformats.org/officeDocument/2006/relationships/image" Target="../media/image53.png"/><Relationship Id="rId7" Type="http://schemas.openxmlformats.org/officeDocument/2006/relationships/image" Target="../media/image61.png"/><Relationship Id="rId8" Type="http://schemas.openxmlformats.org/officeDocument/2006/relationships/image" Target="../media/image65.png"/><Relationship Id="rId11" Type="http://schemas.openxmlformats.org/officeDocument/2006/relationships/hyperlink" Target="https://github.com/SIRI-CEN/SIRI" TargetMode="External"/><Relationship Id="rId10" Type="http://schemas.openxmlformats.org/officeDocument/2006/relationships/image" Target="../media/image9.png"/><Relationship Id="rId12" Type="http://schemas.openxmlformats.org/officeDocument/2006/relationships/hyperlink" Target="https://github.com/SIRI-CEN/SIRI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hyperlink" Target="https://github.com/TOMP-WG/TOMP-API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6.jpg"/><Relationship Id="rId4" Type="http://schemas.openxmlformats.org/officeDocument/2006/relationships/image" Target="../media/image56.png"/><Relationship Id="rId5" Type="http://schemas.openxmlformats.org/officeDocument/2006/relationships/image" Target="../media/image6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6.jpg"/><Relationship Id="rId4" Type="http://schemas.openxmlformats.org/officeDocument/2006/relationships/image" Target="../media/image6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image" Target="../media/image51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16.png"/><Relationship Id="rId8" Type="http://schemas.openxmlformats.org/officeDocument/2006/relationships/image" Target="../media/image7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70.png"/><Relationship Id="rId6" Type="http://schemas.openxmlformats.org/officeDocument/2006/relationships/image" Target="../media/image7.jpg"/><Relationship Id="rId7" Type="http://schemas.openxmlformats.org/officeDocument/2006/relationships/image" Target="../media/image10.png"/><Relationship Id="rId8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://github.com/opentripplanner/" TargetMode="External"/><Relationship Id="rId10" Type="http://schemas.openxmlformats.org/officeDocument/2006/relationships/image" Target="../media/image7.jpg"/><Relationship Id="rId13" Type="http://schemas.openxmlformats.org/officeDocument/2006/relationships/image" Target="../media/image9.png"/><Relationship Id="rId12" Type="http://schemas.openxmlformats.org/officeDocument/2006/relationships/hyperlink" Target="http://github.com/entur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9" Type="http://schemas.openxmlformats.org/officeDocument/2006/relationships/image" Target="../media/image15.png"/><Relationship Id="rId5" Type="http://schemas.openxmlformats.org/officeDocument/2006/relationships/image" Target="../media/image31.png"/><Relationship Id="rId6" Type="http://schemas.openxmlformats.org/officeDocument/2006/relationships/image" Target="../media/image23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openxmlformats.org/officeDocument/2006/relationships/image" Target="../media/image15.png"/><Relationship Id="rId5" Type="http://schemas.openxmlformats.org/officeDocument/2006/relationships/image" Target="../media/image31.png"/><Relationship Id="rId6" Type="http://schemas.openxmlformats.org/officeDocument/2006/relationships/image" Target="../media/image23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0.png"/><Relationship Id="rId4" Type="http://schemas.openxmlformats.org/officeDocument/2006/relationships/image" Target="../media/image28.png"/><Relationship Id="rId9" Type="http://schemas.openxmlformats.org/officeDocument/2006/relationships/image" Target="../media/image15.png"/><Relationship Id="rId5" Type="http://schemas.openxmlformats.org/officeDocument/2006/relationships/image" Target="../media/image31.png"/><Relationship Id="rId6" Type="http://schemas.openxmlformats.org/officeDocument/2006/relationships/image" Target="../media/image23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51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image" Target="../media/image58.jpg"/><Relationship Id="rId22" Type="http://schemas.openxmlformats.org/officeDocument/2006/relationships/image" Target="../media/image1.png"/><Relationship Id="rId21" Type="http://schemas.openxmlformats.org/officeDocument/2006/relationships/image" Target="../media/image45.png"/><Relationship Id="rId24" Type="http://schemas.openxmlformats.org/officeDocument/2006/relationships/image" Target="../media/image47.png"/><Relationship Id="rId23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30.png"/><Relationship Id="rId26" Type="http://schemas.openxmlformats.org/officeDocument/2006/relationships/image" Target="../media/image42.png"/><Relationship Id="rId25" Type="http://schemas.openxmlformats.org/officeDocument/2006/relationships/image" Target="../media/image39.png"/><Relationship Id="rId28" Type="http://schemas.openxmlformats.org/officeDocument/2006/relationships/image" Target="../media/image43.png"/><Relationship Id="rId27" Type="http://schemas.openxmlformats.org/officeDocument/2006/relationships/image" Target="../media/image41.png"/><Relationship Id="rId5" Type="http://schemas.openxmlformats.org/officeDocument/2006/relationships/image" Target="../media/image24.png"/><Relationship Id="rId6" Type="http://schemas.openxmlformats.org/officeDocument/2006/relationships/image" Target="../media/image22.png"/><Relationship Id="rId29" Type="http://schemas.openxmlformats.org/officeDocument/2006/relationships/image" Target="../media/image37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1" Type="http://schemas.openxmlformats.org/officeDocument/2006/relationships/image" Target="../media/image29.png"/><Relationship Id="rId10" Type="http://schemas.openxmlformats.org/officeDocument/2006/relationships/image" Target="../media/image27.png"/><Relationship Id="rId13" Type="http://schemas.openxmlformats.org/officeDocument/2006/relationships/image" Target="../media/image64.png"/><Relationship Id="rId12" Type="http://schemas.openxmlformats.org/officeDocument/2006/relationships/image" Target="../media/image33.png"/><Relationship Id="rId15" Type="http://schemas.openxmlformats.org/officeDocument/2006/relationships/image" Target="../media/image48.png"/><Relationship Id="rId14" Type="http://schemas.openxmlformats.org/officeDocument/2006/relationships/image" Target="../media/image60.png"/><Relationship Id="rId17" Type="http://schemas.openxmlformats.org/officeDocument/2006/relationships/image" Target="../media/image49.png"/><Relationship Id="rId16" Type="http://schemas.openxmlformats.org/officeDocument/2006/relationships/image" Target="../media/image36.png"/><Relationship Id="rId19" Type="http://schemas.openxmlformats.org/officeDocument/2006/relationships/image" Target="../media/image35.png"/><Relationship Id="rId18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1781075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European standards to serve both public transport and rail</a:t>
            </a:r>
            <a:endParaRPr/>
          </a:p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3608925"/>
            <a:ext cx="85206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</a:t>
            </a:r>
            <a:r>
              <a:rPr lang="fr"/>
              <a:t>emystification of NeTEx, SIRI and TOMP API 2.0</a:t>
            </a:r>
            <a:br>
              <a:rPr lang="fr"/>
            </a:br>
            <a:r>
              <a:rPr lang="fr"/>
              <a:t>FOSDEM 2025 - Railways and Open Transport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European standards for all</a:t>
            </a:r>
            <a:endParaRPr/>
          </a:p>
        </p:txBody>
      </p:sp>
      <p:sp>
        <p:nvSpPr>
          <p:cNvPr id="246" name="Google Shape;24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24"/>
          <p:cNvGrpSpPr/>
          <p:nvPr/>
        </p:nvGrpSpPr>
        <p:grpSpPr>
          <a:xfrm>
            <a:off x="5680181" y="3197509"/>
            <a:ext cx="2971057" cy="1090691"/>
            <a:chOff x="7421175" y="4263346"/>
            <a:chExt cx="3961410" cy="1454254"/>
          </a:xfrm>
        </p:grpSpPr>
        <p:pic>
          <p:nvPicPr>
            <p:cNvPr id="253" name="Google Shape;253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-3595886">
              <a:off x="10124648" y="4458157"/>
              <a:ext cx="1063146" cy="10631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24"/>
            <p:cNvSpPr txBox="1"/>
            <p:nvPr/>
          </p:nvSpPr>
          <p:spPr>
            <a:xfrm>
              <a:off x="7421175" y="4732400"/>
              <a:ext cx="2565300" cy="98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300">
                  <a:latin typeface="Roboto"/>
                  <a:ea typeface="Roboto"/>
                  <a:cs typeface="Roboto"/>
                  <a:sym typeface="Roboto"/>
                </a:rPr>
                <a:t>Reference </a:t>
              </a:r>
              <a:r>
                <a:rPr b="1" lang="fr" sz="1300">
                  <a:solidFill>
                    <a:srgbClr val="FF6161"/>
                  </a:solidFill>
                  <a:latin typeface="Roboto"/>
                  <a:ea typeface="Roboto"/>
                  <a:cs typeface="Roboto"/>
                  <a:sym typeface="Roboto"/>
                </a:rPr>
                <a:t>model</a:t>
              </a:r>
              <a:r>
                <a:rPr lang="fr" sz="1300">
                  <a:latin typeface="Roboto"/>
                  <a:ea typeface="Roboto"/>
                  <a:cs typeface="Roboto"/>
                  <a:sym typeface="Roboto"/>
                </a:rPr>
                <a:t> for information in the public transport sector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5" name="Google Shape;255;p24"/>
          <p:cNvGrpSpPr/>
          <p:nvPr/>
        </p:nvGrpSpPr>
        <p:grpSpPr>
          <a:xfrm>
            <a:off x="5394428" y="1018819"/>
            <a:ext cx="3413409" cy="1169867"/>
            <a:chOff x="7040171" y="1510825"/>
            <a:chExt cx="4551212" cy="1559823"/>
          </a:xfrm>
        </p:grpSpPr>
        <p:pic>
          <p:nvPicPr>
            <p:cNvPr id="256" name="Google Shape;256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6706317">
              <a:off x="7199411" y="1848257"/>
              <a:ext cx="1063145" cy="10631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6706317">
              <a:off x="10368998" y="1823482"/>
              <a:ext cx="1063145" cy="10631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24"/>
            <p:cNvSpPr txBox="1"/>
            <p:nvPr/>
          </p:nvSpPr>
          <p:spPr>
            <a:xfrm>
              <a:off x="8272075" y="1510825"/>
              <a:ext cx="2068200" cy="1251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300">
                  <a:latin typeface="Roboto"/>
                  <a:ea typeface="Roboto"/>
                  <a:cs typeface="Roboto"/>
                  <a:sym typeface="Roboto"/>
                </a:rPr>
                <a:t>Technical </a:t>
              </a:r>
              <a:r>
                <a:rPr b="1" lang="fr" sz="1300">
                  <a:solidFill>
                    <a:srgbClr val="FF6161"/>
                  </a:solidFill>
                  <a:latin typeface="Roboto"/>
                  <a:ea typeface="Roboto"/>
                  <a:cs typeface="Roboto"/>
                  <a:sym typeface="Roboto"/>
                </a:rPr>
                <a:t>data exchange</a:t>
              </a:r>
              <a:r>
                <a:rPr b="1" lang="fr" sz="1300">
                  <a:latin typeface="Roboto"/>
                  <a:ea typeface="Roboto"/>
                  <a:cs typeface="Roboto"/>
                  <a:sym typeface="Roboto"/>
                </a:rPr>
                <a:t> formats</a:t>
              </a:r>
              <a:r>
                <a:rPr lang="fr" sz="1300">
                  <a:latin typeface="Roboto"/>
                  <a:ea typeface="Roboto"/>
                  <a:cs typeface="Roboto"/>
                  <a:sym typeface="Roboto"/>
                </a:rPr>
                <a:t> for public transport data exchange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9" name="Google Shape;25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Why use </a:t>
            </a:r>
            <a:r>
              <a:rPr lang="fr">
                <a:solidFill>
                  <a:srgbClr val="FF6161"/>
                </a:solidFill>
              </a:rPr>
              <a:t>Open </a:t>
            </a:r>
            <a:r>
              <a:rPr lang="fr"/>
              <a:t>Standards? </a:t>
            </a:r>
            <a:endParaRPr/>
          </a:p>
        </p:txBody>
      </p:sp>
      <p:sp>
        <p:nvSpPr>
          <p:cNvPr id="260" name="Google Shape;260;p24"/>
          <p:cNvSpPr txBox="1"/>
          <p:nvPr/>
        </p:nvSpPr>
        <p:spPr>
          <a:xfrm>
            <a:off x="387900" y="2716100"/>
            <a:ext cx="4734000" cy="17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Because</a:t>
            </a:r>
            <a:r>
              <a:rPr lang="fr" sz="1200">
                <a:solidFill>
                  <a:schemeClr val="dk1"/>
                </a:solidFill>
              </a:rPr>
              <a:t> open standards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✅ Establishes common terminologies and concepts </a:t>
            </a:r>
            <a:br>
              <a:rPr lang="fr" sz="1200">
                <a:solidFill>
                  <a:schemeClr val="dk1"/>
                </a:solidFill>
              </a:rPr>
            </a:br>
            <a:r>
              <a:rPr lang="fr" sz="1200">
                <a:solidFill>
                  <a:schemeClr val="dk1"/>
                </a:solidFill>
              </a:rPr>
              <a:t>→ </a:t>
            </a:r>
            <a:r>
              <a:rPr b="1" lang="fr" sz="1200">
                <a:solidFill>
                  <a:schemeClr val="dk1"/>
                </a:solidFill>
              </a:rPr>
              <a:t>All speak the same “language”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✅ Allows data exchange at predictable ability &amp; cost  </a:t>
            </a:r>
            <a:br>
              <a:rPr lang="fr" sz="1200">
                <a:solidFill>
                  <a:schemeClr val="dk1"/>
                </a:solidFill>
              </a:rPr>
            </a:br>
            <a:r>
              <a:rPr lang="fr" sz="1200">
                <a:solidFill>
                  <a:schemeClr val="dk1"/>
                </a:solidFill>
              </a:rPr>
              <a:t>→ </a:t>
            </a:r>
            <a:r>
              <a:rPr b="1" lang="fr" sz="1200">
                <a:solidFill>
                  <a:schemeClr val="dk1"/>
                </a:solidFill>
              </a:rPr>
              <a:t>All use a common exchange format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✅ Prevents national, sector or provider-specific format lock-in </a:t>
            </a:r>
            <a:br>
              <a:rPr lang="fr" sz="1200">
                <a:solidFill>
                  <a:schemeClr val="dk1"/>
                </a:solidFill>
              </a:rPr>
            </a:br>
            <a:r>
              <a:rPr lang="fr" sz="1200">
                <a:solidFill>
                  <a:schemeClr val="dk1"/>
                </a:solidFill>
              </a:rPr>
              <a:t>→ </a:t>
            </a:r>
            <a:r>
              <a:rPr b="1" lang="fr" sz="1200">
                <a:solidFill>
                  <a:schemeClr val="dk1"/>
                </a:solidFill>
              </a:rPr>
              <a:t>Increases interoperability and markets opportunities </a:t>
            </a:r>
            <a:endParaRPr sz="1200"/>
          </a:p>
        </p:txBody>
      </p:sp>
      <p:grpSp>
        <p:nvGrpSpPr>
          <p:cNvPr id="261" name="Google Shape;261;p24"/>
          <p:cNvGrpSpPr/>
          <p:nvPr/>
        </p:nvGrpSpPr>
        <p:grpSpPr>
          <a:xfrm>
            <a:off x="5336794" y="2112956"/>
            <a:ext cx="3514275" cy="1213200"/>
            <a:chOff x="6963325" y="2817275"/>
            <a:chExt cx="4685700" cy="1617600"/>
          </a:xfrm>
        </p:grpSpPr>
        <p:sp>
          <p:nvSpPr>
            <p:cNvPr id="262" name="Google Shape;262;p24"/>
            <p:cNvSpPr/>
            <p:nvPr/>
          </p:nvSpPr>
          <p:spPr>
            <a:xfrm>
              <a:off x="6963325" y="3664175"/>
              <a:ext cx="4685700" cy="770700"/>
            </a:xfrm>
            <a:prstGeom prst="roundRect">
              <a:avLst>
                <a:gd fmla="val 16667" name="adj"/>
              </a:avLst>
            </a:prstGeom>
            <a:solidFill>
              <a:srgbClr val="9FC5E8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100">
                  <a:latin typeface="Roboto"/>
                  <a:ea typeface="Roboto"/>
                  <a:cs typeface="Roboto"/>
                  <a:sym typeface="Roboto"/>
                </a:rPr>
                <a:t>Transmodel 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100">
                  <a:latin typeface="Roboto"/>
                  <a:ea typeface="Roboto"/>
                  <a:cs typeface="Roboto"/>
                  <a:sym typeface="Roboto"/>
                </a:rPr>
                <a:t>(Conceptual data model)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6963325" y="2817275"/>
              <a:ext cx="2271600" cy="770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100">
                  <a:latin typeface="Roboto"/>
                  <a:ea typeface="Roboto"/>
                  <a:cs typeface="Roboto"/>
                  <a:sym typeface="Roboto"/>
                </a:rPr>
                <a:t>NeTEx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>
                  <a:latin typeface="Roboto"/>
                  <a:ea typeface="Roboto"/>
                  <a:cs typeface="Roboto"/>
                  <a:sym typeface="Roboto"/>
                </a:rPr>
                <a:t>(exchange format  static 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>
                  <a:latin typeface="Roboto"/>
                  <a:ea typeface="Roboto"/>
                  <a:cs typeface="Roboto"/>
                  <a:sym typeface="Roboto"/>
                </a:rPr>
                <a:t>data - Timetables)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9377425" y="2817275"/>
              <a:ext cx="2271600" cy="770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100">
                  <a:latin typeface="Roboto"/>
                  <a:ea typeface="Roboto"/>
                  <a:cs typeface="Roboto"/>
                  <a:sym typeface="Roboto"/>
                </a:rPr>
                <a:t>SIRI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>
                  <a:latin typeface="Roboto"/>
                  <a:ea typeface="Roboto"/>
                  <a:cs typeface="Roboto"/>
                  <a:sym typeface="Roboto"/>
                </a:rPr>
                <a:t>(exchange format dynamic 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>
                  <a:latin typeface="Roboto"/>
                  <a:ea typeface="Roboto"/>
                  <a:cs typeface="Roboto"/>
                  <a:sym typeface="Roboto"/>
                </a:rPr>
                <a:t>data - real time data)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65" name="Google Shape;265;p24"/>
          <p:cNvSpPr txBox="1"/>
          <p:nvPr>
            <p:ph idx="4294967295" type="body"/>
          </p:nvPr>
        </p:nvSpPr>
        <p:spPr>
          <a:xfrm>
            <a:off x="387900" y="1165625"/>
            <a:ext cx="4874100" cy="12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</a:pPr>
            <a:r>
              <a:rPr lang="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💁</a:t>
            </a:r>
            <a:r>
              <a:rPr lang="fr" sz="1100"/>
              <a:t>How do you describe a </a:t>
            </a:r>
            <a:r>
              <a:rPr b="1" lang="fr" sz="1100"/>
              <a:t>bus stop</a:t>
            </a:r>
            <a:r>
              <a:rPr lang="fr" sz="1100"/>
              <a:t>?	</a:t>
            </a:r>
            <a:endParaRPr sz="1100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</a:pPr>
            <a:r>
              <a:rPr lang="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💁</a:t>
            </a:r>
            <a:r>
              <a:rPr lang="fr" sz="1100"/>
              <a:t>How do you describe a </a:t>
            </a:r>
            <a:r>
              <a:rPr b="1" lang="fr" sz="1100"/>
              <a:t>rail service</a:t>
            </a:r>
            <a:r>
              <a:rPr lang="fr" sz="1100"/>
              <a:t>?</a:t>
            </a:r>
            <a:endParaRPr sz="1100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</a:pPr>
            <a:r>
              <a:rPr lang="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💁</a:t>
            </a:r>
            <a:r>
              <a:rPr lang="fr" sz="1100"/>
              <a:t>How do you </a:t>
            </a:r>
            <a:r>
              <a:rPr b="1" lang="fr" sz="1100"/>
              <a:t>update</a:t>
            </a:r>
            <a:r>
              <a:rPr lang="fr" sz="1100"/>
              <a:t> a specific journey with </a:t>
            </a:r>
            <a:r>
              <a:rPr b="1" lang="fr" sz="1100"/>
              <a:t>real time</a:t>
            </a:r>
            <a:r>
              <a:rPr lang="fr" sz="1100"/>
              <a:t> </a:t>
            </a:r>
            <a:r>
              <a:rPr b="1" lang="fr" sz="1100"/>
              <a:t>forecast</a:t>
            </a:r>
            <a:r>
              <a:rPr lang="fr" sz="1100"/>
              <a:t>?</a:t>
            </a:r>
            <a:endParaRPr sz="1100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💁</a:t>
            </a:r>
            <a:r>
              <a:rPr lang="fr" sz="1100"/>
              <a:t>How do you describe </a:t>
            </a:r>
            <a:r>
              <a:rPr b="1" lang="fr" sz="1100"/>
              <a:t>seating arrangements</a:t>
            </a:r>
            <a:r>
              <a:rPr lang="fr" sz="1100"/>
              <a:t>?</a:t>
            </a:r>
            <a:endParaRPr sz="1100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</a:pPr>
            <a:r>
              <a:rPr lang="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💁</a:t>
            </a:r>
            <a:r>
              <a:rPr lang="fr" sz="1100"/>
              <a:t>How do you describe </a:t>
            </a:r>
            <a:r>
              <a:rPr b="1" lang="fr" sz="1100"/>
              <a:t>access rights</a:t>
            </a:r>
            <a:r>
              <a:rPr lang="fr" sz="1100"/>
              <a:t> and </a:t>
            </a:r>
            <a:r>
              <a:rPr b="1" lang="fr" sz="1100"/>
              <a:t>conditions</a:t>
            </a:r>
            <a:r>
              <a:rPr lang="fr" sz="1100"/>
              <a:t>?</a:t>
            </a:r>
            <a:endParaRPr sz="1100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</a:pPr>
            <a:r>
              <a:rPr lang="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💁</a:t>
            </a:r>
            <a:r>
              <a:rPr lang="fr" sz="1100"/>
              <a:t>How do you describe </a:t>
            </a:r>
            <a:r>
              <a:rPr b="1" lang="fr" sz="1100"/>
              <a:t>static</a:t>
            </a:r>
            <a:r>
              <a:rPr lang="fr" sz="1100"/>
              <a:t> and </a:t>
            </a:r>
            <a:r>
              <a:rPr b="1" lang="fr" sz="1100"/>
              <a:t>dynamic</a:t>
            </a:r>
            <a:r>
              <a:rPr lang="fr" sz="1100"/>
              <a:t> </a:t>
            </a:r>
            <a:r>
              <a:rPr b="1" lang="fr" sz="1100"/>
              <a:t>pricing</a:t>
            </a:r>
            <a:r>
              <a:rPr lang="fr" sz="1100"/>
              <a:t> rules?</a:t>
            </a:r>
            <a:endParaRPr sz="1100"/>
          </a:p>
        </p:txBody>
      </p:sp>
      <p:sp>
        <p:nvSpPr>
          <p:cNvPr id="266" name="Google Shape;26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Transmodel ecosystem &amp; de-facto standards</a:t>
            </a:r>
            <a:endParaRPr/>
          </a:p>
        </p:txBody>
      </p:sp>
      <p:sp>
        <p:nvSpPr>
          <p:cNvPr id="272" name="Google Shape;27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grpSp>
        <p:nvGrpSpPr>
          <p:cNvPr id="273" name="Google Shape;273;p25"/>
          <p:cNvGrpSpPr/>
          <p:nvPr/>
        </p:nvGrpSpPr>
        <p:grpSpPr>
          <a:xfrm>
            <a:off x="472690" y="1017734"/>
            <a:ext cx="8025393" cy="3600129"/>
            <a:chOff x="217475" y="988425"/>
            <a:chExt cx="9147832" cy="4105050"/>
          </a:xfrm>
        </p:grpSpPr>
        <p:sp>
          <p:nvSpPr>
            <p:cNvPr id="274" name="Google Shape;274;p25"/>
            <p:cNvSpPr/>
            <p:nvPr/>
          </p:nvSpPr>
          <p:spPr>
            <a:xfrm>
              <a:off x="2243725" y="1076775"/>
              <a:ext cx="5459100" cy="40167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642198" y="1412360"/>
              <a:ext cx="1544400" cy="520800"/>
            </a:xfrm>
            <a:prstGeom prst="homePlate">
              <a:avLst>
                <a:gd fmla="val 50000" name="adj"/>
              </a:avLst>
            </a:pr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Passenger information</a:t>
              </a:r>
              <a:endParaRPr b="1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642198" y="2101948"/>
              <a:ext cx="1544400" cy="520800"/>
            </a:xfrm>
            <a:prstGeom prst="homePlate">
              <a:avLst>
                <a:gd fmla="val 50000" name="adj"/>
              </a:avLst>
            </a:pr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Fare</a:t>
              </a:r>
              <a:endParaRPr b="1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Management</a:t>
              </a:r>
              <a:endParaRPr b="1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642198" y="3413169"/>
              <a:ext cx="1544400" cy="520800"/>
            </a:xfrm>
            <a:prstGeom prst="homePlate">
              <a:avLst>
                <a:gd fmla="val 50000" name="adj"/>
              </a:avLst>
            </a:pr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Infrastructure</a:t>
              </a:r>
              <a:endParaRPr b="1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642198" y="2757557"/>
              <a:ext cx="1544400" cy="520800"/>
            </a:xfrm>
            <a:prstGeom prst="homePlate">
              <a:avLst>
                <a:gd fmla="val 50000" name="adj"/>
              </a:avLst>
            </a:pr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Transportation</a:t>
              </a:r>
              <a:endParaRPr b="1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2523450" y="1412350"/>
              <a:ext cx="1442400" cy="520800"/>
            </a:xfrm>
            <a:prstGeom prst="homePlate">
              <a:avLst>
                <a:gd fmla="val 50000" name="adj"/>
              </a:avLst>
            </a:prstGeom>
            <a:solidFill>
              <a:srgbClr val="CC41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Trip</a:t>
              </a:r>
              <a:endParaRPr b="1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planning</a:t>
              </a:r>
              <a:endParaRPr b="1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2523450" y="2101939"/>
              <a:ext cx="1442400" cy="520800"/>
            </a:xfrm>
            <a:prstGeom prst="homePlate">
              <a:avLst>
                <a:gd fmla="val 50000" name="adj"/>
              </a:avLst>
            </a:prstGeom>
            <a:solidFill>
              <a:srgbClr val="CC41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Offers</a:t>
              </a:r>
              <a:endParaRPr b="1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2523450" y="2760988"/>
              <a:ext cx="1442400" cy="520800"/>
            </a:xfrm>
            <a:prstGeom prst="homePlate">
              <a:avLst>
                <a:gd fmla="val 50000" name="adj"/>
              </a:avLst>
            </a:prstGeom>
            <a:solidFill>
              <a:srgbClr val="CC41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Network</a:t>
              </a:r>
              <a:endParaRPr b="1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Scheduling</a:t>
              </a:r>
              <a:endParaRPr b="1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2523450" y="3413163"/>
              <a:ext cx="1442400" cy="520800"/>
            </a:xfrm>
            <a:prstGeom prst="homePlate">
              <a:avLst>
                <a:gd fmla="val 50000" name="adj"/>
              </a:avLst>
            </a:prstGeom>
            <a:solidFill>
              <a:srgbClr val="CC41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Assets</a:t>
              </a:r>
              <a:endParaRPr b="1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management</a:t>
              </a:r>
              <a:endParaRPr b="1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2523450" y="4065325"/>
              <a:ext cx="1442400" cy="236700"/>
            </a:xfrm>
            <a:prstGeom prst="homePlate">
              <a:avLst>
                <a:gd fmla="val 50000" name="adj"/>
              </a:avLst>
            </a:prstGeom>
            <a:solidFill>
              <a:srgbClr val="CC41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PLANNING</a:t>
              </a:r>
              <a:endParaRPr b="1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4" name="Google Shape;284;p25"/>
            <p:cNvSpPr/>
            <p:nvPr/>
          </p:nvSpPr>
          <p:spPr>
            <a:xfrm>
              <a:off x="4370100" y="1412350"/>
              <a:ext cx="1442400" cy="520800"/>
            </a:xfrm>
            <a:prstGeom prst="homePlat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latin typeface="Montserrat"/>
                  <a:ea typeface="Montserrat"/>
                  <a:cs typeface="Montserrat"/>
                  <a:sym typeface="Montserrat"/>
                </a:rPr>
                <a:t>Real-time</a:t>
              </a:r>
              <a:endParaRPr b="1" sz="10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latin typeface="Montserrat"/>
                  <a:ea typeface="Montserrat"/>
                  <a:cs typeface="Montserrat"/>
                  <a:sym typeface="Montserrat"/>
                </a:rPr>
                <a:t>Trip updates</a:t>
              </a:r>
              <a:endParaRPr b="1"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4370100" y="2101939"/>
              <a:ext cx="1442400" cy="520800"/>
            </a:xfrm>
            <a:prstGeom prst="homePlat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latin typeface="Montserrat"/>
                  <a:ea typeface="Montserrat"/>
                  <a:cs typeface="Montserrat"/>
                  <a:sym typeface="Montserrat"/>
                </a:rPr>
                <a:t>Sales,</a:t>
              </a:r>
              <a:endParaRPr b="1" sz="10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latin typeface="Montserrat"/>
                  <a:ea typeface="Montserrat"/>
                  <a:cs typeface="Montserrat"/>
                  <a:sym typeface="Montserrat"/>
                </a:rPr>
                <a:t>Validation &amp;</a:t>
              </a:r>
              <a:endParaRPr b="1" sz="10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latin typeface="Montserrat"/>
                  <a:ea typeface="Montserrat"/>
                  <a:cs typeface="Montserrat"/>
                  <a:sym typeface="Montserrat"/>
                </a:rPr>
                <a:t>Control</a:t>
              </a:r>
              <a:endParaRPr b="1"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4370100" y="2760988"/>
              <a:ext cx="1442400" cy="520800"/>
            </a:xfrm>
            <a:prstGeom prst="homePlat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latin typeface="Montserrat"/>
                  <a:ea typeface="Montserrat"/>
                  <a:cs typeface="Montserrat"/>
                  <a:sym typeface="Montserrat"/>
                </a:rPr>
                <a:t>Vehicle</a:t>
              </a:r>
              <a:endParaRPr b="1" sz="10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latin typeface="Montserrat"/>
                  <a:ea typeface="Montserrat"/>
                  <a:cs typeface="Montserrat"/>
                  <a:sym typeface="Montserrat"/>
                </a:rPr>
                <a:t>monitoring</a:t>
              </a:r>
              <a:endParaRPr b="1"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4370100" y="3413163"/>
              <a:ext cx="1442400" cy="520800"/>
            </a:xfrm>
            <a:prstGeom prst="homePlat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latin typeface="Montserrat"/>
                  <a:ea typeface="Montserrat"/>
                  <a:cs typeface="Montserrat"/>
                  <a:sym typeface="Montserrat"/>
                </a:rPr>
                <a:t>Operation</a:t>
              </a:r>
              <a:endParaRPr b="1" sz="10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latin typeface="Montserrat"/>
                  <a:ea typeface="Montserrat"/>
                  <a:cs typeface="Montserrat"/>
                  <a:sym typeface="Montserrat"/>
                </a:rPr>
                <a:t>execution</a:t>
              </a:r>
              <a:endParaRPr b="1"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4370100" y="4065325"/>
              <a:ext cx="1442400" cy="236700"/>
            </a:xfrm>
            <a:prstGeom prst="homePlat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latin typeface="Montserrat"/>
                  <a:ea typeface="Montserrat"/>
                  <a:cs typeface="Montserrat"/>
                  <a:sym typeface="Montserrat"/>
                </a:rPr>
                <a:t>OPERATIONS</a:t>
              </a:r>
              <a:endParaRPr b="1"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6160925" y="1412350"/>
              <a:ext cx="1442400" cy="520800"/>
            </a:xfrm>
            <a:prstGeom prst="homePlate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Query Stats</a:t>
              </a:r>
              <a:endParaRPr b="1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6160925" y="2101939"/>
              <a:ext cx="1442400" cy="520800"/>
            </a:xfrm>
            <a:prstGeom prst="homePlate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Transaction</a:t>
              </a:r>
              <a:endParaRPr b="1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Settlement</a:t>
              </a:r>
              <a:endParaRPr b="1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6160925" y="2760988"/>
              <a:ext cx="1442400" cy="520800"/>
            </a:xfrm>
            <a:prstGeom prst="homePlate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Historic</a:t>
              </a:r>
              <a:endParaRPr b="1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operations</a:t>
              </a:r>
              <a:endParaRPr b="1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6160925" y="3413163"/>
              <a:ext cx="1442400" cy="520800"/>
            </a:xfrm>
            <a:prstGeom prst="homePlate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Historic</a:t>
              </a:r>
              <a:endParaRPr b="1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usage</a:t>
              </a:r>
              <a:endParaRPr b="1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6160925" y="4065325"/>
              <a:ext cx="1442400" cy="236700"/>
            </a:xfrm>
            <a:prstGeom prst="homePlate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HISTORY</a:t>
              </a:r>
              <a:endParaRPr b="1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4" name="Google Shape;294;p25"/>
            <p:cNvSpPr txBox="1"/>
            <p:nvPr/>
          </p:nvSpPr>
          <p:spPr>
            <a:xfrm>
              <a:off x="2589250" y="4382225"/>
              <a:ext cx="11520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fr" sz="900">
                  <a:solidFill>
                    <a:srgbClr val="A61C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Before Travel</a:t>
              </a:r>
              <a:endParaRPr b="1" i="1" sz="900">
                <a:solidFill>
                  <a:srgbClr val="A61C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5" name="Google Shape;295;p25"/>
            <p:cNvSpPr txBox="1"/>
            <p:nvPr/>
          </p:nvSpPr>
          <p:spPr>
            <a:xfrm>
              <a:off x="4447375" y="4382225"/>
              <a:ext cx="11520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fr" sz="900">
                  <a:solidFill>
                    <a:srgbClr val="E691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During Travel</a:t>
              </a:r>
              <a:endParaRPr b="1" i="1" sz="900">
                <a:solidFill>
                  <a:srgbClr val="E6913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6" name="Google Shape;296;p25"/>
            <p:cNvSpPr txBox="1"/>
            <p:nvPr/>
          </p:nvSpPr>
          <p:spPr>
            <a:xfrm>
              <a:off x="6259625" y="4382225"/>
              <a:ext cx="11520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fr" sz="9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After Travel</a:t>
              </a:r>
              <a:endParaRPr b="1" i="1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7" name="Google Shape;297;p25"/>
            <p:cNvSpPr txBox="1"/>
            <p:nvPr/>
          </p:nvSpPr>
          <p:spPr>
            <a:xfrm>
              <a:off x="6445725" y="4724400"/>
              <a:ext cx="671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OpRa</a:t>
              </a:r>
              <a:endParaRPr b="1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8" name="Google Shape;298;p25"/>
            <p:cNvSpPr txBox="1"/>
            <p:nvPr/>
          </p:nvSpPr>
          <p:spPr>
            <a:xfrm>
              <a:off x="4796880" y="4724390"/>
              <a:ext cx="671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rgbClr val="E691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SIRI</a:t>
              </a:r>
              <a:endParaRPr b="1" sz="1000">
                <a:solidFill>
                  <a:srgbClr val="E6913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9" name="Google Shape;299;p25"/>
            <p:cNvSpPr txBox="1"/>
            <p:nvPr/>
          </p:nvSpPr>
          <p:spPr>
            <a:xfrm>
              <a:off x="2854298" y="4724390"/>
              <a:ext cx="774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rgbClr val="A61C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NeTEx</a:t>
              </a:r>
              <a:endParaRPr b="1" sz="1000">
                <a:solidFill>
                  <a:srgbClr val="A61C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0" name="Google Shape;300;p25"/>
            <p:cNvSpPr txBox="1"/>
            <p:nvPr/>
          </p:nvSpPr>
          <p:spPr>
            <a:xfrm>
              <a:off x="3898075" y="988425"/>
              <a:ext cx="1701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900">
                  <a:solidFill>
                    <a:srgbClr val="3D85C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Transmodel</a:t>
              </a:r>
              <a:endParaRPr b="1" sz="90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372750" y="4724400"/>
              <a:ext cx="7590300" cy="55200"/>
            </a:xfrm>
            <a:prstGeom prst="rightArrow">
              <a:avLst>
                <a:gd fmla="val 0" name="adj1"/>
                <a:gd fmla="val 50000" name="adj2"/>
              </a:avLst>
            </a:prstGeom>
            <a:solidFill>
              <a:schemeClr val="dk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5"/>
            <p:cNvSpPr/>
            <p:nvPr/>
          </p:nvSpPr>
          <p:spPr>
            <a:xfrm rot="-5400000">
              <a:off x="-1441750" y="2975000"/>
              <a:ext cx="3861600" cy="55200"/>
            </a:xfrm>
            <a:prstGeom prst="rightArrow">
              <a:avLst>
                <a:gd fmla="val 0" name="adj1"/>
                <a:gd fmla="val 50000" name="adj2"/>
              </a:avLst>
            </a:prstGeom>
            <a:solidFill>
              <a:schemeClr val="dk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5"/>
            <p:cNvSpPr txBox="1"/>
            <p:nvPr/>
          </p:nvSpPr>
          <p:spPr>
            <a:xfrm rot="-5400000">
              <a:off x="-1040275" y="3093875"/>
              <a:ext cx="288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Functional Area</a:t>
              </a:r>
              <a:endPara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4" name="Google Shape;304;p25"/>
            <p:cNvSpPr txBox="1"/>
            <p:nvPr/>
          </p:nvSpPr>
          <p:spPr>
            <a:xfrm>
              <a:off x="516650" y="4693800"/>
              <a:ext cx="621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Time</a:t>
              </a:r>
              <a:endPara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305" name="Google Shape;305;p25"/>
            <p:cNvGrpSpPr/>
            <p:nvPr/>
          </p:nvGrpSpPr>
          <p:grpSpPr>
            <a:xfrm>
              <a:off x="2368539" y="1257086"/>
              <a:ext cx="6996768" cy="1456262"/>
              <a:chOff x="2368539" y="1257086"/>
              <a:chExt cx="6996768" cy="1456262"/>
            </a:xfrm>
          </p:grpSpPr>
          <p:sp>
            <p:nvSpPr>
              <p:cNvPr id="306" name="Google Shape;306;p25"/>
              <p:cNvSpPr/>
              <p:nvPr/>
            </p:nvSpPr>
            <p:spPr>
              <a:xfrm>
                <a:off x="2368539" y="1315348"/>
                <a:ext cx="1663800" cy="13980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FF00FF"/>
                </a:solidFill>
                <a:prstDash val="lg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000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07" name="Google Shape;307;p25"/>
              <p:cNvSpPr/>
              <p:nvPr/>
            </p:nvSpPr>
            <p:spPr>
              <a:xfrm>
                <a:off x="4214303" y="1315348"/>
                <a:ext cx="1618200" cy="6519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FF00FF"/>
                </a:solidFill>
                <a:prstDash val="lg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000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08" name="Google Shape;308;p25"/>
              <p:cNvSpPr txBox="1"/>
              <p:nvPr/>
            </p:nvSpPr>
            <p:spPr>
              <a:xfrm>
                <a:off x="7748007" y="1257086"/>
                <a:ext cx="16173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fr" sz="1000">
                    <a:solidFill>
                      <a:srgbClr val="FF00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GTFS Schedule</a:t>
                </a:r>
                <a:br>
                  <a:rPr b="1" lang="fr" sz="1000">
                    <a:solidFill>
                      <a:srgbClr val="FF00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</a:br>
                <a:r>
                  <a:rPr b="1" lang="fr" sz="1000">
                    <a:solidFill>
                      <a:srgbClr val="FF00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GTFS Realtime</a:t>
                </a:r>
                <a:br>
                  <a:rPr b="1" lang="fr" sz="1000">
                    <a:solidFill>
                      <a:srgbClr val="FF00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</a:br>
                <a:r>
                  <a:rPr b="1" lang="fr" sz="1000">
                    <a:solidFill>
                      <a:srgbClr val="FF00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GTFS Fares</a:t>
                </a:r>
                <a:endParaRPr b="1" sz="1000">
                  <a:solidFill>
                    <a:srgbClr val="9900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309" name="Google Shape;309;p25"/>
            <p:cNvGrpSpPr/>
            <p:nvPr/>
          </p:nvGrpSpPr>
          <p:grpSpPr>
            <a:xfrm>
              <a:off x="2447281" y="1380775"/>
              <a:ext cx="6819051" cy="1309283"/>
              <a:chOff x="2447281" y="1380775"/>
              <a:chExt cx="6819051" cy="1309283"/>
            </a:xfrm>
          </p:grpSpPr>
          <p:sp>
            <p:nvSpPr>
              <p:cNvPr id="310" name="Google Shape;310;p25"/>
              <p:cNvSpPr/>
              <p:nvPr/>
            </p:nvSpPr>
            <p:spPr>
              <a:xfrm>
                <a:off x="4214295" y="2038158"/>
                <a:ext cx="1617300" cy="6519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9900FF"/>
                </a:solidFill>
                <a:prstDash val="lg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000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11" name="Google Shape;311;p25"/>
              <p:cNvSpPr/>
              <p:nvPr/>
            </p:nvSpPr>
            <p:spPr>
              <a:xfrm>
                <a:off x="2447281" y="1380775"/>
                <a:ext cx="1506300" cy="6519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9900FF"/>
                </a:solidFill>
                <a:prstDash val="lg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000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12" name="Google Shape;312;p25"/>
              <p:cNvSpPr txBox="1"/>
              <p:nvPr/>
            </p:nvSpPr>
            <p:spPr>
              <a:xfrm>
                <a:off x="7760032" y="1841180"/>
                <a:ext cx="15063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fr" sz="1000">
                    <a:solidFill>
                      <a:srgbClr val="9900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GBFS/TOMP-API</a:t>
                </a:r>
                <a:endParaRPr b="1" sz="1000">
                  <a:solidFill>
                    <a:srgbClr val="9900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Overview of NeTEx</a:t>
            </a:r>
            <a:endParaRPr/>
          </a:p>
        </p:txBody>
      </p:sp>
      <p:sp>
        <p:nvSpPr>
          <p:cNvPr id="318" name="Google Shape;31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grpSp>
        <p:nvGrpSpPr>
          <p:cNvPr id="319" name="Google Shape;319;p26"/>
          <p:cNvGrpSpPr/>
          <p:nvPr/>
        </p:nvGrpSpPr>
        <p:grpSpPr>
          <a:xfrm>
            <a:off x="942431" y="883073"/>
            <a:ext cx="7034561" cy="3780156"/>
            <a:chOff x="1227125" y="31994"/>
            <a:chExt cx="8299388" cy="4465103"/>
          </a:xfrm>
        </p:grpSpPr>
        <p:sp>
          <p:nvSpPr>
            <p:cNvPr id="320" name="Google Shape;320;p26"/>
            <p:cNvSpPr/>
            <p:nvPr/>
          </p:nvSpPr>
          <p:spPr>
            <a:xfrm>
              <a:off x="1389691" y="208108"/>
              <a:ext cx="3901500" cy="1219200"/>
            </a:xfrm>
            <a:prstGeom prst="rect">
              <a:avLst/>
            </a:prstGeom>
            <a:solidFill>
              <a:srgbClr val="D1ECEC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1" name="Google Shape;321;p26"/>
            <p:cNvSpPr txBox="1"/>
            <p:nvPr/>
          </p:nvSpPr>
          <p:spPr>
            <a:xfrm>
              <a:off x="1389691" y="208108"/>
              <a:ext cx="3901500" cy="12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825825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Montserrat"/>
                <a:buNone/>
              </a:pPr>
              <a:r>
                <a:rPr lang="fr">
                  <a:solidFill>
                    <a:srgbClr val="181C5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Part 1: Public Transport network topology</a:t>
              </a:r>
              <a:endParaRPr sz="1200">
                <a:solidFill>
                  <a:srgbClr val="181C5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01600" lvl="1" marL="11430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181C56"/>
                </a:buClr>
                <a:buSzPts val="1000"/>
                <a:buFont typeface="Montserrat"/>
                <a:buChar char="•"/>
              </a:pPr>
              <a:r>
                <a:rPr i="0" lang="fr" sz="1000" u="none" cap="none" strike="noStrike">
                  <a:solidFill>
                    <a:srgbClr val="181C5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Organisations</a:t>
              </a:r>
              <a:endParaRPr sz="1200">
                <a:solidFill>
                  <a:srgbClr val="181C5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016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181C56"/>
                </a:buClr>
                <a:buSzPts val="1000"/>
                <a:buFont typeface="Montserrat"/>
                <a:buChar char="•"/>
              </a:pPr>
              <a:r>
                <a:rPr i="0" lang="fr" sz="1000" u="none" cap="none" strike="noStrike">
                  <a:solidFill>
                    <a:srgbClr val="181C5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Places &amp; Points of Interest</a:t>
              </a:r>
              <a:endParaRPr sz="1200">
                <a:solidFill>
                  <a:srgbClr val="181C5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016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181C56"/>
                </a:buClr>
                <a:buSzPts val="1000"/>
                <a:buFont typeface="Montserrat"/>
                <a:buChar char="•"/>
              </a:pPr>
              <a:r>
                <a:rPr i="0" lang="fr" sz="1000" u="none" cap="none" strike="noStrike">
                  <a:solidFill>
                    <a:srgbClr val="181C5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Line, Routes, etc.</a:t>
              </a:r>
              <a:endParaRPr sz="1200">
                <a:solidFill>
                  <a:srgbClr val="181C5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1227125" y="31994"/>
              <a:ext cx="853500" cy="12801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24998" r="-2499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5625013" y="208108"/>
              <a:ext cx="3901500" cy="1219200"/>
            </a:xfrm>
            <a:prstGeom prst="rect">
              <a:avLst/>
            </a:prstGeom>
            <a:solidFill>
              <a:srgbClr val="DADADA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4" name="Google Shape;324;p26"/>
            <p:cNvSpPr txBox="1"/>
            <p:nvPr/>
          </p:nvSpPr>
          <p:spPr>
            <a:xfrm>
              <a:off x="5625013" y="208108"/>
              <a:ext cx="3901500" cy="12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825825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Montserrat"/>
                <a:buNone/>
              </a:pPr>
              <a:r>
                <a:rPr lang="fr">
                  <a:solidFill>
                    <a:srgbClr val="181C5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Part 4: European Passenger Information Profile (EPIP)</a:t>
              </a:r>
              <a:endParaRPr sz="1200">
                <a:solidFill>
                  <a:srgbClr val="181C5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01600" lvl="1" marL="11430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181C56"/>
                </a:buClr>
                <a:buSzPts val="1000"/>
                <a:buFont typeface="Montserrat"/>
                <a:buChar char="•"/>
              </a:pPr>
              <a:r>
                <a:rPr i="0" lang="fr" sz="1000" u="none" cap="none" strike="noStrike">
                  <a:solidFill>
                    <a:srgbClr val="181C5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Subset dedicated to passenger information applications / software</a:t>
              </a:r>
              <a:endParaRPr sz="1200">
                <a:solidFill>
                  <a:srgbClr val="181C5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016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181C56"/>
                </a:buClr>
                <a:buSzPts val="1000"/>
                <a:buFont typeface="Montserrat"/>
                <a:buChar char="•"/>
              </a:pPr>
              <a:r>
                <a:rPr i="0" lang="fr" sz="1000" u="none" cap="none" strike="noStrike">
                  <a:solidFill>
                    <a:srgbClr val="181C5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 “closest” to GTFS schedule</a:t>
              </a:r>
              <a:endParaRPr sz="1200">
                <a:solidFill>
                  <a:srgbClr val="181C5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5462447" y="31994"/>
              <a:ext cx="853500" cy="1280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24998" r="-2499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1389691" y="1743002"/>
              <a:ext cx="3901500" cy="1219200"/>
            </a:xfrm>
            <a:prstGeom prst="rect">
              <a:avLst/>
            </a:prstGeom>
            <a:solidFill>
              <a:srgbClr val="D1ECEC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7" name="Google Shape;327;p26"/>
            <p:cNvSpPr txBox="1"/>
            <p:nvPr/>
          </p:nvSpPr>
          <p:spPr>
            <a:xfrm>
              <a:off x="1389691" y="1743002"/>
              <a:ext cx="3901500" cy="12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825825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Montserrat"/>
                <a:buNone/>
              </a:pPr>
              <a:r>
                <a:rPr lang="fr">
                  <a:solidFill>
                    <a:srgbClr val="181C5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Part 2: Scheduled Timetables</a:t>
              </a:r>
              <a:endParaRPr sz="1200">
                <a:solidFill>
                  <a:srgbClr val="181C5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01600" lvl="1" marL="11430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181C56"/>
                </a:buClr>
                <a:buSzPts val="1000"/>
                <a:buFont typeface="Montserrat"/>
                <a:buChar char="•"/>
              </a:pPr>
              <a:r>
                <a:rPr i="0" lang="fr" sz="1000" u="none" cap="none" strike="noStrike">
                  <a:solidFill>
                    <a:srgbClr val="181C5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Service calendar</a:t>
              </a:r>
              <a:endParaRPr sz="1200">
                <a:solidFill>
                  <a:srgbClr val="181C5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016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181C56"/>
                </a:buClr>
                <a:buSzPts val="1000"/>
                <a:buFont typeface="Montserrat"/>
                <a:buChar char="•"/>
              </a:pPr>
              <a:r>
                <a:rPr i="0" lang="fr" sz="1000" u="none" cap="none" strike="noStrike">
                  <a:solidFill>
                    <a:srgbClr val="181C5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Timetables</a:t>
              </a:r>
              <a:endParaRPr sz="1200">
                <a:solidFill>
                  <a:srgbClr val="181C5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016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181C56"/>
                </a:buClr>
                <a:buSzPts val="1000"/>
                <a:buFont typeface="Montserrat"/>
                <a:buChar char="•"/>
              </a:pPr>
              <a:r>
                <a:rPr i="0" lang="fr" sz="1000" u="none" cap="none" strike="noStrike">
                  <a:solidFill>
                    <a:srgbClr val="181C5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Connection details</a:t>
              </a:r>
              <a:endParaRPr sz="1200">
                <a:solidFill>
                  <a:srgbClr val="181C5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1227125" y="1566889"/>
              <a:ext cx="853500" cy="12801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24998" r="-2499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5625013" y="1743002"/>
              <a:ext cx="3901500" cy="1219200"/>
            </a:xfrm>
            <a:prstGeom prst="rect">
              <a:avLst/>
            </a:prstGeom>
            <a:solidFill>
              <a:srgbClr val="DADADA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0" name="Google Shape;330;p26"/>
            <p:cNvSpPr txBox="1"/>
            <p:nvPr/>
          </p:nvSpPr>
          <p:spPr>
            <a:xfrm>
              <a:off x="5625013" y="1743002"/>
              <a:ext cx="3901500" cy="12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825825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Montserrat"/>
                <a:buNone/>
              </a:pPr>
              <a:r>
                <a:rPr lang="fr">
                  <a:solidFill>
                    <a:srgbClr val="181C5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Part 5: Alternative modes</a:t>
              </a:r>
              <a:endParaRPr sz="1200">
                <a:solidFill>
                  <a:srgbClr val="181C5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01600" lvl="1" marL="11430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181C56"/>
                </a:buClr>
                <a:buSzPts val="1000"/>
                <a:buFont typeface="Montserrat"/>
                <a:buChar char="•"/>
              </a:pPr>
              <a:r>
                <a:rPr i="0" lang="fr" sz="1000" u="none" cap="none" strike="noStrike">
                  <a:solidFill>
                    <a:srgbClr val="181C5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Subset dedicated to all alternative modes</a:t>
              </a:r>
              <a:endParaRPr sz="1200">
                <a:solidFill>
                  <a:srgbClr val="181C5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016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181C56"/>
                </a:buClr>
                <a:buSzPts val="1000"/>
                <a:buFont typeface="Montserrat"/>
                <a:buChar char="•"/>
              </a:pPr>
              <a:r>
                <a:rPr i="0" lang="fr" sz="1000" u="none" cap="none" strike="noStrike">
                  <a:solidFill>
                    <a:srgbClr val="181C5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Where the mapping with GBFS can be found for passenger information</a:t>
              </a:r>
              <a:endParaRPr sz="1200">
                <a:solidFill>
                  <a:srgbClr val="181C5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5462447" y="1566889"/>
              <a:ext cx="853500" cy="12801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-24998" r="-2499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1389691" y="3277897"/>
              <a:ext cx="3901500" cy="1219200"/>
            </a:xfrm>
            <a:prstGeom prst="rect">
              <a:avLst/>
            </a:prstGeom>
            <a:solidFill>
              <a:srgbClr val="D1ECEC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3" name="Google Shape;333;p26"/>
            <p:cNvSpPr txBox="1"/>
            <p:nvPr/>
          </p:nvSpPr>
          <p:spPr>
            <a:xfrm>
              <a:off x="1389691" y="3277897"/>
              <a:ext cx="3901500" cy="12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825825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Montserrat"/>
                <a:buNone/>
              </a:pPr>
              <a:r>
                <a:rPr lang="fr">
                  <a:solidFill>
                    <a:srgbClr val="181C5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Part 3: Fares information</a:t>
              </a:r>
              <a:endParaRPr sz="1200">
                <a:solidFill>
                  <a:srgbClr val="181C5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01600" lvl="1" marL="11430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181C56"/>
                </a:buClr>
                <a:buSzPts val="1000"/>
                <a:buFont typeface="Montserrat"/>
                <a:buChar char="•"/>
              </a:pPr>
              <a:r>
                <a:rPr i="0" lang="fr" sz="1000" u="none" cap="none" strike="noStrike">
                  <a:solidFill>
                    <a:srgbClr val="181C5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Fare structures &amp; products</a:t>
              </a:r>
              <a:endParaRPr sz="1200">
                <a:solidFill>
                  <a:srgbClr val="181C5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016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181C56"/>
                </a:buClr>
                <a:buSzPts val="1000"/>
                <a:buFont typeface="Montserrat"/>
                <a:buChar char="•"/>
              </a:pPr>
              <a:r>
                <a:rPr i="0" lang="fr" sz="1000" u="none" cap="none" strike="noStrike">
                  <a:solidFill>
                    <a:srgbClr val="181C5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Actual price data</a:t>
              </a:r>
              <a:endParaRPr sz="1200">
                <a:solidFill>
                  <a:srgbClr val="181C5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016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181C56"/>
                </a:buClr>
                <a:buSzPts val="1000"/>
                <a:buFont typeface="Montserrat"/>
                <a:buChar char="•"/>
              </a:pPr>
              <a:r>
                <a:rPr i="0" lang="fr" sz="1000" u="none" cap="none" strike="noStrike">
                  <a:solidFill>
                    <a:srgbClr val="181C5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Sales conditions</a:t>
              </a:r>
              <a:endParaRPr sz="1200">
                <a:solidFill>
                  <a:srgbClr val="181C5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1227125" y="3101784"/>
              <a:ext cx="853500" cy="12801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-24998" r="-2499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5625013" y="3277897"/>
              <a:ext cx="3901500" cy="1219200"/>
            </a:xfrm>
            <a:prstGeom prst="rect">
              <a:avLst/>
            </a:prstGeom>
            <a:solidFill>
              <a:srgbClr val="DADADA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6" name="Google Shape;336;p26"/>
            <p:cNvSpPr txBox="1"/>
            <p:nvPr/>
          </p:nvSpPr>
          <p:spPr>
            <a:xfrm>
              <a:off x="5625013" y="3277897"/>
              <a:ext cx="3901500" cy="12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825825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Montserrat"/>
                <a:buNone/>
              </a:pPr>
              <a:r>
                <a:rPr lang="fr">
                  <a:solidFill>
                    <a:srgbClr val="181C5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Part 6: European Passenger Information Accessibility Profile (EPIAP)</a:t>
              </a:r>
              <a:endParaRPr sz="1200">
                <a:solidFill>
                  <a:srgbClr val="181C5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01600" lvl="1" marL="11430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181C56"/>
                </a:buClr>
                <a:buSzPts val="1000"/>
                <a:buFont typeface="Montserrat"/>
                <a:buChar char="•"/>
              </a:pPr>
              <a:r>
                <a:rPr i="0" lang="fr" sz="1000" u="none" cap="none" strike="noStrike">
                  <a:solidFill>
                    <a:srgbClr val="181C5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Subset dedicated to information on accessibility</a:t>
              </a:r>
              <a:endParaRPr sz="1200">
                <a:solidFill>
                  <a:srgbClr val="181C5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5462447" y="3101784"/>
              <a:ext cx="853500" cy="12801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-24998" r="-2499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38" name="Google Shape;338;p26"/>
          <p:cNvGrpSpPr/>
          <p:nvPr/>
        </p:nvGrpSpPr>
        <p:grpSpPr>
          <a:xfrm>
            <a:off x="7977000" y="2975342"/>
            <a:ext cx="1032552" cy="350833"/>
            <a:chOff x="6135781" y="3138796"/>
            <a:chExt cx="1578826" cy="536441"/>
          </a:xfrm>
        </p:grpSpPr>
        <p:pic>
          <p:nvPicPr>
            <p:cNvPr id="339" name="Google Shape;339;p2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135781" y="3157462"/>
              <a:ext cx="550169" cy="517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Google Shape;340;p26"/>
            <p:cNvSpPr txBox="1"/>
            <p:nvPr/>
          </p:nvSpPr>
          <p:spPr>
            <a:xfrm>
              <a:off x="6617508" y="3138796"/>
              <a:ext cx="10971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00"/>
                <a:t>GBFS</a:t>
              </a:r>
              <a:endParaRPr sz="1000"/>
            </a:p>
          </p:txBody>
        </p:sp>
      </p:grpSp>
      <p:grpSp>
        <p:nvGrpSpPr>
          <p:cNvPr id="341" name="Google Shape;341;p26"/>
          <p:cNvGrpSpPr/>
          <p:nvPr/>
        </p:nvGrpSpPr>
        <p:grpSpPr>
          <a:xfrm>
            <a:off x="4492134" y="4725019"/>
            <a:ext cx="4664666" cy="338700"/>
            <a:chOff x="4492134" y="4725019"/>
            <a:chExt cx="4664666" cy="338700"/>
          </a:xfrm>
        </p:grpSpPr>
        <p:pic>
          <p:nvPicPr>
            <p:cNvPr descr="File:GitHub Invertocat Logo.svg - Wikimedia Commons" id="342" name="Google Shape;342;p2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492134" y="4759369"/>
              <a:ext cx="273856" cy="270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3" name="Google Shape;343;p26"/>
            <p:cNvSpPr txBox="1"/>
            <p:nvPr/>
          </p:nvSpPr>
          <p:spPr>
            <a:xfrm>
              <a:off x="4766000" y="4725019"/>
              <a:ext cx="4390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11"/>
                </a:rPr>
                <a:t>github.com/NeTEx-CEN/NeTEx</a:t>
              </a:r>
              <a:endPara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Overview of SIRI</a:t>
            </a:r>
            <a:endParaRPr/>
          </a:p>
        </p:txBody>
      </p:sp>
      <p:sp>
        <p:nvSpPr>
          <p:cNvPr id="349" name="Google Shape;34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grpSp>
        <p:nvGrpSpPr>
          <p:cNvPr id="350" name="Google Shape;350;p27"/>
          <p:cNvGrpSpPr/>
          <p:nvPr/>
        </p:nvGrpSpPr>
        <p:grpSpPr>
          <a:xfrm>
            <a:off x="457230" y="1195783"/>
            <a:ext cx="8229552" cy="2962663"/>
            <a:chOff x="180" y="349285"/>
            <a:chExt cx="10753367" cy="3830699"/>
          </a:xfrm>
        </p:grpSpPr>
        <p:sp>
          <p:nvSpPr>
            <p:cNvPr id="351" name="Google Shape;351;p27"/>
            <p:cNvSpPr/>
            <p:nvPr/>
          </p:nvSpPr>
          <p:spPr>
            <a:xfrm>
              <a:off x="139642" y="500370"/>
              <a:ext cx="3347100" cy="1046100"/>
            </a:xfrm>
            <a:prstGeom prst="rect">
              <a:avLst/>
            </a:prstGeom>
            <a:solidFill>
              <a:srgbClr val="CAE5E8">
                <a:alpha val="40000"/>
              </a:srgbClr>
            </a:solidFill>
            <a:ln cap="flat" cmpd="sng" w="9525">
              <a:solidFill>
                <a:srgbClr val="24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2" name="Google Shape;352;p27"/>
            <p:cNvSpPr txBox="1"/>
            <p:nvPr/>
          </p:nvSpPr>
          <p:spPr>
            <a:xfrm>
              <a:off x="139642" y="500370"/>
              <a:ext cx="3347100" cy="1046100"/>
            </a:xfrm>
            <a:prstGeom prst="rect">
              <a:avLst/>
            </a:prstGeom>
            <a:solidFill>
              <a:srgbClr val="E7E6E6"/>
            </a:solidFill>
            <a:ln cap="flat" cmpd="sng" w="9525">
              <a:solidFill>
                <a:srgbClr val="9BA5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60950" lIns="7084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ontserrat"/>
                <a:buNone/>
              </a:pPr>
              <a:r>
                <a:rPr lang="fr" sz="13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Timetable</a:t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95250" lvl="1" marL="11430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Montserrat"/>
                <a:buChar char="•"/>
              </a:pPr>
              <a:r>
                <a:rPr i="0" lang="fr" sz="9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Production Timetable Service</a:t>
              </a:r>
              <a:endParaRPr i="0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9525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Montserrat"/>
                <a:buChar char="•"/>
              </a:pPr>
              <a:r>
                <a:rPr i="0" lang="fr" sz="9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Estimated Timetable Service</a:t>
              </a:r>
              <a:endParaRPr i="0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180" y="349285"/>
              <a:ext cx="732300" cy="10983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24998" r="-2499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3773045" y="500370"/>
              <a:ext cx="3347100" cy="1046100"/>
            </a:xfrm>
            <a:prstGeom prst="rect">
              <a:avLst/>
            </a:prstGeom>
            <a:solidFill>
              <a:srgbClr val="CAE5E8">
                <a:alpha val="40000"/>
              </a:srgbClr>
            </a:solidFill>
            <a:ln cap="flat" cmpd="sng" w="9525">
              <a:solidFill>
                <a:srgbClr val="24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5" name="Google Shape;355;p27"/>
            <p:cNvSpPr txBox="1"/>
            <p:nvPr/>
          </p:nvSpPr>
          <p:spPr>
            <a:xfrm>
              <a:off x="3773045" y="500370"/>
              <a:ext cx="3347100" cy="1046100"/>
            </a:xfrm>
            <a:prstGeom prst="rect">
              <a:avLst/>
            </a:prstGeom>
            <a:solidFill>
              <a:srgbClr val="E7E6E6"/>
            </a:solidFill>
            <a:ln cap="flat" cmpd="sng" w="9525">
              <a:solidFill>
                <a:srgbClr val="9BA5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60950" lIns="7084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ontserrat"/>
                <a:buNone/>
              </a:pPr>
              <a:r>
                <a:rPr lang="fr" sz="13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Stop</a:t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95250" lvl="1" marL="11430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Montserrat"/>
                <a:buChar char="•"/>
              </a:pPr>
              <a:r>
                <a:rPr i="0" lang="fr" sz="9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Stop Timetable Service</a:t>
              </a:r>
              <a:endParaRPr i="0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9525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Montserrat"/>
                <a:buChar char="•"/>
              </a:pPr>
              <a:r>
                <a:rPr i="0" lang="fr" sz="9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Stop Monitoring Service</a:t>
              </a:r>
              <a:endParaRPr i="0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3633582" y="349285"/>
              <a:ext cx="732300" cy="10983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24998" r="-2499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7406447" y="500370"/>
              <a:ext cx="3347100" cy="1046100"/>
            </a:xfrm>
            <a:prstGeom prst="rect">
              <a:avLst/>
            </a:prstGeom>
            <a:solidFill>
              <a:srgbClr val="CAE5E8">
                <a:alpha val="40000"/>
              </a:srgbClr>
            </a:solidFill>
            <a:ln cap="flat" cmpd="sng" w="9525">
              <a:solidFill>
                <a:srgbClr val="24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8" name="Google Shape;358;p27"/>
            <p:cNvSpPr txBox="1"/>
            <p:nvPr/>
          </p:nvSpPr>
          <p:spPr>
            <a:xfrm>
              <a:off x="7406447" y="500370"/>
              <a:ext cx="3347100" cy="1046100"/>
            </a:xfrm>
            <a:prstGeom prst="rect">
              <a:avLst/>
            </a:prstGeom>
            <a:solidFill>
              <a:srgbClr val="E7E6E6"/>
            </a:solidFill>
            <a:ln cap="flat" cmpd="sng" w="9525">
              <a:solidFill>
                <a:srgbClr val="9BA5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50" lIns="7084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ontserrat"/>
                <a:buNone/>
              </a:pPr>
              <a:r>
                <a:rPr lang="fr" sz="13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Vehicle Monitoring Service</a:t>
              </a:r>
              <a:endParaRPr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7266985" y="349285"/>
              <a:ext cx="732300" cy="10983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24998" r="-2499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139642" y="1817127"/>
              <a:ext cx="3347100" cy="1046100"/>
            </a:xfrm>
            <a:prstGeom prst="rect">
              <a:avLst/>
            </a:prstGeom>
            <a:solidFill>
              <a:srgbClr val="CAE5E8">
                <a:alpha val="40000"/>
              </a:srgbClr>
            </a:solidFill>
            <a:ln cap="flat" cmpd="sng" w="9525">
              <a:solidFill>
                <a:srgbClr val="24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1" name="Google Shape;361;p27"/>
            <p:cNvSpPr txBox="1"/>
            <p:nvPr/>
          </p:nvSpPr>
          <p:spPr>
            <a:xfrm>
              <a:off x="139642" y="1817127"/>
              <a:ext cx="3347100" cy="1046100"/>
            </a:xfrm>
            <a:prstGeom prst="rect">
              <a:avLst/>
            </a:prstGeom>
            <a:solidFill>
              <a:srgbClr val="E7E6E6"/>
            </a:solidFill>
            <a:ln cap="flat" cmpd="sng" w="9525">
              <a:solidFill>
                <a:srgbClr val="9BA5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60950" lIns="7084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ontserrat"/>
                <a:buNone/>
              </a:pPr>
              <a:r>
                <a:rPr lang="fr" sz="13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Connection</a:t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95250" lvl="1" marL="11430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Montserrat"/>
                <a:buChar char="•"/>
              </a:pPr>
              <a:r>
                <a:rPr i="0" lang="fr" sz="9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Connection Timetable Service</a:t>
              </a:r>
              <a:endParaRPr i="0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9525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Montserrat"/>
                <a:buChar char="•"/>
              </a:pPr>
              <a:r>
                <a:rPr i="0" lang="fr" sz="9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Connection Monitoring Service</a:t>
              </a:r>
              <a:endParaRPr i="0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180" y="1666042"/>
              <a:ext cx="732300" cy="10983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-24998" r="-2499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3773045" y="1817127"/>
              <a:ext cx="3347100" cy="1046100"/>
            </a:xfrm>
            <a:prstGeom prst="rect">
              <a:avLst/>
            </a:prstGeom>
            <a:solidFill>
              <a:srgbClr val="CAE5E8">
                <a:alpha val="40000"/>
              </a:srgbClr>
            </a:solidFill>
            <a:ln cap="flat" cmpd="sng" w="9525">
              <a:solidFill>
                <a:srgbClr val="24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4" name="Google Shape;364;p27"/>
            <p:cNvSpPr txBox="1"/>
            <p:nvPr/>
          </p:nvSpPr>
          <p:spPr>
            <a:xfrm>
              <a:off x="3773045" y="1817127"/>
              <a:ext cx="3347100" cy="1046100"/>
            </a:xfrm>
            <a:prstGeom prst="rect">
              <a:avLst/>
            </a:prstGeom>
            <a:solidFill>
              <a:srgbClr val="E7E6E6"/>
            </a:solidFill>
            <a:ln cap="flat" cmpd="sng" w="9525">
              <a:solidFill>
                <a:srgbClr val="9BA5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50" lIns="7084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ontserrat"/>
                <a:buNone/>
              </a:pPr>
              <a:r>
                <a:rPr lang="fr" sz="13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General Message Service</a:t>
              </a:r>
              <a:endParaRPr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3633582" y="1666042"/>
              <a:ext cx="732300" cy="10983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-24998" r="-2499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7406447" y="1817127"/>
              <a:ext cx="3347100" cy="1046100"/>
            </a:xfrm>
            <a:prstGeom prst="rect">
              <a:avLst/>
            </a:prstGeom>
            <a:solidFill>
              <a:srgbClr val="CAE5E8">
                <a:alpha val="40000"/>
              </a:srgbClr>
            </a:solidFill>
            <a:ln cap="flat" cmpd="sng" w="9525">
              <a:solidFill>
                <a:srgbClr val="24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7" name="Google Shape;367;p27"/>
            <p:cNvSpPr txBox="1"/>
            <p:nvPr/>
          </p:nvSpPr>
          <p:spPr>
            <a:xfrm>
              <a:off x="7406447" y="1817127"/>
              <a:ext cx="3347100" cy="1046100"/>
            </a:xfrm>
            <a:prstGeom prst="rect">
              <a:avLst/>
            </a:prstGeom>
            <a:solidFill>
              <a:srgbClr val="E7E6E6"/>
            </a:solidFill>
            <a:ln cap="flat" cmpd="sng" w="9525">
              <a:solidFill>
                <a:srgbClr val="9BA5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50" lIns="7084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ontserrat"/>
                <a:buNone/>
              </a:pPr>
              <a:r>
                <a:rPr lang="fr" sz="13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Situation Exchange Service</a:t>
              </a:r>
              <a:endParaRPr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7266985" y="1666042"/>
              <a:ext cx="732300" cy="10983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-24998" r="-2499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3773045" y="3133884"/>
              <a:ext cx="3347100" cy="1046100"/>
            </a:xfrm>
            <a:prstGeom prst="rect">
              <a:avLst/>
            </a:prstGeom>
            <a:solidFill>
              <a:srgbClr val="CAE5E8">
                <a:alpha val="40000"/>
              </a:srgbClr>
            </a:solidFill>
            <a:ln cap="flat" cmpd="sng" w="9525">
              <a:solidFill>
                <a:srgbClr val="24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0" name="Google Shape;370;p27"/>
            <p:cNvSpPr txBox="1"/>
            <p:nvPr/>
          </p:nvSpPr>
          <p:spPr>
            <a:xfrm>
              <a:off x="3773045" y="3133884"/>
              <a:ext cx="3347100" cy="1046100"/>
            </a:xfrm>
            <a:prstGeom prst="rect">
              <a:avLst/>
            </a:prstGeom>
            <a:solidFill>
              <a:srgbClr val="E7E6E6"/>
            </a:solidFill>
            <a:ln cap="flat" cmpd="sng" w="9525">
              <a:solidFill>
                <a:srgbClr val="9BA5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50" lIns="7084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ontserrat"/>
                <a:buNone/>
              </a:pPr>
              <a:r>
                <a:rPr lang="fr" sz="13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Facility Monitoring service</a:t>
              </a:r>
              <a:endParaRPr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3633582" y="2982800"/>
              <a:ext cx="732300" cy="10983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-24998" r="-2499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72" name="Google Shape;372;p27"/>
          <p:cNvGrpSpPr/>
          <p:nvPr/>
        </p:nvGrpSpPr>
        <p:grpSpPr>
          <a:xfrm>
            <a:off x="4492134" y="4725019"/>
            <a:ext cx="4664666" cy="338700"/>
            <a:chOff x="4492134" y="4725019"/>
            <a:chExt cx="4664666" cy="338700"/>
          </a:xfrm>
        </p:grpSpPr>
        <p:pic>
          <p:nvPicPr>
            <p:cNvPr descr="File:GitHub Invertocat Logo.svg - Wikimedia Commons" id="373" name="Google Shape;373;p2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492134" y="4759369"/>
              <a:ext cx="273856" cy="270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4" name="Google Shape;374;p27"/>
            <p:cNvSpPr txBox="1"/>
            <p:nvPr/>
          </p:nvSpPr>
          <p:spPr>
            <a:xfrm>
              <a:off x="4766000" y="4725019"/>
              <a:ext cx="4390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11"/>
                </a:rPr>
                <a:t>github.com/</a:t>
              </a:r>
              <a:r>
                <a:rPr lang="fr" sz="10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12"/>
                </a:rPr>
                <a:t>SIRI-CEN/SIRI</a:t>
              </a:r>
              <a:endPara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Diving into TOMP-API 2.0</a:t>
            </a:r>
            <a:endParaRPr/>
          </a:p>
        </p:txBody>
      </p:sp>
      <p:sp>
        <p:nvSpPr>
          <p:cNvPr id="380" name="Google Shape;38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grpSp>
        <p:nvGrpSpPr>
          <p:cNvPr id="381" name="Google Shape;381;p28"/>
          <p:cNvGrpSpPr/>
          <p:nvPr/>
        </p:nvGrpSpPr>
        <p:grpSpPr>
          <a:xfrm>
            <a:off x="4492134" y="4725019"/>
            <a:ext cx="4664666" cy="338700"/>
            <a:chOff x="4492134" y="4725019"/>
            <a:chExt cx="4664666" cy="338700"/>
          </a:xfrm>
        </p:grpSpPr>
        <p:pic>
          <p:nvPicPr>
            <p:cNvPr descr="File:GitHub Invertocat Logo.svg - Wikimedia Commons" id="382" name="Google Shape;382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92134" y="4759369"/>
              <a:ext cx="273856" cy="270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3" name="Google Shape;383;p28"/>
            <p:cNvSpPr txBox="1"/>
            <p:nvPr/>
          </p:nvSpPr>
          <p:spPr>
            <a:xfrm>
              <a:off x="4766000" y="4725019"/>
              <a:ext cx="4390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github.com/TOMP-WG/TOMP-API</a:t>
              </a:r>
              <a:endPara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9"/>
          <p:cNvSpPr txBox="1"/>
          <p:nvPr>
            <p:ph type="title"/>
          </p:nvPr>
        </p:nvSpPr>
        <p:spPr>
          <a:xfrm>
            <a:off x="1044825" y="445025"/>
            <a:ext cx="778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fr"/>
              <a:t>Context </a:t>
            </a:r>
            <a:endParaRPr/>
          </a:p>
        </p:txBody>
      </p:sp>
      <p:grpSp>
        <p:nvGrpSpPr>
          <p:cNvPr id="389" name="Google Shape;389;p29"/>
          <p:cNvGrpSpPr/>
          <p:nvPr/>
        </p:nvGrpSpPr>
        <p:grpSpPr>
          <a:xfrm>
            <a:off x="90998" y="1317002"/>
            <a:ext cx="2439225" cy="2368620"/>
            <a:chOff x="4079235" y="3271319"/>
            <a:chExt cx="3252300" cy="3158160"/>
          </a:xfrm>
        </p:grpSpPr>
        <p:sp>
          <p:nvSpPr>
            <p:cNvPr id="390" name="Google Shape;390;p29"/>
            <p:cNvSpPr/>
            <p:nvPr/>
          </p:nvSpPr>
          <p:spPr>
            <a:xfrm>
              <a:off x="4079235" y="5834879"/>
              <a:ext cx="3252300" cy="594600"/>
            </a:xfrm>
            <a:prstGeom prst="rect">
              <a:avLst/>
            </a:prstGeom>
            <a:solidFill>
              <a:srgbClr val="DEE4E4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integration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Single, separate services</a:t>
              </a:r>
              <a:endParaRPr sz="1100"/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4079235" y="5193989"/>
              <a:ext cx="3252300" cy="594600"/>
            </a:xfrm>
            <a:prstGeom prst="rect">
              <a:avLst/>
            </a:prstGeom>
            <a:solidFill>
              <a:srgbClr val="E1EFFD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Integration of information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Multimodal travel planner, price info</a:t>
              </a:r>
              <a:endParaRPr sz="1100"/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4079235" y="4553099"/>
              <a:ext cx="3252300" cy="594600"/>
            </a:xfrm>
            <a:prstGeom prst="rect">
              <a:avLst/>
            </a:prstGeom>
            <a:solidFill>
              <a:srgbClr val="BAD7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Integration of payment/services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Single trip – find, book and pay</a:t>
              </a:r>
              <a:endParaRPr sz="1100"/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4079235" y="3912209"/>
              <a:ext cx="3252300" cy="594600"/>
            </a:xfrm>
            <a:prstGeom prst="rect">
              <a:avLst/>
            </a:prstGeom>
            <a:solidFill>
              <a:srgbClr val="95BC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Integration of service offer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fr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Bundling/subscription</a:t>
              </a:r>
              <a:endParaRPr sz="1100"/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4079235" y="3271319"/>
              <a:ext cx="3252300" cy="594600"/>
            </a:xfrm>
            <a:prstGeom prst="rect">
              <a:avLst/>
            </a:prstGeom>
            <a:solidFill>
              <a:srgbClr val="1941D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Integration of societal goals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fr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Governance &amp; PP-cooperation</a:t>
              </a:r>
              <a:endParaRPr sz="1100"/>
            </a:p>
          </p:txBody>
        </p:sp>
      </p:grpSp>
      <p:pic>
        <p:nvPicPr>
          <p:cNvPr id="395" name="Google Shape;39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7547" y="781031"/>
            <a:ext cx="6153256" cy="2961330"/>
          </a:xfrm>
          <a:prstGeom prst="rect">
            <a:avLst/>
          </a:prstGeom>
          <a:solidFill>
            <a:srgbClr val="ECECEC"/>
          </a:solidFill>
          <a:ln cap="sq" cmpd="sng" w="101600">
            <a:solidFill>
              <a:srgbClr val="FDFDF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kx="109970" rotWithShape="0" algn="tl" dir="7560000" dist="37500" sy="98000" ky="199851">
              <a:srgbClr val="000000">
                <a:alpha val="20000"/>
              </a:srgbClr>
            </a:outerShdw>
          </a:effectLst>
        </p:spPr>
      </p:pic>
      <p:pic>
        <p:nvPicPr>
          <p:cNvPr id="396" name="Google Shape;396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33527">
            <a:off x="1316883" y="1043673"/>
            <a:ext cx="6326535" cy="3107664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0"/>
          <p:cNvSpPr txBox="1"/>
          <p:nvPr>
            <p:ph type="title"/>
          </p:nvPr>
        </p:nvSpPr>
        <p:spPr>
          <a:xfrm>
            <a:off x="1091225" y="445025"/>
            <a:ext cx="774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fr"/>
              <a:t>Building blocks</a:t>
            </a:r>
            <a:endParaRPr/>
          </a:p>
        </p:txBody>
      </p:sp>
      <p:sp>
        <p:nvSpPr>
          <p:cNvPr id="403" name="Google Shape;403;p30"/>
          <p:cNvSpPr txBox="1"/>
          <p:nvPr>
            <p:ph idx="1" type="body"/>
          </p:nvPr>
        </p:nvSpPr>
        <p:spPr>
          <a:xfrm>
            <a:off x="1091225" y="1152475"/>
            <a:ext cx="7741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fr"/>
              <a:t>Transmodel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fr"/>
              <a:t>NeTEx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fr"/>
              <a:t>GeoJSON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fr"/>
              <a:t>OGC (Features)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fr"/>
              <a:t>TOMP-API v2.0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404" name="Google Shape;40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1"/>
          <p:cNvSpPr txBox="1"/>
          <p:nvPr>
            <p:ph type="title"/>
          </p:nvPr>
        </p:nvSpPr>
        <p:spPr>
          <a:xfrm>
            <a:off x="982925" y="445025"/>
            <a:ext cx="7849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fr"/>
              <a:t>MVP – OGC </a:t>
            </a:r>
            <a:endParaRPr/>
          </a:p>
        </p:txBody>
      </p:sp>
      <p:sp>
        <p:nvSpPr>
          <p:cNvPr id="410" name="Google Shape;410;p31"/>
          <p:cNvSpPr txBox="1"/>
          <p:nvPr>
            <p:ph idx="1" type="body"/>
          </p:nvPr>
        </p:nvSpPr>
        <p:spPr>
          <a:xfrm>
            <a:off x="982925" y="1152475"/>
            <a:ext cx="7849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174148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529"/>
              <a:buChar char="●"/>
            </a:pPr>
            <a:r>
              <a:rPr lang="fr"/>
              <a:t>“Joint”</a:t>
            </a:r>
            <a:endParaRPr/>
          </a:p>
          <a:p>
            <a:pPr indent="-181927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38461"/>
              <a:buChar char="○"/>
            </a:pPr>
            <a:r>
              <a:rPr lang="fr"/>
              <a:t>Landing page : GET /</a:t>
            </a:r>
            <a:endParaRPr/>
          </a:p>
          <a:p>
            <a:pPr indent="-762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38461"/>
              <a:buNone/>
            </a:pPr>
            <a:r>
              <a:t/>
            </a:r>
            <a:endParaRPr/>
          </a:p>
          <a:p>
            <a:pPr indent="-174148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23529"/>
              <a:buChar char="●"/>
            </a:pPr>
            <a:r>
              <a:rPr lang="fr"/>
              <a:t>Offers</a:t>
            </a:r>
            <a:endParaRPr/>
          </a:p>
          <a:p>
            <a:pPr indent="-181927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38461"/>
              <a:buChar char="○"/>
            </a:pPr>
            <a:r>
              <a:rPr lang="fr"/>
              <a:t>GET /collections/offers/items</a:t>
            </a:r>
            <a:endParaRPr/>
          </a:p>
          <a:p>
            <a:pPr indent="-177006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5384"/>
              <a:buChar char="■"/>
            </a:pPr>
            <a:r>
              <a:rPr lang="fr"/>
              <a:t>Parameters using Transmodel (conceptual modal of a.o. NeTEx)</a:t>
            </a:r>
            <a:endParaRPr/>
          </a:p>
          <a:p>
            <a:pPr indent="-177006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5384"/>
              <a:buChar char="■"/>
            </a:pPr>
            <a:r>
              <a:rPr lang="fr"/>
              <a:t>Returns geoJSON, features represent offered packages</a:t>
            </a:r>
            <a:endParaRPr/>
          </a:p>
          <a:p>
            <a:pPr indent="-174148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23529"/>
              <a:buChar char="●"/>
            </a:pPr>
            <a:r>
              <a:rPr lang="fr"/>
              <a:t>Purchase</a:t>
            </a:r>
            <a:endParaRPr/>
          </a:p>
          <a:p>
            <a:pPr indent="-181927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38461"/>
              <a:buChar char="○"/>
            </a:pPr>
            <a:r>
              <a:rPr lang="fr"/>
              <a:t>POST /collections/purchases/items/{offerId}</a:t>
            </a:r>
            <a:endParaRPr/>
          </a:p>
          <a:p>
            <a:pPr indent="-177006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5384"/>
              <a:buChar char="■"/>
            </a:pPr>
            <a:r>
              <a:rPr lang="fr"/>
              <a:t>Returns geoJSON, features represent legs (or products)</a:t>
            </a:r>
            <a:endParaRPr/>
          </a:p>
          <a:p>
            <a:pPr indent="-174148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23529"/>
              <a:buChar char="●"/>
            </a:pPr>
            <a:r>
              <a:rPr lang="fr"/>
              <a:t>Execute</a:t>
            </a:r>
            <a:endParaRPr/>
          </a:p>
          <a:p>
            <a:pPr indent="-181927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38461"/>
              <a:buChar char="○"/>
            </a:pPr>
            <a:r>
              <a:rPr lang="fr"/>
              <a:t>GET /collections/packages/items/{id}</a:t>
            </a:r>
            <a:endParaRPr/>
          </a:p>
          <a:p>
            <a:pPr indent="-177006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5384"/>
              <a:buChar char="■"/>
            </a:pPr>
            <a:r>
              <a:rPr lang="fr"/>
              <a:t>Returns geoJSON, features represent legs, contains access to tickets/access information</a:t>
            </a:r>
            <a:endParaRPr/>
          </a:p>
          <a:p>
            <a:pPr indent="-88900" lvl="2" marL="8636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ct val="115384"/>
              <a:buNone/>
            </a:pPr>
            <a:r>
              <a:t/>
            </a:r>
            <a:endParaRPr/>
          </a:p>
        </p:txBody>
      </p:sp>
      <p:pic>
        <p:nvPicPr>
          <p:cNvPr id="411" name="Google Shape;41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33526">
            <a:off x="4717186" y="262039"/>
            <a:ext cx="3821842" cy="187733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2"/>
          <p:cNvSpPr txBox="1"/>
          <p:nvPr>
            <p:ph type="title"/>
          </p:nvPr>
        </p:nvSpPr>
        <p:spPr>
          <a:xfrm>
            <a:off x="1029350" y="445025"/>
            <a:ext cx="780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fr"/>
              <a:t>Landing page</a:t>
            </a:r>
            <a:endParaRPr/>
          </a:p>
        </p:txBody>
      </p:sp>
      <p:sp>
        <p:nvSpPr>
          <p:cNvPr id="419" name="Google Shape;419;p32"/>
          <p:cNvSpPr txBox="1"/>
          <p:nvPr>
            <p:ph idx="4294967295" type="body"/>
          </p:nvPr>
        </p:nvSpPr>
        <p:spPr>
          <a:xfrm>
            <a:off x="1029350" y="1362975"/>
            <a:ext cx="7485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fr"/>
              <a:t>Landing page : GET /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fr"/>
              <a:t>Returns a (machine &amp; human readable) overview of the API, including: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"/>
              <a:t>General info (title, description, etc)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"/>
              <a:t>Links: ‘the menu’, bootstrap links to start the TOMP process </a:t>
            </a:r>
            <a:endParaRPr/>
          </a:p>
          <a:p>
            <a:pPr indent="-17145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</a:pPr>
            <a:r>
              <a:rPr lang="fr"/>
              <a:t>e.g. how to request offers (using extended RFC 8288)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"/>
              <a:t>DataSources (non-OGC, RFC 8288)</a:t>
            </a:r>
            <a:endParaRPr/>
          </a:p>
          <a:p>
            <a:pPr indent="-17145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</a:pPr>
            <a:r>
              <a:rPr lang="fr"/>
              <a:t>{ </a:t>
            </a:r>
            <a:r>
              <a:rPr lang="fr">
                <a:solidFill>
                  <a:srgbClr val="A5A5A5"/>
                </a:solidFill>
              </a:rPr>
              <a:t>"rel": "</a:t>
            </a:r>
            <a:r>
              <a:rPr lang="fr">
                <a:solidFill>
                  <a:srgbClr val="FF0000"/>
                </a:solidFill>
              </a:rPr>
              <a:t>ARR</a:t>
            </a:r>
            <a:r>
              <a:rPr lang="fr">
                <a:solidFill>
                  <a:srgbClr val="A5A5A5"/>
                </a:solidFill>
              </a:rPr>
              <a:t>",</a:t>
            </a:r>
            <a:br>
              <a:rPr lang="fr">
                <a:solidFill>
                  <a:srgbClr val="A5A5A5"/>
                </a:solidFill>
              </a:rPr>
            </a:br>
            <a:r>
              <a:rPr lang="fr">
                <a:solidFill>
                  <a:srgbClr val="A5A5A5"/>
                </a:solidFill>
              </a:rPr>
              <a:t>  "type": "application/xml+netex",  </a:t>
            </a:r>
            <a:br>
              <a:rPr lang="fr">
                <a:solidFill>
                  <a:srgbClr val="A5A5A5"/>
                </a:solidFill>
              </a:rPr>
            </a:br>
            <a:r>
              <a:rPr lang="fr">
                <a:solidFill>
                  <a:srgbClr val="A5A5A5"/>
                </a:solidFill>
              </a:rPr>
              <a:t>  "href":   "</a:t>
            </a:r>
            <a:r>
              <a:rPr lang="fr"/>
              <a:t>url to location of the NeTEx file</a:t>
            </a:r>
            <a:r>
              <a:rPr lang="fr">
                <a:solidFill>
                  <a:srgbClr val="A5A5A5"/>
                </a:solidFill>
              </a:rPr>
              <a:t>"</a:t>
            </a:r>
            <a:r>
              <a:rPr lang="fr"/>
              <a:t> } </a:t>
            </a:r>
            <a:endParaRPr/>
          </a:p>
          <a:p>
            <a:pPr indent="-76200" lvl="2" marL="8636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420" name="Google Shape;42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Let’s meet!</a:t>
            </a:r>
            <a:endParaRPr/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3"/>
          <p:cNvSpPr txBox="1"/>
          <p:nvPr>
            <p:ph idx="1" type="body"/>
          </p:nvPr>
        </p:nvSpPr>
        <p:spPr>
          <a:xfrm>
            <a:off x="1029350" y="1152475"/>
            <a:ext cx="7803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fr"/>
              <a:t>GET /collections/offers/items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fr"/>
              <a:t>? From=“gps:6.234,34.2395” or </a:t>
            </a:r>
            <a:r>
              <a:rPr lang="fr">
                <a:solidFill>
                  <a:srgbClr val="FF0000"/>
                </a:solidFill>
              </a:rPr>
              <a:t>”ARR:ScheduledStopPoint:3-3498B”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fr"/>
              <a:t>&amp; validity={type:”SERVICE”, </a:t>
            </a:r>
            <a:br>
              <a:rPr lang="fr"/>
            </a:br>
            <a:r>
              <a:rPr lang="fr"/>
              <a:t>serviceJourney</a:t>
            </a:r>
            <a:r>
              <a:rPr lang="fr">
                <a:solidFill>
                  <a:srgbClr val="FF0000"/>
                </a:solidFill>
              </a:rPr>
              <a:t>:”ARR:ServiceJourney:613231:169:16969#LT:P818”</a:t>
            </a:r>
            <a:r>
              <a:rPr lang="fr"/>
              <a:t>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fr"/>
              <a:t>Result: geoJSON with offered packages (includes legs with services, or products like day cards)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fr"/>
              <a:t>Each offer contains a link to a booking location, like a TOMP-purchase endpoint, a booking webpage or a deep-link into an app</a:t>
            </a:r>
            <a:endParaRPr/>
          </a:p>
        </p:txBody>
      </p:sp>
      <p:sp>
        <p:nvSpPr>
          <p:cNvPr id="427" name="Google Shape;427;p33"/>
          <p:cNvSpPr txBox="1"/>
          <p:nvPr>
            <p:ph type="title"/>
          </p:nvPr>
        </p:nvSpPr>
        <p:spPr>
          <a:xfrm>
            <a:off x="1029350" y="445025"/>
            <a:ext cx="780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fr"/>
              <a:t>Request offers</a:t>
            </a:r>
            <a:endParaRPr/>
          </a:p>
        </p:txBody>
      </p:sp>
      <p:grpSp>
        <p:nvGrpSpPr>
          <p:cNvPr id="428" name="Google Shape;428;p33"/>
          <p:cNvGrpSpPr/>
          <p:nvPr/>
        </p:nvGrpSpPr>
        <p:grpSpPr>
          <a:xfrm>
            <a:off x="5059680" y="335280"/>
            <a:ext cx="3916575" cy="3931920"/>
            <a:chOff x="6746240" y="447040"/>
            <a:chExt cx="5222100" cy="5242560"/>
          </a:xfrm>
        </p:grpSpPr>
        <p:sp>
          <p:nvSpPr>
            <p:cNvPr id="429" name="Google Shape;429;p33"/>
            <p:cNvSpPr/>
            <p:nvPr/>
          </p:nvSpPr>
          <p:spPr>
            <a:xfrm>
              <a:off x="6746240" y="447040"/>
              <a:ext cx="5222100" cy="524250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GeoJSON</a:t>
              </a:r>
              <a:br>
                <a:rPr b="0" i="0" lang="fr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fr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Features</a:t>
              </a:r>
              <a:endParaRPr sz="11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3"/>
            <p:cNvSpPr/>
            <p:nvPr/>
          </p:nvSpPr>
          <p:spPr>
            <a:xfrm>
              <a:off x="6898640" y="4782284"/>
              <a:ext cx="4846200" cy="907200"/>
            </a:xfrm>
            <a:prstGeom prst="rect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3"/>
            <p:cNvSpPr/>
            <p:nvPr/>
          </p:nvSpPr>
          <p:spPr>
            <a:xfrm>
              <a:off x="6898640" y="1095953"/>
              <a:ext cx="4856400" cy="2414100"/>
            </a:xfrm>
            <a:prstGeom prst="rect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6898640" y="3563115"/>
              <a:ext cx="4856400" cy="1179900"/>
            </a:xfrm>
            <a:prstGeom prst="rect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7033260" y="5616804"/>
              <a:ext cx="4632960" cy="72796"/>
            </a:xfrm>
            <a:custGeom>
              <a:rect b="b" l="l" r="r" t="t"/>
              <a:pathLst>
                <a:path extrusionOk="0" h="72796" w="4632960">
                  <a:moveTo>
                    <a:pt x="0" y="0"/>
                  </a:moveTo>
                  <a:lnTo>
                    <a:pt x="4632960" y="0"/>
                  </a:lnTo>
                  <a:lnTo>
                    <a:pt x="4632960" y="72796"/>
                  </a:lnTo>
                  <a:lnTo>
                    <a:pt x="0" y="72796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7000240" y="1209040"/>
              <a:ext cx="4632900" cy="416700"/>
            </a:xfrm>
            <a:prstGeom prst="rect">
              <a:avLst/>
            </a:pr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Geometry</a:t>
              </a:r>
              <a:endParaRPr sz="1100"/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7000240" y="1738687"/>
              <a:ext cx="4632900" cy="416700"/>
            </a:xfrm>
            <a:prstGeom prst="rect">
              <a:avLst/>
            </a:pr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Properties { type: package, id: DD3 }</a:t>
              </a:r>
              <a:endParaRPr sz="1100"/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7000240" y="2291079"/>
              <a:ext cx="4632900" cy="1092300"/>
            </a:xfrm>
            <a:prstGeom prst="rect">
              <a:avLst/>
            </a:pr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Links: </a:t>
              </a:r>
              <a:br>
                <a:rPr lang="f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f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details - GET /collections/offers/items/DD3</a:t>
              </a:r>
              <a:br>
                <a:rPr lang="f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f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purchase - </a:t>
              </a:r>
              <a:r>
                <a:rPr b="1" lang="fr" sz="12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POST /collections/purchases/items/DD3</a:t>
              </a:r>
              <a:br>
                <a:rPr b="1" lang="fr" sz="12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f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android – myapp:…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7000240" y="3622992"/>
              <a:ext cx="4632900" cy="3258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geometry</a:t>
              </a:r>
              <a:endParaRPr sz="1100"/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7010400" y="4025713"/>
              <a:ext cx="4632900" cy="3258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properties</a:t>
              </a:r>
              <a:endParaRPr sz="1100"/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7010400" y="4377862"/>
              <a:ext cx="4632900" cy="3258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links</a:t>
              </a:r>
              <a:endParaRPr sz="1100"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7023100" y="4861934"/>
              <a:ext cx="4632900" cy="3258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geometry</a:t>
              </a:r>
              <a:endParaRPr sz="1100"/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7033260" y="5264655"/>
              <a:ext cx="4632900" cy="3258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properties</a:t>
              </a:r>
              <a:endParaRPr sz="1100"/>
            </a:p>
          </p:txBody>
        </p:sp>
      </p:grpSp>
      <p:sp>
        <p:nvSpPr>
          <p:cNvPr id="442" name="Google Shape;44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4"/>
          <p:cNvSpPr txBox="1"/>
          <p:nvPr>
            <p:ph type="title"/>
          </p:nvPr>
        </p:nvSpPr>
        <p:spPr>
          <a:xfrm>
            <a:off x="975200" y="445025"/>
            <a:ext cx="785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fr"/>
              <a:t>Get the ticket</a:t>
            </a:r>
            <a:endParaRPr/>
          </a:p>
        </p:txBody>
      </p:sp>
      <p:sp>
        <p:nvSpPr>
          <p:cNvPr id="449" name="Google Shape;449;p34"/>
          <p:cNvSpPr txBox="1"/>
          <p:nvPr>
            <p:ph idx="1" type="body"/>
          </p:nvPr>
        </p:nvSpPr>
        <p:spPr>
          <a:xfrm>
            <a:off x="975200" y="1152475"/>
            <a:ext cx="7857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fr" sz="1600"/>
              <a:t>GET /collections/packages/items/DD3</a:t>
            </a:r>
            <a:endParaRPr sz="1600"/>
          </a:p>
          <a:p>
            <a:pPr indent="-165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fr" sz="1600"/>
              <a:t>Without leg-id: a package-GeoJSON </a:t>
            </a:r>
            <a:br>
              <a:rPr lang="fr" sz="1600"/>
            </a:br>
            <a:r>
              <a:rPr lang="fr" sz="1600"/>
              <a:t>containing all legs</a:t>
            </a:r>
            <a:endParaRPr sz="1600"/>
          </a:p>
          <a:p>
            <a:pPr indent="-165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fr" sz="1600"/>
              <a:t>With a leg-id: a filtered package-</a:t>
            </a:r>
            <a:br>
              <a:rPr lang="fr" sz="1600"/>
            </a:br>
            <a:r>
              <a:rPr lang="fr" sz="1600"/>
              <a:t>GeoJSON, wit the specified leg</a:t>
            </a:r>
            <a:endParaRPr sz="1600"/>
          </a:p>
          <a:p>
            <a:pPr indent="-165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fr" sz="1600"/>
              <a:t>Leg operations are in the ‘links’ </a:t>
            </a:r>
            <a:br>
              <a:rPr lang="fr" sz="1600"/>
            </a:br>
            <a:r>
              <a:rPr lang="fr" sz="1600"/>
              <a:t>segment of the leg (feature)</a:t>
            </a:r>
            <a:endParaRPr sz="1600"/>
          </a:p>
          <a:p>
            <a:pPr indent="-1651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000"/>
              <a:buChar char="●"/>
            </a:pPr>
            <a:r>
              <a:rPr lang="fr" sz="1600"/>
              <a:t>Package operations are in ‘links’ </a:t>
            </a:r>
            <a:br>
              <a:rPr lang="fr" sz="1600"/>
            </a:br>
            <a:r>
              <a:rPr lang="fr" sz="1600"/>
              <a:t>segment of the package</a:t>
            </a:r>
            <a:endParaRPr sz="1600"/>
          </a:p>
        </p:txBody>
      </p:sp>
      <p:grpSp>
        <p:nvGrpSpPr>
          <p:cNvPr id="450" name="Google Shape;450;p34"/>
          <p:cNvGrpSpPr/>
          <p:nvPr/>
        </p:nvGrpSpPr>
        <p:grpSpPr>
          <a:xfrm>
            <a:off x="5076417" y="517012"/>
            <a:ext cx="3916575" cy="3931875"/>
            <a:chOff x="6776720" y="528320"/>
            <a:chExt cx="5222100" cy="5242500"/>
          </a:xfrm>
        </p:grpSpPr>
        <p:grpSp>
          <p:nvGrpSpPr>
            <p:cNvPr id="451" name="Google Shape;451;p34"/>
            <p:cNvGrpSpPr/>
            <p:nvPr/>
          </p:nvGrpSpPr>
          <p:grpSpPr>
            <a:xfrm>
              <a:off x="6776720" y="528320"/>
              <a:ext cx="5222100" cy="5242500"/>
              <a:chOff x="5943600" y="1168400"/>
              <a:chExt cx="5222100" cy="5242500"/>
            </a:xfrm>
          </p:grpSpPr>
          <p:sp>
            <p:nvSpPr>
              <p:cNvPr id="452" name="Google Shape;452;p34"/>
              <p:cNvSpPr/>
              <p:nvPr/>
            </p:nvSpPr>
            <p:spPr>
              <a:xfrm>
                <a:off x="5943600" y="1168400"/>
                <a:ext cx="5222100" cy="5242500"/>
              </a:xfrm>
              <a:prstGeom prst="rect">
                <a:avLst/>
              </a:prstGeom>
              <a:solidFill>
                <a:schemeClr val="accent1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GeoJSON</a:t>
                </a:r>
                <a:br>
                  <a:rPr lang="fr" sz="1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fr" sz="1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Features</a:t>
                </a:r>
                <a:endParaRPr sz="1000">
                  <a:solidFill>
                    <a:schemeClr val="lt1"/>
                  </a:solidFill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34"/>
              <p:cNvSpPr/>
              <p:nvPr/>
            </p:nvSpPr>
            <p:spPr>
              <a:xfrm>
                <a:off x="6096000" y="1817312"/>
                <a:ext cx="4856400" cy="3066600"/>
              </a:xfrm>
              <a:prstGeom prst="rect">
                <a:avLst/>
              </a:prstGeom>
              <a:gradFill>
                <a:gsLst>
                  <a:gs pos="0">
                    <a:srgbClr val="AFAFAF"/>
                  </a:gs>
                  <a:gs pos="50000">
                    <a:schemeClr val="accent3"/>
                  </a:gs>
                  <a:gs pos="100000">
                    <a:srgbClr val="919191"/>
                  </a:gs>
                </a:gsLst>
                <a:lin ang="5400012" scaled="0"/>
              </a:gradFill>
              <a:ln>
                <a:noFill/>
              </a:ln>
              <a:effectLst>
                <a:outerShdw blurRad="57150" rotWithShape="0" algn="ctr" dir="5400000" dist="19050">
                  <a:srgbClr val="000000">
                    <a:alpha val="6275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34"/>
              <p:cNvSpPr/>
              <p:nvPr/>
            </p:nvSpPr>
            <p:spPr>
              <a:xfrm>
                <a:off x="6085840" y="4973952"/>
                <a:ext cx="4856400" cy="391800"/>
              </a:xfrm>
              <a:prstGeom prst="rect">
                <a:avLst/>
              </a:prstGeom>
              <a:gradFill>
                <a:gsLst>
                  <a:gs pos="0">
                    <a:srgbClr val="AFAFAF"/>
                  </a:gs>
                  <a:gs pos="50000">
                    <a:schemeClr val="accent3"/>
                  </a:gs>
                  <a:gs pos="100000">
                    <a:srgbClr val="919191"/>
                  </a:gs>
                </a:gsLst>
                <a:lin ang="5400012" scaled="0"/>
              </a:gradFill>
              <a:ln>
                <a:noFill/>
              </a:ln>
              <a:effectLst>
                <a:outerShdw blurRad="57150" rotWithShape="0" algn="ctr" dir="5400000" dist="19050">
                  <a:srgbClr val="000000">
                    <a:alpha val="6275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Properties: { type: package, id: DD3, … }</a:t>
                </a:r>
                <a:endParaRPr sz="1000">
                  <a:solidFill>
                    <a:schemeClr val="lt1"/>
                  </a:solidFill>
                </a:endParaRPr>
              </a:p>
            </p:txBody>
          </p:sp>
          <p:sp>
            <p:nvSpPr>
              <p:cNvPr id="455" name="Google Shape;455;p34"/>
              <p:cNvSpPr/>
              <p:nvPr/>
            </p:nvSpPr>
            <p:spPr>
              <a:xfrm>
                <a:off x="6197600" y="1930400"/>
                <a:ext cx="4632900" cy="416700"/>
              </a:xfrm>
              <a:prstGeom prst="rect">
                <a:avLst/>
              </a:prstGeom>
              <a:solidFill>
                <a:schemeClr val="accent2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Geometry</a:t>
                </a:r>
                <a:endParaRPr sz="1000">
                  <a:solidFill>
                    <a:schemeClr val="lt1"/>
                  </a:solidFill>
                </a:endParaRPr>
              </a:p>
            </p:txBody>
          </p:sp>
          <p:sp>
            <p:nvSpPr>
              <p:cNvPr id="456" name="Google Shape;456;p34"/>
              <p:cNvSpPr/>
              <p:nvPr/>
            </p:nvSpPr>
            <p:spPr>
              <a:xfrm>
                <a:off x="6197600" y="2460047"/>
                <a:ext cx="4632900" cy="416700"/>
              </a:xfrm>
              <a:prstGeom prst="rect">
                <a:avLst/>
              </a:prstGeom>
              <a:solidFill>
                <a:schemeClr val="accent2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Properties { type: leg, id: DD3-1 }</a:t>
                </a:r>
                <a:endParaRPr sz="1000">
                  <a:solidFill>
                    <a:schemeClr val="lt1"/>
                  </a:solidFill>
                </a:endParaRPr>
              </a:p>
            </p:txBody>
          </p:sp>
          <p:sp>
            <p:nvSpPr>
              <p:cNvPr id="457" name="Google Shape;457;p34"/>
              <p:cNvSpPr/>
              <p:nvPr/>
            </p:nvSpPr>
            <p:spPr>
              <a:xfrm>
                <a:off x="6197600" y="3012439"/>
                <a:ext cx="4632900" cy="1700100"/>
              </a:xfrm>
              <a:prstGeom prst="rect">
                <a:avLst/>
              </a:prstGeom>
              <a:solidFill>
                <a:schemeClr val="accent2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Links: </a:t>
                </a:r>
                <a:br>
                  <a:rPr lang="fr"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fr"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travel_document – GET </a:t>
                </a:r>
                <a:r>
                  <a:rPr b="1" lang="fr"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fr"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/collections/packages/items/DD3?elementId=DD3-1</a:t>
                </a:r>
                <a:br>
                  <a:rPr lang="fr"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fr"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[or a custom URL]</a:t>
                </a:r>
                <a:br>
                  <a:rPr lang="fr"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fr"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revoke – POST /collections/legs/items/DD3?elementId=DD3-1&amp;operation=revoke_ticket</a:t>
                </a: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8" name="Google Shape;458;p34"/>
            <p:cNvSpPr/>
            <p:nvPr/>
          </p:nvSpPr>
          <p:spPr>
            <a:xfrm>
              <a:off x="6918960" y="4836160"/>
              <a:ext cx="4856400" cy="844500"/>
            </a:xfrm>
            <a:prstGeom prst="rect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Links:</a:t>
              </a:r>
              <a:endParaRPr sz="1000">
                <a:solidFill>
                  <a:schemeClr val="lt1"/>
                </a:solidFill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cancel – POST /collections/purchases/items/DD3</a:t>
              </a:r>
              <a:br>
                <a:rPr lang="fr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fr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?operation=cancel</a:t>
              </a:r>
              <a:endParaRPr sz="1000">
                <a:solidFill>
                  <a:schemeClr val="lt1"/>
                </a:solidFill>
              </a:endParaRPr>
            </a:p>
          </p:txBody>
        </p:sp>
      </p:grpSp>
      <p:sp>
        <p:nvSpPr>
          <p:cNvPr id="459" name="Google Shape;45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688" y="1858860"/>
            <a:ext cx="8100000" cy="2225881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ll Sans"/>
              <a:buNone/>
            </a:pPr>
            <a:r>
              <a:rPr lang="fr"/>
              <a:t>Motivation pitch</a:t>
            </a:r>
            <a:endParaRPr/>
          </a:p>
        </p:txBody>
      </p:sp>
      <p:grpSp>
        <p:nvGrpSpPr>
          <p:cNvPr id="466" name="Google Shape;466;p35"/>
          <p:cNvGrpSpPr/>
          <p:nvPr/>
        </p:nvGrpSpPr>
        <p:grpSpPr>
          <a:xfrm>
            <a:off x="5934806" y="2409563"/>
            <a:ext cx="2853450" cy="1800225"/>
            <a:chOff x="7913075" y="3212750"/>
            <a:chExt cx="3804600" cy="2400300"/>
          </a:xfrm>
        </p:grpSpPr>
        <p:sp>
          <p:nvSpPr>
            <p:cNvPr id="467" name="Google Shape;467;p35"/>
            <p:cNvSpPr txBox="1"/>
            <p:nvPr/>
          </p:nvSpPr>
          <p:spPr>
            <a:xfrm>
              <a:off x="7913075" y="3704450"/>
              <a:ext cx="3804600" cy="19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400">
                  <a:solidFill>
                    <a:srgbClr val="00217C"/>
                  </a:solidFill>
                  <a:latin typeface="Gill Sans"/>
                  <a:ea typeface="Gill Sans"/>
                  <a:cs typeface="Gill Sans"/>
                  <a:sym typeface="Gill Sans"/>
                </a:rPr>
                <a:t>They need harmonised data for</a:t>
              </a:r>
              <a:endParaRPr sz="1400">
                <a:solidFill>
                  <a:srgbClr val="00217C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54000" lvl="0" marL="342900" rtl="0" algn="l">
                <a:spcBef>
                  <a:spcPts val="0"/>
                </a:spcBef>
                <a:spcAft>
                  <a:spcPts val="0"/>
                </a:spcAft>
                <a:buClr>
                  <a:srgbClr val="00217C"/>
                </a:buClr>
                <a:buSzPts val="1400"/>
                <a:buFont typeface="Gill Sans"/>
                <a:buChar char="-"/>
              </a:pPr>
              <a:r>
                <a:rPr lang="fr" sz="1400">
                  <a:solidFill>
                    <a:srgbClr val="00217C"/>
                  </a:solidFill>
                  <a:latin typeface="Gill Sans"/>
                  <a:ea typeface="Gill Sans"/>
                  <a:cs typeface="Gill Sans"/>
                  <a:sym typeface="Gill Sans"/>
                </a:rPr>
                <a:t>Routing systems</a:t>
              </a:r>
              <a:endParaRPr sz="1400">
                <a:solidFill>
                  <a:srgbClr val="00217C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54000" lvl="0" marL="342900" rtl="0" algn="l">
                <a:spcBef>
                  <a:spcPts val="0"/>
                </a:spcBef>
                <a:spcAft>
                  <a:spcPts val="0"/>
                </a:spcAft>
                <a:buClr>
                  <a:srgbClr val="00217C"/>
                </a:buClr>
                <a:buSzPts val="1400"/>
                <a:buFont typeface="Gill Sans"/>
                <a:buChar char="-"/>
              </a:pPr>
              <a:r>
                <a:rPr lang="fr" sz="1400">
                  <a:solidFill>
                    <a:srgbClr val="00217C"/>
                  </a:solidFill>
                  <a:latin typeface="Gill Sans"/>
                  <a:ea typeface="Gill Sans"/>
                  <a:cs typeface="Gill Sans"/>
                  <a:sym typeface="Gill Sans"/>
                </a:rPr>
                <a:t>Passengers information, incl. Fares information</a:t>
              </a:r>
              <a:endParaRPr sz="1400">
                <a:solidFill>
                  <a:srgbClr val="00217C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54000" lvl="0" marL="342900" rtl="0" algn="l">
                <a:spcBef>
                  <a:spcPts val="0"/>
                </a:spcBef>
                <a:spcAft>
                  <a:spcPts val="0"/>
                </a:spcAft>
                <a:buClr>
                  <a:srgbClr val="00217C"/>
                </a:buClr>
                <a:buSzPts val="1400"/>
                <a:buFont typeface="Gill Sans"/>
                <a:buChar char="-"/>
              </a:pPr>
              <a:r>
                <a:rPr lang="fr" sz="1400">
                  <a:solidFill>
                    <a:srgbClr val="00217C"/>
                  </a:solidFill>
                  <a:latin typeface="Gill Sans"/>
                  <a:ea typeface="Gill Sans"/>
                  <a:cs typeface="Gill Sans"/>
                  <a:sym typeface="Gill Sans"/>
                </a:rPr>
                <a:t>Booking systems</a:t>
              </a:r>
              <a:endParaRPr sz="1400">
                <a:solidFill>
                  <a:srgbClr val="00217C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54000" lvl="0" marL="342900" rtl="0" algn="l">
                <a:spcBef>
                  <a:spcPts val="0"/>
                </a:spcBef>
                <a:spcAft>
                  <a:spcPts val="0"/>
                </a:spcAft>
                <a:buClr>
                  <a:srgbClr val="00217C"/>
                </a:buClr>
                <a:buSzPts val="1400"/>
                <a:buFont typeface="Gill Sans"/>
                <a:buChar char="-"/>
              </a:pPr>
              <a:r>
                <a:rPr lang="fr" sz="1400">
                  <a:solidFill>
                    <a:srgbClr val="00217C"/>
                  </a:solidFill>
                  <a:latin typeface="Gill Sans"/>
                  <a:ea typeface="Gill Sans"/>
                  <a:cs typeface="Gill Sans"/>
                  <a:sym typeface="Gill Sans"/>
                </a:rPr>
                <a:t>Etc.  </a:t>
              </a:r>
              <a:endParaRPr sz="1400">
                <a:solidFill>
                  <a:srgbClr val="00217C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468" name="Google Shape;468;p35"/>
            <p:cNvCxnSpPr>
              <a:endCxn id="467" idx="0"/>
            </p:cNvCxnSpPr>
            <p:nvPr/>
          </p:nvCxnSpPr>
          <p:spPr>
            <a:xfrm flipH="1">
              <a:off x="9815375" y="3212750"/>
              <a:ext cx="839700" cy="491700"/>
            </a:xfrm>
            <a:prstGeom prst="straightConnector1">
              <a:avLst/>
            </a:prstGeom>
            <a:noFill/>
            <a:ln cap="flat" cmpd="sng" w="28575">
              <a:solidFill>
                <a:srgbClr val="00217C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pic>
        <p:nvPicPr>
          <p:cNvPr id="469" name="Google Shape;46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50" y="1343766"/>
            <a:ext cx="621506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6384" y="1345707"/>
            <a:ext cx="514350" cy="542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1" name="Google Shape;471;p35"/>
          <p:cNvGrpSpPr/>
          <p:nvPr/>
        </p:nvGrpSpPr>
        <p:grpSpPr>
          <a:xfrm>
            <a:off x="4300538" y="1345706"/>
            <a:ext cx="832800" cy="542925"/>
            <a:chOff x="5734050" y="1722638"/>
            <a:chExt cx="1110400" cy="723900"/>
          </a:xfrm>
        </p:grpSpPr>
        <p:pic>
          <p:nvPicPr>
            <p:cNvPr id="472" name="Google Shape;472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11050" y="1722638"/>
              <a:ext cx="533400" cy="600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3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734050" y="1722638"/>
              <a:ext cx="723900" cy="723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4" name="Google Shape;474;p35"/>
          <p:cNvSpPr txBox="1"/>
          <p:nvPr/>
        </p:nvSpPr>
        <p:spPr>
          <a:xfrm>
            <a:off x="1322925" y="1395535"/>
            <a:ext cx="20025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rgbClr val="00217C"/>
                </a:solidFill>
                <a:latin typeface="Gill Sans"/>
                <a:ea typeface="Gill Sans"/>
                <a:cs typeface="Gill Sans"/>
                <a:sym typeface="Gill Sans"/>
              </a:rPr>
              <a:t>Transport Operators and </a:t>
            </a:r>
            <a:endParaRPr b="1" sz="900">
              <a:solidFill>
                <a:srgbClr val="00217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rgbClr val="00217C"/>
                </a:solidFill>
                <a:latin typeface="Gill Sans"/>
                <a:ea typeface="Gill Sans"/>
                <a:cs typeface="Gill Sans"/>
                <a:sym typeface="Gill Sans"/>
              </a:rPr>
              <a:t>Public Transport Agencies</a:t>
            </a:r>
            <a:endParaRPr b="1" sz="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5" name="Google Shape;475;p35"/>
          <p:cNvSpPr txBox="1"/>
          <p:nvPr/>
        </p:nvSpPr>
        <p:spPr>
          <a:xfrm>
            <a:off x="5190488" y="1561810"/>
            <a:ext cx="621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rgbClr val="00217C"/>
                </a:solidFill>
                <a:latin typeface="Gill Sans"/>
                <a:ea typeface="Gill Sans"/>
                <a:cs typeface="Gill Sans"/>
                <a:sym typeface="Gill Sans"/>
              </a:rPr>
              <a:t>NAPs</a:t>
            </a:r>
            <a:endParaRPr b="1" sz="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6" name="Google Shape;476;p35"/>
          <p:cNvSpPr txBox="1"/>
          <p:nvPr/>
        </p:nvSpPr>
        <p:spPr>
          <a:xfrm>
            <a:off x="6541200" y="1395535"/>
            <a:ext cx="20025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rgbClr val="00217C"/>
                </a:solidFill>
                <a:latin typeface="Gill Sans"/>
                <a:ea typeface="Gill Sans"/>
                <a:cs typeface="Gill Sans"/>
                <a:sym typeface="Gill Sans"/>
              </a:rPr>
              <a:t>Journey planners, ticketing systems &amp; Other data consumers</a:t>
            </a:r>
            <a:endParaRPr b="1" sz="900">
              <a:solidFill>
                <a:srgbClr val="00217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7" name="Google Shape;47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grpSp>
        <p:nvGrpSpPr>
          <p:cNvPr id="478" name="Google Shape;478;p35"/>
          <p:cNvGrpSpPr/>
          <p:nvPr/>
        </p:nvGrpSpPr>
        <p:grpSpPr>
          <a:xfrm>
            <a:off x="2617298" y="611834"/>
            <a:ext cx="6147888" cy="1227089"/>
            <a:chOff x="2554323" y="2359409"/>
            <a:chExt cx="6147888" cy="1227089"/>
          </a:xfrm>
        </p:grpSpPr>
        <p:pic>
          <p:nvPicPr>
            <p:cNvPr descr="File:Star icon stylized.svg - Wikimedia Commons" id="479" name="Google Shape;479;p3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581058">
              <a:off x="2615013" y="2729983"/>
              <a:ext cx="832772" cy="792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le:Star icon stylized.svg - Wikimedia Commons" id="480" name="Google Shape;480;p3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476167">
              <a:off x="4963787" y="2497409"/>
              <a:ext cx="832772" cy="792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le:Star icon stylized.svg - Wikimedia Commons" id="481" name="Google Shape;481;p3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485903">
              <a:off x="7741826" y="2497407"/>
              <a:ext cx="832770" cy="7921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Thank you!</a:t>
            </a:r>
            <a:endParaRPr/>
          </a:p>
        </p:txBody>
      </p:sp>
      <p:sp>
        <p:nvSpPr>
          <p:cNvPr id="487" name="Google Shape;48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88" name="Google Shape;488;p36"/>
          <p:cNvPicPr preferRelativeResize="0"/>
          <p:nvPr/>
        </p:nvPicPr>
        <p:blipFill rotWithShape="1">
          <a:blip r:embed="rId3">
            <a:alphaModFix/>
          </a:blip>
          <a:srcRect b="50302" l="40369" r="26620" t="148"/>
          <a:stretch/>
        </p:blipFill>
        <p:spPr>
          <a:xfrm>
            <a:off x="998550" y="1277465"/>
            <a:ext cx="1350000" cy="1350000"/>
          </a:xfrm>
          <a:prstGeom prst="flowChartConnector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89" name="Google Shape;48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1425" y="1277465"/>
            <a:ext cx="1350000" cy="1350000"/>
          </a:xfrm>
          <a:prstGeom prst="flowChartConnector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90" name="Google Shape;490;p36"/>
          <p:cNvPicPr preferRelativeResize="0"/>
          <p:nvPr/>
        </p:nvPicPr>
        <p:blipFill rotWithShape="1">
          <a:blip r:embed="rId5">
            <a:alphaModFix/>
          </a:blip>
          <a:srcRect b="9534" l="0" r="0" t="9526"/>
          <a:stretch/>
        </p:blipFill>
        <p:spPr>
          <a:xfrm>
            <a:off x="6984300" y="1277465"/>
            <a:ext cx="1350000" cy="1350000"/>
          </a:xfrm>
          <a:prstGeom prst="flowChartConnector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91" name="Google Shape;491;p36"/>
          <p:cNvSpPr txBox="1"/>
          <p:nvPr/>
        </p:nvSpPr>
        <p:spPr>
          <a:xfrm>
            <a:off x="311700" y="2909070"/>
            <a:ext cx="27237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Brede </a:t>
            </a:r>
            <a:r>
              <a:rPr lang="fr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Dammen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brede.dammen@entur.org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2" name="Google Shape;49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3550" y="3569275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36"/>
          <p:cNvSpPr txBox="1"/>
          <p:nvPr/>
        </p:nvSpPr>
        <p:spPr>
          <a:xfrm>
            <a:off x="3304575" y="2909070"/>
            <a:ext cx="27237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Edwin </a:t>
            </a:r>
            <a:r>
              <a:rPr lang="fr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van den Belt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evdbelt@dat.nl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4" name="Google Shape;494;p36"/>
          <p:cNvSpPr txBox="1"/>
          <p:nvPr/>
        </p:nvSpPr>
        <p:spPr>
          <a:xfrm>
            <a:off x="6297450" y="2909070"/>
            <a:ext cx="27237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Tu-Tho</a:t>
            </a:r>
            <a:r>
              <a:rPr b="1" lang="fr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Thai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tutho@ttandj.com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5" name="Google Shape;495;p36"/>
          <p:cNvPicPr preferRelativeResize="0"/>
          <p:nvPr/>
        </p:nvPicPr>
        <p:blipFill rotWithShape="1">
          <a:blip r:embed="rId7">
            <a:alphaModFix/>
          </a:blip>
          <a:srcRect b="11813" l="23314" r="22889" t="42855"/>
          <a:stretch/>
        </p:blipFill>
        <p:spPr>
          <a:xfrm>
            <a:off x="4306425" y="3569275"/>
            <a:ext cx="7200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36"/>
          <p:cNvPicPr preferRelativeResize="0"/>
          <p:nvPr/>
        </p:nvPicPr>
        <p:blipFill rotWithShape="1">
          <a:blip r:embed="rId8">
            <a:alphaModFix/>
          </a:blip>
          <a:srcRect b="13254" l="27965" r="28070" t="42221"/>
          <a:stretch/>
        </p:blipFill>
        <p:spPr>
          <a:xfrm>
            <a:off x="7299300" y="3569276"/>
            <a:ext cx="720000" cy="71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 am Brede.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50302" l="40369" r="26620" t="148"/>
          <a:stretch/>
        </p:blipFill>
        <p:spPr>
          <a:xfrm>
            <a:off x="7379058" y="166215"/>
            <a:ext cx="1350000" cy="1350000"/>
          </a:xfrm>
          <a:prstGeom prst="flowChartConnector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77" name="Google Shape;77;p16"/>
          <p:cNvGrpSpPr/>
          <p:nvPr/>
        </p:nvGrpSpPr>
        <p:grpSpPr>
          <a:xfrm>
            <a:off x="311744" y="1516215"/>
            <a:ext cx="4553553" cy="405000"/>
            <a:chOff x="821125" y="1661620"/>
            <a:chExt cx="6071404" cy="540000"/>
          </a:xfrm>
        </p:grpSpPr>
        <p:pic>
          <p:nvPicPr>
            <p:cNvPr descr="Une image contenant noir, obscurité&#10;&#10;Description générée automatiquement" id="78" name="Google Shape;78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21125" y="1661620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16"/>
            <p:cNvSpPr txBox="1"/>
            <p:nvPr/>
          </p:nvSpPr>
          <p:spPr>
            <a:xfrm>
              <a:off x="1544129" y="1731565"/>
              <a:ext cx="5348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Journey Planner, Team Owner</a:t>
              </a: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@ Entur</a:t>
              </a:r>
              <a:endParaRPr sz="1100"/>
            </a:p>
          </p:txBody>
        </p:sp>
      </p:grpSp>
      <p:grpSp>
        <p:nvGrpSpPr>
          <p:cNvPr id="80" name="Google Shape;80;p16"/>
          <p:cNvGrpSpPr/>
          <p:nvPr/>
        </p:nvGrpSpPr>
        <p:grpSpPr>
          <a:xfrm>
            <a:off x="311744" y="2315048"/>
            <a:ext cx="4553553" cy="405000"/>
            <a:chOff x="821125" y="1661620"/>
            <a:chExt cx="6071404" cy="540000"/>
          </a:xfrm>
        </p:grpSpPr>
        <p:pic>
          <p:nvPicPr>
            <p:cNvPr id="81" name="Google Shape;81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21125" y="1661620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16"/>
            <p:cNvSpPr txBox="1"/>
            <p:nvPr/>
          </p:nvSpPr>
          <p:spPr>
            <a:xfrm>
              <a:off x="1544129" y="1731565"/>
              <a:ext cx="5348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Oslo, Norway</a:t>
              </a:r>
              <a:endParaRPr sz="1100"/>
            </a:p>
          </p:txBody>
        </p:sp>
      </p:grpSp>
      <p:grpSp>
        <p:nvGrpSpPr>
          <p:cNvPr id="83" name="Google Shape;83;p16"/>
          <p:cNvGrpSpPr/>
          <p:nvPr/>
        </p:nvGrpSpPr>
        <p:grpSpPr>
          <a:xfrm>
            <a:off x="311695" y="3113875"/>
            <a:ext cx="6477418" cy="531000"/>
            <a:chOff x="821125" y="1426513"/>
            <a:chExt cx="8552176" cy="708000"/>
          </a:xfrm>
        </p:grpSpPr>
        <p:pic>
          <p:nvPicPr>
            <p:cNvPr id="84" name="Google Shape;84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21125" y="1510463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16"/>
            <p:cNvSpPr txBox="1"/>
            <p:nvPr/>
          </p:nvSpPr>
          <p:spPr>
            <a:xfrm>
              <a:off x="1537001" y="1426513"/>
              <a:ext cx="7836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Using standardisation as a tool, an </a:t>
              </a:r>
              <a:r>
                <a:rPr b="1"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open-source evangelist</a:t>
              </a: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building community and infrastructure for the future</a:t>
              </a:r>
              <a:endParaRPr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6" name="Google Shape;86;p16"/>
          <p:cNvGrpSpPr/>
          <p:nvPr/>
        </p:nvGrpSpPr>
        <p:grpSpPr>
          <a:xfrm>
            <a:off x="311744" y="4038627"/>
            <a:ext cx="5815128" cy="405000"/>
            <a:chOff x="821125" y="1661620"/>
            <a:chExt cx="7753504" cy="540000"/>
          </a:xfrm>
        </p:grpSpPr>
        <p:pic>
          <p:nvPicPr>
            <p:cNvPr id="87" name="Google Shape;87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21125" y="1661620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16"/>
            <p:cNvSpPr txBox="1"/>
            <p:nvPr/>
          </p:nvSpPr>
          <p:spPr>
            <a:xfrm>
              <a:off x="1544129" y="1731565"/>
              <a:ext cx="7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Norwegian, English</a:t>
              </a:r>
              <a:endParaRPr sz="1100"/>
            </a:p>
          </p:txBody>
        </p:sp>
      </p:grpSp>
      <p:grpSp>
        <p:nvGrpSpPr>
          <p:cNvPr id="89" name="Google Shape;89;p16"/>
          <p:cNvGrpSpPr/>
          <p:nvPr/>
        </p:nvGrpSpPr>
        <p:grpSpPr>
          <a:xfrm>
            <a:off x="6005645" y="1822412"/>
            <a:ext cx="3086913" cy="300150"/>
            <a:chOff x="1184129" y="1696592"/>
            <a:chExt cx="3865890" cy="400200"/>
          </a:xfrm>
        </p:grpSpPr>
        <p:pic>
          <p:nvPicPr>
            <p:cNvPr id="90" name="Google Shape;90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84129" y="1716647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6"/>
            <p:cNvSpPr txBox="1"/>
            <p:nvPr/>
          </p:nvSpPr>
          <p:spPr>
            <a:xfrm>
              <a:off x="1639019" y="1696592"/>
              <a:ext cx="341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brede.dammen@entur.org</a:t>
              </a:r>
              <a:endParaRPr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2" name="Google Shape;92;p16"/>
          <p:cNvGrpSpPr/>
          <p:nvPr/>
        </p:nvGrpSpPr>
        <p:grpSpPr>
          <a:xfrm>
            <a:off x="6005564" y="2601684"/>
            <a:ext cx="2899417" cy="300150"/>
            <a:chOff x="1184129" y="1675442"/>
            <a:chExt cx="3865890" cy="400200"/>
          </a:xfrm>
        </p:grpSpPr>
        <p:pic>
          <p:nvPicPr>
            <p:cNvPr id="93" name="Google Shape;93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84129" y="1695497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6"/>
            <p:cNvSpPr txBox="1"/>
            <p:nvPr/>
          </p:nvSpPr>
          <p:spPr>
            <a:xfrm>
              <a:off x="1639019" y="1675442"/>
              <a:ext cx="341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brededammen</a:t>
              </a:r>
              <a:endParaRPr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95" name="Google Shape;95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0000" y="2628000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6244575" y="4083675"/>
            <a:ext cx="2899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github.com/opentripplanner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2"/>
              </a:rPr>
              <a:t>github.com/entur</a:t>
            </a:r>
            <a:r>
              <a:rPr lang="fr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File:GitHub Invertocat Logo.svg - Wikimedia Commons" id="98" name="Google Shape;98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821834" y="4168969"/>
            <a:ext cx="405015" cy="4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 am Edwin.</a:t>
            </a: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9058" y="166215"/>
            <a:ext cx="1350000" cy="1350000"/>
          </a:xfrm>
          <a:prstGeom prst="flowChartConnector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05" name="Google Shape;105;p17"/>
          <p:cNvGrpSpPr/>
          <p:nvPr/>
        </p:nvGrpSpPr>
        <p:grpSpPr>
          <a:xfrm>
            <a:off x="311744" y="1516215"/>
            <a:ext cx="5435782" cy="405000"/>
            <a:chOff x="821125" y="1661620"/>
            <a:chExt cx="7247709" cy="540000"/>
          </a:xfrm>
        </p:grpSpPr>
        <p:pic>
          <p:nvPicPr>
            <p:cNvPr descr="Une image contenant noir, obscurité&#10;&#10;Description générée automatiquement" id="106" name="Google Shape;106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21125" y="1661620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17"/>
            <p:cNvSpPr txBox="1"/>
            <p:nvPr/>
          </p:nvSpPr>
          <p:spPr>
            <a:xfrm>
              <a:off x="1544134" y="1731567"/>
              <a:ext cx="652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Software architect @ Dat.mobility/Goudappel</a:t>
              </a:r>
              <a:endParaRPr sz="1100"/>
            </a:p>
          </p:txBody>
        </p:sp>
      </p:grpSp>
      <p:grpSp>
        <p:nvGrpSpPr>
          <p:cNvPr id="108" name="Google Shape;108;p17"/>
          <p:cNvGrpSpPr/>
          <p:nvPr/>
        </p:nvGrpSpPr>
        <p:grpSpPr>
          <a:xfrm>
            <a:off x="311744" y="2315048"/>
            <a:ext cx="4553553" cy="405000"/>
            <a:chOff x="821125" y="1661620"/>
            <a:chExt cx="6071404" cy="540000"/>
          </a:xfrm>
        </p:grpSpPr>
        <p:pic>
          <p:nvPicPr>
            <p:cNvPr id="109" name="Google Shape;109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21125" y="1661620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17"/>
            <p:cNvSpPr txBox="1"/>
            <p:nvPr/>
          </p:nvSpPr>
          <p:spPr>
            <a:xfrm>
              <a:off x="1544129" y="1731565"/>
              <a:ext cx="5348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Netherlands</a:t>
              </a:r>
              <a:endParaRPr sz="1100"/>
            </a:p>
          </p:txBody>
        </p:sp>
      </p:grpSp>
      <p:grpSp>
        <p:nvGrpSpPr>
          <p:cNvPr id="111" name="Google Shape;111;p17"/>
          <p:cNvGrpSpPr/>
          <p:nvPr/>
        </p:nvGrpSpPr>
        <p:grpSpPr>
          <a:xfrm>
            <a:off x="311695" y="3113875"/>
            <a:ext cx="6477418" cy="531000"/>
            <a:chOff x="821125" y="1426513"/>
            <a:chExt cx="8552176" cy="708000"/>
          </a:xfrm>
        </p:grpSpPr>
        <p:pic>
          <p:nvPicPr>
            <p:cNvPr id="112" name="Google Shape;112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21125" y="1510463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7"/>
            <p:cNvSpPr txBox="1"/>
            <p:nvPr/>
          </p:nvSpPr>
          <p:spPr>
            <a:xfrm>
              <a:off x="1537001" y="1426513"/>
              <a:ext cx="7836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Effortless mobility</a:t>
              </a: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for everyone via shared </a:t>
              </a:r>
              <a:b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and interoperable standards</a:t>
              </a:r>
              <a:endParaRPr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4" name="Google Shape;114;p17"/>
          <p:cNvGrpSpPr/>
          <p:nvPr/>
        </p:nvGrpSpPr>
        <p:grpSpPr>
          <a:xfrm>
            <a:off x="311744" y="4038627"/>
            <a:ext cx="5815128" cy="405000"/>
            <a:chOff x="821125" y="1661620"/>
            <a:chExt cx="7753504" cy="540000"/>
          </a:xfrm>
        </p:grpSpPr>
        <p:pic>
          <p:nvPicPr>
            <p:cNvPr id="115" name="Google Shape;115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21125" y="1661620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17"/>
            <p:cNvSpPr txBox="1"/>
            <p:nvPr/>
          </p:nvSpPr>
          <p:spPr>
            <a:xfrm>
              <a:off x="1544129" y="1731565"/>
              <a:ext cx="7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Dutch</a:t>
              </a: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English</a:t>
              </a:r>
              <a:endParaRPr sz="1100"/>
            </a:p>
          </p:txBody>
        </p:sp>
      </p:grpSp>
      <p:grpSp>
        <p:nvGrpSpPr>
          <p:cNvPr id="117" name="Google Shape;117;p17"/>
          <p:cNvGrpSpPr/>
          <p:nvPr/>
        </p:nvGrpSpPr>
        <p:grpSpPr>
          <a:xfrm>
            <a:off x="6005645" y="1822412"/>
            <a:ext cx="3086913" cy="300150"/>
            <a:chOff x="1184129" y="1696592"/>
            <a:chExt cx="3865890" cy="400200"/>
          </a:xfrm>
        </p:grpSpPr>
        <p:pic>
          <p:nvPicPr>
            <p:cNvPr id="118" name="Google Shape;118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84129" y="1716647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7"/>
            <p:cNvSpPr txBox="1"/>
            <p:nvPr/>
          </p:nvSpPr>
          <p:spPr>
            <a:xfrm>
              <a:off x="1639019" y="1696592"/>
              <a:ext cx="341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evdbelt@dat.nl</a:t>
              </a:r>
              <a:endParaRPr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0" name="Google Shape;120;p17"/>
          <p:cNvGrpSpPr/>
          <p:nvPr/>
        </p:nvGrpSpPr>
        <p:grpSpPr>
          <a:xfrm>
            <a:off x="6005564" y="2601684"/>
            <a:ext cx="2899417" cy="300150"/>
            <a:chOff x="1184129" y="1675442"/>
            <a:chExt cx="3865890" cy="400200"/>
          </a:xfrm>
        </p:grpSpPr>
        <p:pic>
          <p:nvPicPr>
            <p:cNvPr id="121" name="Google Shape;121;p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84129" y="1695497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17"/>
            <p:cNvSpPr txBox="1"/>
            <p:nvPr/>
          </p:nvSpPr>
          <p:spPr>
            <a:xfrm>
              <a:off x="1639019" y="1675442"/>
              <a:ext cx="341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edwinvandenbelt</a:t>
              </a:r>
              <a:endParaRPr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 rotWithShape="1">
          <a:blip r:embed="rId10">
            <a:alphaModFix/>
          </a:blip>
          <a:srcRect b="11813" l="23314" r="22889" t="42855"/>
          <a:stretch/>
        </p:blipFill>
        <p:spPr>
          <a:xfrm>
            <a:off x="8280000" y="2628000"/>
            <a:ext cx="7200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 am Tu-Tho.</a:t>
            </a:r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b="9534" l="0" r="0" t="9526"/>
          <a:stretch/>
        </p:blipFill>
        <p:spPr>
          <a:xfrm>
            <a:off x="7379058" y="166215"/>
            <a:ext cx="1350000" cy="1350000"/>
          </a:xfrm>
          <a:prstGeom prst="flowChartConnector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31" name="Google Shape;131;p18"/>
          <p:cNvGrpSpPr/>
          <p:nvPr/>
        </p:nvGrpSpPr>
        <p:grpSpPr>
          <a:xfrm>
            <a:off x="311744" y="1516215"/>
            <a:ext cx="4840206" cy="405000"/>
            <a:chOff x="821125" y="1661620"/>
            <a:chExt cx="6453609" cy="540000"/>
          </a:xfrm>
        </p:grpSpPr>
        <p:pic>
          <p:nvPicPr>
            <p:cNvPr descr="Une image contenant noir, obscurité&#10;&#10;Description générée automatiquement" id="132" name="Google Shape;132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21125" y="1661620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18"/>
            <p:cNvSpPr txBox="1"/>
            <p:nvPr/>
          </p:nvSpPr>
          <p:spPr>
            <a:xfrm>
              <a:off x="1544134" y="1731567"/>
              <a:ext cx="5730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Group Lead @ GT7 (AFNOR, BNTRA, CN03)</a:t>
              </a:r>
              <a:endParaRPr sz="1100"/>
            </a:p>
          </p:txBody>
        </p:sp>
      </p:grpSp>
      <p:grpSp>
        <p:nvGrpSpPr>
          <p:cNvPr id="134" name="Google Shape;134;p18"/>
          <p:cNvGrpSpPr/>
          <p:nvPr/>
        </p:nvGrpSpPr>
        <p:grpSpPr>
          <a:xfrm>
            <a:off x="311744" y="2315048"/>
            <a:ext cx="4553553" cy="405000"/>
            <a:chOff x="821125" y="1661620"/>
            <a:chExt cx="6071404" cy="540000"/>
          </a:xfrm>
        </p:grpSpPr>
        <p:pic>
          <p:nvPicPr>
            <p:cNvPr id="135" name="Google Shape;135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21125" y="1661620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18"/>
            <p:cNvSpPr txBox="1"/>
            <p:nvPr/>
          </p:nvSpPr>
          <p:spPr>
            <a:xfrm>
              <a:off x="1544129" y="1731565"/>
              <a:ext cx="5348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Paris, France</a:t>
              </a:r>
              <a:endParaRPr sz="1100"/>
            </a:p>
          </p:txBody>
        </p:sp>
      </p:grpSp>
      <p:grpSp>
        <p:nvGrpSpPr>
          <p:cNvPr id="137" name="Google Shape;137;p18"/>
          <p:cNvGrpSpPr/>
          <p:nvPr/>
        </p:nvGrpSpPr>
        <p:grpSpPr>
          <a:xfrm>
            <a:off x="311695" y="3113875"/>
            <a:ext cx="6477418" cy="531000"/>
            <a:chOff x="821125" y="1426513"/>
            <a:chExt cx="8552176" cy="708000"/>
          </a:xfrm>
        </p:grpSpPr>
        <p:pic>
          <p:nvPicPr>
            <p:cNvPr id="138" name="Google Shape;138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21125" y="1510463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18"/>
            <p:cNvSpPr txBox="1"/>
            <p:nvPr/>
          </p:nvSpPr>
          <p:spPr>
            <a:xfrm>
              <a:off x="1537001" y="1426513"/>
              <a:ext cx="7836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Building communities and their inclusion</a:t>
              </a: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b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leveraging technology and collective intelligence</a:t>
              </a:r>
              <a:endParaRPr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0" name="Google Shape;140;p18"/>
          <p:cNvGrpSpPr/>
          <p:nvPr/>
        </p:nvGrpSpPr>
        <p:grpSpPr>
          <a:xfrm>
            <a:off x="311744" y="4038627"/>
            <a:ext cx="5815128" cy="405000"/>
            <a:chOff x="821125" y="1661620"/>
            <a:chExt cx="7753504" cy="540000"/>
          </a:xfrm>
        </p:grpSpPr>
        <p:pic>
          <p:nvPicPr>
            <p:cNvPr id="141" name="Google Shape;141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21125" y="1661620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18"/>
            <p:cNvSpPr txBox="1"/>
            <p:nvPr/>
          </p:nvSpPr>
          <p:spPr>
            <a:xfrm>
              <a:off x="1544129" y="1731565"/>
              <a:ext cx="7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French</a:t>
              </a: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English, Vietnamese, Spanish</a:t>
              </a:r>
              <a:endParaRPr sz="1100"/>
            </a:p>
          </p:txBody>
        </p:sp>
      </p:grpSp>
      <p:grpSp>
        <p:nvGrpSpPr>
          <p:cNvPr id="143" name="Google Shape;143;p18"/>
          <p:cNvGrpSpPr/>
          <p:nvPr/>
        </p:nvGrpSpPr>
        <p:grpSpPr>
          <a:xfrm>
            <a:off x="6005645" y="1822412"/>
            <a:ext cx="3086913" cy="300150"/>
            <a:chOff x="1184129" y="1696592"/>
            <a:chExt cx="3865890" cy="400200"/>
          </a:xfrm>
        </p:grpSpPr>
        <p:pic>
          <p:nvPicPr>
            <p:cNvPr id="144" name="Google Shape;144;p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84129" y="1716647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18"/>
            <p:cNvSpPr txBox="1"/>
            <p:nvPr/>
          </p:nvSpPr>
          <p:spPr>
            <a:xfrm>
              <a:off x="1639019" y="1696592"/>
              <a:ext cx="341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tutho@ttandj.com</a:t>
              </a:r>
              <a:endParaRPr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6" name="Google Shape;146;p18"/>
          <p:cNvGrpSpPr/>
          <p:nvPr/>
        </p:nvGrpSpPr>
        <p:grpSpPr>
          <a:xfrm>
            <a:off x="6005564" y="2601684"/>
            <a:ext cx="2899417" cy="300150"/>
            <a:chOff x="1184129" y="1675442"/>
            <a:chExt cx="3865890" cy="400200"/>
          </a:xfrm>
        </p:grpSpPr>
        <p:pic>
          <p:nvPicPr>
            <p:cNvPr id="147" name="Google Shape;147;p1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84129" y="1695497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18"/>
            <p:cNvSpPr txBox="1"/>
            <p:nvPr/>
          </p:nvSpPr>
          <p:spPr>
            <a:xfrm>
              <a:off x="1639019" y="1675442"/>
              <a:ext cx="341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tuthothai</a:t>
              </a:r>
              <a:endParaRPr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49" name="Google Shape;149;p18"/>
          <p:cNvPicPr preferRelativeResize="0"/>
          <p:nvPr/>
        </p:nvPicPr>
        <p:blipFill rotWithShape="1">
          <a:blip r:embed="rId10">
            <a:alphaModFix/>
          </a:blip>
          <a:srcRect b="13254" l="27965" r="28070" t="42221"/>
          <a:stretch/>
        </p:blipFill>
        <p:spPr>
          <a:xfrm>
            <a:off x="8280000" y="2628000"/>
            <a:ext cx="720000" cy="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Railways meet Public Transport</a:t>
            </a:r>
            <a:endParaRPr/>
          </a:p>
        </p:txBody>
      </p:sp>
      <p:sp>
        <p:nvSpPr>
          <p:cNvPr id="156" name="Google Shape;15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European legal framework</a:t>
            </a:r>
            <a:endParaRPr/>
          </a:p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1"/>
                </a:solidFill>
              </a:rPr>
              <a:t>For Multimodal travels</a:t>
            </a:r>
            <a:endParaRPr b="1">
              <a:solidFill>
                <a:schemeClr val="accent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Legal act: </a:t>
            </a:r>
            <a:r>
              <a:rPr lang="fr" sz="1500"/>
              <a:t>MMTIS Delegated Regulation</a:t>
            </a:r>
            <a:endParaRPr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The spirit: support trip planning across Europe based on open data</a:t>
            </a:r>
            <a:endParaRPr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Recommended standards</a:t>
            </a:r>
            <a:endParaRPr sz="1500"/>
          </a:p>
          <a:p>
            <a:pPr indent="-311150" lvl="1" marL="914400" rtl="0" algn="l">
              <a:spcBef>
                <a:spcPts val="1000"/>
              </a:spcBef>
              <a:spcAft>
                <a:spcPts val="0"/>
              </a:spcAft>
              <a:buSzPts val="1300"/>
              <a:buChar char="○"/>
            </a:pPr>
            <a:r>
              <a:rPr lang="fr" sz="1300"/>
              <a:t>For static data: NeTEx</a:t>
            </a:r>
            <a:endParaRPr sz="1300"/>
          </a:p>
          <a:p>
            <a:pPr indent="-311150" lvl="1" marL="914400" rtl="0" algn="l">
              <a:spcBef>
                <a:spcPts val="1000"/>
              </a:spcBef>
              <a:spcAft>
                <a:spcPts val="1000"/>
              </a:spcAft>
              <a:buSzPts val="1300"/>
              <a:buChar char="○"/>
            </a:pPr>
            <a:r>
              <a:rPr lang="fr" sz="1300"/>
              <a:t>For real-time data: SIRI</a:t>
            </a:r>
            <a:endParaRPr sz="1300"/>
          </a:p>
        </p:txBody>
      </p:sp>
      <p:sp>
        <p:nvSpPr>
          <p:cNvPr id="163" name="Google Shape;163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1"/>
                </a:solidFill>
              </a:rPr>
              <a:t>For Railways</a:t>
            </a:r>
            <a:endParaRPr b="1">
              <a:solidFill>
                <a:schemeClr val="accent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Legal act: TSI Telematics Delegated Regulation</a:t>
            </a:r>
            <a:endParaRPr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The spirit: support rail travel across Europe</a:t>
            </a:r>
            <a:endParaRPr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Recommended standard for the planning phase: NeTEx</a:t>
            </a:r>
            <a:endParaRPr sz="1300"/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688" y="1858860"/>
            <a:ext cx="8100000" cy="22258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21"/>
          <p:cNvGrpSpPr/>
          <p:nvPr/>
        </p:nvGrpSpPr>
        <p:grpSpPr>
          <a:xfrm>
            <a:off x="5934806" y="2409563"/>
            <a:ext cx="2853450" cy="1800225"/>
            <a:chOff x="7913075" y="3212750"/>
            <a:chExt cx="3804600" cy="2400300"/>
          </a:xfrm>
        </p:grpSpPr>
        <p:sp>
          <p:nvSpPr>
            <p:cNvPr id="171" name="Google Shape;171;p21"/>
            <p:cNvSpPr txBox="1"/>
            <p:nvPr/>
          </p:nvSpPr>
          <p:spPr>
            <a:xfrm>
              <a:off x="7913075" y="3704450"/>
              <a:ext cx="3804600" cy="19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400">
                  <a:solidFill>
                    <a:schemeClr val="accent1"/>
                  </a:solidFill>
                  <a:latin typeface="Gill Sans"/>
                  <a:ea typeface="Gill Sans"/>
                  <a:cs typeface="Gill Sans"/>
                  <a:sym typeface="Gill Sans"/>
                </a:rPr>
                <a:t>They need harmonised data for</a:t>
              </a:r>
              <a:endParaRPr sz="14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54000" lvl="0" marL="34290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Gill Sans"/>
                <a:buChar char="-"/>
              </a:pPr>
              <a:r>
                <a:rPr lang="fr" sz="1400">
                  <a:solidFill>
                    <a:schemeClr val="accent1"/>
                  </a:solidFill>
                  <a:latin typeface="Gill Sans"/>
                  <a:ea typeface="Gill Sans"/>
                  <a:cs typeface="Gill Sans"/>
                  <a:sym typeface="Gill Sans"/>
                </a:rPr>
                <a:t>Routing systems</a:t>
              </a:r>
              <a:endParaRPr sz="14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54000" lvl="0" marL="34290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Gill Sans"/>
                <a:buChar char="-"/>
              </a:pPr>
              <a:r>
                <a:rPr lang="fr" sz="1400">
                  <a:solidFill>
                    <a:schemeClr val="accent1"/>
                  </a:solidFill>
                  <a:latin typeface="Gill Sans"/>
                  <a:ea typeface="Gill Sans"/>
                  <a:cs typeface="Gill Sans"/>
                  <a:sym typeface="Gill Sans"/>
                </a:rPr>
                <a:t>Passengers information, incl. Fares information</a:t>
              </a:r>
              <a:endParaRPr sz="14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54000" lvl="0" marL="34290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Gill Sans"/>
                <a:buChar char="-"/>
              </a:pPr>
              <a:r>
                <a:rPr lang="fr" sz="1400">
                  <a:solidFill>
                    <a:schemeClr val="accent1"/>
                  </a:solidFill>
                  <a:latin typeface="Gill Sans"/>
                  <a:ea typeface="Gill Sans"/>
                  <a:cs typeface="Gill Sans"/>
                  <a:sym typeface="Gill Sans"/>
                </a:rPr>
                <a:t>Booking systems</a:t>
              </a:r>
              <a:endParaRPr sz="14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54000" lvl="0" marL="34290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Gill Sans"/>
                <a:buChar char="-"/>
              </a:pPr>
              <a:r>
                <a:rPr lang="fr" sz="1400">
                  <a:solidFill>
                    <a:schemeClr val="accent1"/>
                  </a:solidFill>
                  <a:latin typeface="Gill Sans"/>
                  <a:ea typeface="Gill Sans"/>
                  <a:cs typeface="Gill Sans"/>
                  <a:sym typeface="Gill Sans"/>
                </a:rPr>
                <a:t>Etc.  </a:t>
              </a:r>
              <a:endParaRPr sz="14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172" name="Google Shape;172;p21"/>
            <p:cNvCxnSpPr>
              <a:endCxn id="171" idx="0"/>
            </p:cNvCxnSpPr>
            <p:nvPr/>
          </p:nvCxnSpPr>
          <p:spPr>
            <a:xfrm flipH="1">
              <a:off x="9815375" y="3212750"/>
              <a:ext cx="839700" cy="49170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pic>
        <p:nvPicPr>
          <p:cNvPr id="173" name="Google Shape;17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50" y="1343766"/>
            <a:ext cx="621506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ll Sans"/>
              <a:buNone/>
            </a:pPr>
            <a:r>
              <a:rPr lang="fr"/>
              <a:t>National Access Point (NAP)</a:t>
            </a:r>
            <a:endParaRPr/>
          </a:p>
        </p:txBody>
      </p:sp>
      <p:grpSp>
        <p:nvGrpSpPr>
          <p:cNvPr id="175" name="Google Shape;175;p21"/>
          <p:cNvGrpSpPr/>
          <p:nvPr/>
        </p:nvGrpSpPr>
        <p:grpSpPr>
          <a:xfrm>
            <a:off x="5845144" y="727444"/>
            <a:ext cx="2662425" cy="1161131"/>
            <a:chOff x="7793525" y="969925"/>
            <a:chExt cx="3549900" cy="1548175"/>
          </a:xfrm>
        </p:grpSpPr>
        <p:sp>
          <p:nvSpPr>
            <p:cNvPr id="176" name="Google Shape;176;p21"/>
            <p:cNvSpPr txBox="1"/>
            <p:nvPr/>
          </p:nvSpPr>
          <p:spPr>
            <a:xfrm>
              <a:off x="7793525" y="969925"/>
              <a:ext cx="354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chemeClr val="accent1"/>
                  </a:solidFill>
                  <a:latin typeface="Gill Sans"/>
                  <a:ea typeface="Gill Sans"/>
                  <a:cs typeface="Gill Sans"/>
                  <a:sym typeface="Gill Sans"/>
                </a:rPr>
                <a:t>But we need to focus on them</a:t>
              </a:r>
              <a:endParaRPr sz="15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7913075" y="1690700"/>
              <a:ext cx="3310800" cy="8274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178" name="Google Shape;17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6384" y="1345707"/>
            <a:ext cx="514350" cy="542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21"/>
          <p:cNvGrpSpPr/>
          <p:nvPr/>
        </p:nvGrpSpPr>
        <p:grpSpPr>
          <a:xfrm>
            <a:off x="4300538" y="1345706"/>
            <a:ext cx="832800" cy="542925"/>
            <a:chOff x="5734050" y="1722638"/>
            <a:chExt cx="1110400" cy="723900"/>
          </a:xfrm>
        </p:grpSpPr>
        <p:pic>
          <p:nvPicPr>
            <p:cNvPr id="180" name="Google Shape;180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11050" y="1722638"/>
              <a:ext cx="533400" cy="600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734050" y="1722638"/>
              <a:ext cx="723900" cy="723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21"/>
          <p:cNvSpPr txBox="1"/>
          <p:nvPr/>
        </p:nvSpPr>
        <p:spPr>
          <a:xfrm>
            <a:off x="1322925" y="1395535"/>
            <a:ext cx="20025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rgbClr val="00217C"/>
                </a:solidFill>
                <a:latin typeface="Gill Sans"/>
                <a:ea typeface="Gill Sans"/>
                <a:cs typeface="Gill Sans"/>
                <a:sym typeface="Gill Sans"/>
              </a:rPr>
              <a:t>Transport Operators and </a:t>
            </a:r>
            <a:endParaRPr b="1" sz="900">
              <a:solidFill>
                <a:srgbClr val="00217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rgbClr val="00217C"/>
                </a:solidFill>
                <a:latin typeface="Gill Sans"/>
                <a:ea typeface="Gill Sans"/>
                <a:cs typeface="Gill Sans"/>
                <a:sym typeface="Gill Sans"/>
              </a:rPr>
              <a:t>Public Transport Agencies</a:t>
            </a:r>
            <a:endParaRPr b="1" sz="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5190488" y="1561810"/>
            <a:ext cx="621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rgbClr val="00217C"/>
                </a:solidFill>
                <a:latin typeface="Gill Sans"/>
                <a:ea typeface="Gill Sans"/>
                <a:cs typeface="Gill Sans"/>
                <a:sym typeface="Gill Sans"/>
              </a:rPr>
              <a:t>NAPs</a:t>
            </a:r>
            <a:endParaRPr b="1" sz="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6541200" y="1395535"/>
            <a:ext cx="20025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rgbClr val="00217C"/>
                </a:solidFill>
                <a:latin typeface="Gill Sans"/>
                <a:ea typeface="Gill Sans"/>
                <a:cs typeface="Gill Sans"/>
                <a:sym typeface="Gill Sans"/>
              </a:rPr>
              <a:t>Journey planners, ticketing systems &amp; Other data consumers</a:t>
            </a:r>
            <a:endParaRPr b="1" sz="900">
              <a:solidFill>
                <a:srgbClr val="00217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5" name="Google Shape;1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idx="4294967295" type="title"/>
          </p:nvPr>
        </p:nvSpPr>
        <p:spPr>
          <a:xfrm>
            <a:off x="571126" y="435975"/>
            <a:ext cx="7334100" cy="3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From a route planner perspective </a:t>
            </a:r>
            <a:endParaRPr/>
          </a:p>
        </p:txBody>
      </p:sp>
      <p:sp>
        <p:nvSpPr>
          <p:cNvPr id="191" name="Google Shape;191;p22"/>
          <p:cNvSpPr/>
          <p:nvPr/>
        </p:nvSpPr>
        <p:spPr>
          <a:xfrm>
            <a:off x="2606606" y="2556600"/>
            <a:ext cx="1060200" cy="941100"/>
          </a:xfrm>
          <a:prstGeom prst="roundRect">
            <a:avLst>
              <a:gd fmla="val 16667" name="adj"/>
            </a:avLst>
          </a:prstGeom>
          <a:solidFill>
            <a:srgbClr val="5AC39A"/>
          </a:solidFill>
          <a:ln cap="flat" cmpd="sng" w="9525">
            <a:solidFill>
              <a:srgbClr val="105B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Route planning system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2"/>
          <p:cNvSpPr/>
          <p:nvPr/>
        </p:nvSpPr>
        <p:spPr>
          <a:xfrm>
            <a:off x="693109" y="1567434"/>
            <a:ext cx="1581300" cy="584400"/>
          </a:xfrm>
          <a:prstGeom prst="roundRect">
            <a:avLst>
              <a:gd fmla="val 16667" name="adj"/>
            </a:avLst>
          </a:prstGeom>
          <a:solidFill>
            <a:srgbClr val="181C5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National stop place registry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2"/>
          <p:cNvSpPr/>
          <p:nvPr/>
        </p:nvSpPr>
        <p:spPr>
          <a:xfrm>
            <a:off x="693109" y="3875681"/>
            <a:ext cx="1581300" cy="584400"/>
          </a:xfrm>
          <a:prstGeom prst="roundRect">
            <a:avLst>
              <a:gd fmla="val 16667" name="adj"/>
            </a:avLst>
          </a:prstGeom>
          <a:solidFill>
            <a:srgbClr val="181C5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OpenStreetMap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Kundeservice.png" id="194" name="Google Shape;19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443" y="2622717"/>
            <a:ext cx="680644" cy="78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2"/>
          <p:cNvCxnSpPr>
            <a:stCxn id="194" idx="0"/>
            <a:endCxn id="192" idx="2"/>
          </p:cNvCxnSpPr>
          <p:nvPr/>
        </p:nvCxnSpPr>
        <p:spPr>
          <a:xfrm rot="10800000">
            <a:off x="1483765" y="2151717"/>
            <a:ext cx="0" cy="47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6" name="Google Shape;196;p22"/>
          <p:cNvCxnSpPr>
            <a:stCxn id="194" idx="2"/>
            <a:endCxn id="193" idx="0"/>
          </p:cNvCxnSpPr>
          <p:nvPr/>
        </p:nvCxnSpPr>
        <p:spPr>
          <a:xfrm>
            <a:off x="1483765" y="3404742"/>
            <a:ext cx="0" cy="47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Google Shape;197;p22"/>
          <p:cNvCxnSpPr>
            <a:stCxn id="194" idx="3"/>
            <a:endCxn id="191" idx="1"/>
          </p:cNvCxnSpPr>
          <p:nvPr/>
        </p:nvCxnSpPr>
        <p:spPr>
          <a:xfrm>
            <a:off x="1824087" y="3013730"/>
            <a:ext cx="782400" cy="1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8" name="Google Shape;198;p22"/>
          <p:cNvSpPr/>
          <p:nvPr/>
        </p:nvSpPr>
        <p:spPr>
          <a:xfrm>
            <a:off x="5225438" y="2590819"/>
            <a:ext cx="985500" cy="87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</a:endParaRPr>
          </a:p>
        </p:txBody>
      </p:sp>
      <p:cxnSp>
        <p:nvCxnSpPr>
          <p:cNvPr id="199" name="Google Shape;199;p22"/>
          <p:cNvCxnSpPr>
            <a:stCxn id="192" idx="3"/>
            <a:endCxn id="198" idx="1"/>
          </p:cNvCxnSpPr>
          <p:nvPr/>
        </p:nvCxnSpPr>
        <p:spPr>
          <a:xfrm>
            <a:off x="2274409" y="1859634"/>
            <a:ext cx="2951100" cy="11697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00" name="Google Shape;200;p22"/>
          <p:cNvCxnSpPr>
            <a:stCxn id="193" idx="3"/>
            <a:endCxn id="198" idx="1"/>
          </p:cNvCxnSpPr>
          <p:nvPr/>
        </p:nvCxnSpPr>
        <p:spPr>
          <a:xfrm flipH="1" rot="10800000">
            <a:off x="2274409" y="3029381"/>
            <a:ext cx="2951100" cy="11385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01" name="Google Shape;201;p22"/>
          <p:cNvCxnSpPr>
            <a:stCxn id="191" idx="3"/>
            <a:endCxn id="198" idx="1"/>
          </p:cNvCxnSpPr>
          <p:nvPr/>
        </p:nvCxnSpPr>
        <p:spPr>
          <a:xfrm>
            <a:off x="3666806" y="3027150"/>
            <a:ext cx="1558500" cy="2100"/>
          </a:xfrm>
          <a:prstGeom prst="curvedConnector3">
            <a:avLst>
              <a:gd fmla="val 5000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202" name="Google Shape;202;p22"/>
          <p:cNvSpPr/>
          <p:nvPr/>
        </p:nvSpPr>
        <p:spPr>
          <a:xfrm>
            <a:off x="5309925" y="3790969"/>
            <a:ext cx="816600" cy="941100"/>
          </a:xfrm>
          <a:prstGeom prst="roundRect">
            <a:avLst>
              <a:gd fmla="val 16667" name="adj"/>
            </a:avLst>
          </a:prstGeom>
          <a:solidFill>
            <a:srgbClr val="5AC39A"/>
          </a:solidFill>
          <a:ln cap="flat" cmpd="sng" w="9525">
            <a:solidFill>
              <a:srgbClr val="105B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Local realtime system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3" name="Google Shape;203;p22"/>
          <p:cNvCxnSpPr>
            <a:stCxn id="198" idx="3"/>
            <a:endCxn id="202" idx="3"/>
          </p:cNvCxnSpPr>
          <p:nvPr/>
        </p:nvCxnSpPr>
        <p:spPr>
          <a:xfrm flipH="1">
            <a:off x="6126638" y="3029269"/>
            <a:ext cx="84300" cy="1232400"/>
          </a:xfrm>
          <a:prstGeom prst="curvedConnector3">
            <a:avLst>
              <a:gd fmla="val -28147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4" name="Google Shape;204;p22"/>
          <p:cNvCxnSpPr>
            <a:stCxn id="202" idx="1"/>
            <a:endCxn id="198" idx="1"/>
          </p:cNvCxnSpPr>
          <p:nvPr/>
        </p:nvCxnSpPr>
        <p:spPr>
          <a:xfrm rot="10800000">
            <a:off x="5225325" y="3029419"/>
            <a:ext cx="84600" cy="1232100"/>
          </a:xfrm>
          <a:prstGeom prst="curvedConnector3">
            <a:avLst>
              <a:gd fmla="val 38133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05" name="Google Shape;205;p22"/>
          <p:cNvGrpSpPr/>
          <p:nvPr/>
        </p:nvGrpSpPr>
        <p:grpSpPr>
          <a:xfrm>
            <a:off x="6210937" y="1962169"/>
            <a:ext cx="2647804" cy="1485900"/>
            <a:chOff x="8281250" y="3073425"/>
            <a:chExt cx="3530405" cy="1981200"/>
          </a:xfrm>
        </p:grpSpPr>
        <p:cxnSp>
          <p:nvCxnSpPr>
            <p:cNvPr id="206" name="Google Shape;206;p22"/>
            <p:cNvCxnSpPr>
              <a:stCxn id="198" idx="3"/>
              <a:endCxn id="207" idx="1"/>
            </p:cNvCxnSpPr>
            <p:nvPr/>
          </p:nvCxnSpPr>
          <p:spPr>
            <a:xfrm flipH="1" rot="10800000">
              <a:off x="8281250" y="4063925"/>
              <a:ext cx="1088700" cy="432300"/>
            </a:xfrm>
            <a:prstGeom prst="curved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208" name="Google Shape;208;p22"/>
            <p:cNvGrpSpPr/>
            <p:nvPr/>
          </p:nvGrpSpPr>
          <p:grpSpPr>
            <a:xfrm>
              <a:off x="9369955" y="3073425"/>
              <a:ext cx="2441700" cy="1981200"/>
              <a:chOff x="9369905" y="3354425"/>
              <a:chExt cx="2441700" cy="1981200"/>
            </a:xfrm>
          </p:grpSpPr>
          <p:sp>
            <p:nvSpPr>
              <p:cNvPr id="207" name="Google Shape;207;p22"/>
              <p:cNvSpPr/>
              <p:nvPr/>
            </p:nvSpPr>
            <p:spPr>
              <a:xfrm>
                <a:off x="9369905" y="3354425"/>
                <a:ext cx="2441700" cy="19812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09" name="Google Shape;209;p22"/>
              <p:cNvGrpSpPr/>
              <p:nvPr/>
            </p:nvGrpSpPr>
            <p:grpSpPr>
              <a:xfrm>
                <a:off x="9434682" y="3484998"/>
                <a:ext cx="2289844" cy="1710098"/>
                <a:chOff x="9450182" y="3486448"/>
                <a:chExt cx="2289844" cy="1710098"/>
              </a:xfrm>
            </p:grpSpPr>
            <p:pic>
              <p:nvPicPr>
                <p:cNvPr id="210" name="Google Shape;210;p22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9472944" y="3952769"/>
                  <a:ext cx="381695" cy="3759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1" name="Google Shape;211;p22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10431728" y="3487408"/>
                  <a:ext cx="433692" cy="4336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2" name="Google Shape;212;p22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9450182" y="3486448"/>
                  <a:ext cx="427219" cy="4272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3" name="Google Shape;213;p22"/>
                <p:cNvPicPr preferRelativeResize="0"/>
                <p:nvPr/>
              </p:nvPicPr>
              <p:blipFill>
                <a:blip r:embed="rId7">
                  <a:alphaModFix/>
                </a:blip>
                <a:stretch>
                  <a:fillRect/>
                </a:stretch>
              </p:blipFill>
              <p:spPr>
                <a:xfrm>
                  <a:off x="9462600" y="4343425"/>
                  <a:ext cx="446625" cy="4466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4" name="Google Shape;214;p22"/>
                <p:cNvPicPr preferRelativeResize="0"/>
                <p:nvPr/>
              </p:nvPicPr>
              <p:blipFill>
                <a:blip r:embed="rId8">
                  <a:alphaModFix/>
                </a:blip>
                <a:stretch>
                  <a:fillRect/>
                </a:stretch>
              </p:blipFill>
              <p:spPr>
                <a:xfrm>
                  <a:off x="11296630" y="3935728"/>
                  <a:ext cx="440165" cy="407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5" name="Google Shape;215;p22"/>
                <p:cNvPicPr preferRelativeResize="0"/>
                <p:nvPr/>
              </p:nvPicPr>
              <p:blipFill>
                <a:blip r:embed="rId9">
                  <a:alphaModFix/>
                </a:blip>
                <a:stretch>
                  <a:fillRect/>
                </a:stretch>
              </p:blipFill>
              <p:spPr>
                <a:xfrm>
                  <a:off x="11293388" y="4372454"/>
                  <a:ext cx="446638" cy="4336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6" name="Google Shape;216;p22"/>
                <p:cNvPicPr preferRelativeResize="0"/>
                <p:nvPr/>
              </p:nvPicPr>
              <p:blipFill>
                <a:blip r:embed="rId10">
                  <a:alphaModFix/>
                </a:blip>
                <a:stretch>
                  <a:fillRect/>
                </a:stretch>
              </p:blipFill>
              <p:spPr>
                <a:xfrm>
                  <a:off x="9478900" y="4769327"/>
                  <a:ext cx="440165" cy="4272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7" name="Google Shape;217;p22"/>
                <p:cNvPicPr preferRelativeResize="0"/>
                <p:nvPr/>
              </p:nvPicPr>
              <p:blipFill>
                <a:blip r:embed="rId11">
                  <a:alphaModFix/>
                </a:blip>
                <a:stretch>
                  <a:fillRect/>
                </a:stretch>
              </p:blipFill>
              <p:spPr>
                <a:xfrm>
                  <a:off x="9971291" y="4358156"/>
                  <a:ext cx="440165" cy="4272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8" name="Google Shape;218;p22"/>
                <p:cNvPicPr preferRelativeResize="0"/>
                <p:nvPr/>
              </p:nvPicPr>
              <p:blipFill>
                <a:blip r:embed="rId12">
                  <a:alphaModFix/>
                </a:blip>
                <a:stretch>
                  <a:fillRect/>
                </a:stretch>
              </p:blipFill>
              <p:spPr>
                <a:xfrm>
                  <a:off x="9951334" y="3496959"/>
                  <a:ext cx="409701" cy="40619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9" name="Google Shape;219;p22"/>
                <p:cNvPicPr preferRelativeResize="0"/>
                <p:nvPr/>
              </p:nvPicPr>
              <p:blipFill>
                <a:blip r:embed="rId13">
                  <a:alphaModFix/>
                </a:blip>
                <a:stretch>
                  <a:fillRect/>
                </a:stretch>
              </p:blipFill>
              <p:spPr>
                <a:xfrm>
                  <a:off x="10853648" y="3934179"/>
                  <a:ext cx="413202" cy="4131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0" name="Google Shape;220;p22"/>
                <p:cNvPicPr preferRelativeResize="0"/>
                <p:nvPr/>
              </p:nvPicPr>
              <p:blipFill>
                <a:blip r:embed="rId14">
                  <a:alphaModFix/>
                </a:blip>
                <a:stretch>
                  <a:fillRect/>
                </a:stretch>
              </p:blipFill>
              <p:spPr>
                <a:xfrm>
                  <a:off x="11309104" y="3499407"/>
                  <a:ext cx="416704" cy="4096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1" name="Google Shape;221;p22"/>
                <p:cNvPicPr preferRelativeResize="0"/>
                <p:nvPr/>
              </p:nvPicPr>
              <p:blipFill>
                <a:blip r:embed="rId15">
                  <a:alphaModFix/>
                </a:blip>
                <a:stretch>
                  <a:fillRect/>
                </a:stretch>
              </p:blipFill>
              <p:spPr>
                <a:xfrm>
                  <a:off x="9949584" y="3934165"/>
                  <a:ext cx="413202" cy="4131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2" name="Google Shape;222;p22"/>
                <p:cNvPicPr preferRelativeResize="0"/>
                <p:nvPr/>
              </p:nvPicPr>
              <p:blipFill>
                <a:blip r:embed="rId16">
                  <a:alphaModFix/>
                </a:blip>
                <a:stretch>
                  <a:fillRect/>
                </a:stretch>
              </p:blipFill>
              <p:spPr>
                <a:xfrm>
                  <a:off x="10874424" y="3501156"/>
                  <a:ext cx="413202" cy="40619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3" name="Google Shape;223;p22"/>
                <p:cNvPicPr preferRelativeResize="0"/>
                <p:nvPr/>
              </p:nvPicPr>
              <p:blipFill>
                <a:blip r:embed="rId17">
                  <a:alphaModFix/>
                </a:blip>
                <a:stretch>
                  <a:fillRect/>
                </a:stretch>
              </p:blipFill>
              <p:spPr>
                <a:xfrm>
                  <a:off x="10420726" y="4378459"/>
                  <a:ext cx="406199" cy="4026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4" name="Google Shape;224;p22"/>
                <p:cNvPicPr preferRelativeResize="0"/>
                <p:nvPr/>
              </p:nvPicPr>
              <p:blipFill>
                <a:blip r:embed="rId18">
                  <a:alphaModFix/>
                </a:blip>
                <a:stretch>
                  <a:fillRect/>
                </a:stretch>
              </p:blipFill>
              <p:spPr>
                <a:xfrm>
                  <a:off x="10449014" y="3940067"/>
                  <a:ext cx="399123" cy="3991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5" name="Google Shape;225;p22"/>
                <p:cNvPicPr preferRelativeResize="0"/>
                <p:nvPr/>
              </p:nvPicPr>
              <p:blipFill>
                <a:blip r:embed="rId19">
                  <a:alphaModFix/>
                </a:blip>
                <a:stretch>
                  <a:fillRect/>
                </a:stretch>
              </p:blipFill>
              <p:spPr>
                <a:xfrm>
                  <a:off x="10855259" y="4374200"/>
                  <a:ext cx="409813" cy="40268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pic>
        <p:nvPicPr>
          <p:cNvPr id="226" name="Google Shape;226;p22"/>
          <p:cNvPicPr preferRelativeResize="0"/>
          <p:nvPr/>
        </p:nvPicPr>
        <p:blipFill rotWithShape="1">
          <a:blip r:embed="rId20">
            <a:alphaModFix/>
          </a:blip>
          <a:srcRect b="0" l="12585" r="1334" t="0"/>
          <a:stretch/>
        </p:blipFill>
        <p:spPr>
          <a:xfrm>
            <a:off x="7001588" y="2670406"/>
            <a:ext cx="1928100" cy="1632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7" name="Google Shape;227;p22" title="File:Flag orb Norway.svg - Wikipedia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007341" y="479753"/>
            <a:ext cx="497423" cy="49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454105" y="3158805"/>
            <a:ext cx="528067" cy="16459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2"/>
          <p:cNvSpPr/>
          <p:nvPr/>
        </p:nvSpPr>
        <p:spPr>
          <a:xfrm>
            <a:off x="5380075" y="2539175"/>
            <a:ext cx="676200" cy="3810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NAP</a:t>
            </a:r>
            <a:endParaRPr b="1" sz="1400">
              <a:solidFill>
                <a:schemeClr val="lt1"/>
              </a:solidFill>
            </a:endParaRPr>
          </a:p>
        </p:txBody>
      </p:sp>
      <p:grpSp>
        <p:nvGrpSpPr>
          <p:cNvPr id="230" name="Google Shape;230;p22"/>
          <p:cNvGrpSpPr/>
          <p:nvPr/>
        </p:nvGrpSpPr>
        <p:grpSpPr>
          <a:xfrm>
            <a:off x="7905219" y="121559"/>
            <a:ext cx="899942" cy="1738058"/>
            <a:chOff x="10523850" y="259925"/>
            <a:chExt cx="1209600" cy="2336100"/>
          </a:xfrm>
        </p:grpSpPr>
        <p:sp>
          <p:nvSpPr>
            <p:cNvPr id="231" name="Google Shape;231;p22"/>
            <p:cNvSpPr/>
            <p:nvPr/>
          </p:nvSpPr>
          <p:spPr>
            <a:xfrm>
              <a:off x="10523850" y="259925"/>
              <a:ext cx="1209600" cy="23361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9BA5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2" name="Google Shape;232;p22"/>
            <p:cNvGrpSpPr/>
            <p:nvPr/>
          </p:nvGrpSpPr>
          <p:grpSpPr>
            <a:xfrm>
              <a:off x="10610300" y="360950"/>
              <a:ext cx="1050000" cy="2079112"/>
              <a:chOff x="10610300" y="360950"/>
              <a:chExt cx="1050000" cy="2079112"/>
            </a:xfrm>
          </p:grpSpPr>
          <p:pic>
            <p:nvPicPr>
              <p:cNvPr id="233" name="Google Shape;233;p22"/>
              <p:cNvPicPr preferRelativeResize="0"/>
              <p:nvPr/>
            </p:nvPicPr>
            <p:blipFill>
              <a:blip r:embed="rId23">
                <a:alphaModFix/>
              </a:blip>
              <a:stretch>
                <a:fillRect/>
              </a:stretch>
            </p:blipFill>
            <p:spPr>
              <a:xfrm>
                <a:off x="10690625" y="1696474"/>
                <a:ext cx="889361" cy="319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4" name="Google Shape;234;p22"/>
              <p:cNvPicPr preferRelativeResize="0"/>
              <p:nvPr/>
            </p:nvPicPr>
            <p:blipFill>
              <a:blip r:embed="rId24">
                <a:alphaModFix/>
              </a:blip>
              <a:stretch>
                <a:fillRect/>
              </a:stretch>
            </p:blipFill>
            <p:spPr>
              <a:xfrm>
                <a:off x="10636750" y="360950"/>
                <a:ext cx="465829" cy="4542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5" name="Google Shape;235;p22"/>
              <p:cNvPicPr preferRelativeResize="0"/>
              <p:nvPr/>
            </p:nvPicPr>
            <p:blipFill>
              <a:blip r:embed="rId25">
                <a:alphaModFix/>
              </a:blip>
              <a:stretch>
                <a:fillRect/>
              </a:stretch>
            </p:blipFill>
            <p:spPr>
              <a:xfrm>
                <a:off x="11184788" y="387987"/>
                <a:ext cx="393585" cy="40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6" name="Google Shape;236;p22"/>
              <p:cNvPicPr preferRelativeResize="0"/>
              <p:nvPr/>
            </p:nvPicPr>
            <p:blipFill>
              <a:blip r:embed="rId26">
                <a:alphaModFix/>
              </a:blip>
              <a:stretch>
                <a:fillRect/>
              </a:stretch>
            </p:blipFill>
            <p:spPr>
              <a:xfrm>
                <a:off x="10640597" y="881872"/>
                <a:ext cx="458130" cy="4504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7" name="Google Shape;237;p22"/>
              <p:cNvPicPr preferRelativeResize="0"/>
              <p:nvPr/>
            </p:nvPicPr>
            <p:blipFill>
              <a:blip r:embed="rId27">
                <a:alphaModFix/>
              </a:blip>
              <a:stretch>
                <a:fillRect/>
              </a:stretch>
            </p:blipFill>
            <p:spPr>
              <a:xfrm>
                <a:off x="11161196" y="876096"/>
                <a:ext cx="465829" cy="4619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8" name="Google Shape;238;p22"/>
              <p:cNvPicPr preferRelativeResize="0"/>
              <p:nvPr/>
            </p:nvPicPr>
            <p:blipFill>
              <a:blip r:embed="rId28">
                <a:alphaModFix/>
              </a:blip>
              <a:stretch>
                <a:fillRect/>
              </a:stretch>
            </p:blipFill>
            <p:spPr>
              <a:xfrm>
                <a:off x="10610300" y="2105373"/>
                <a:ext cx="1050000" cy="3346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22"/>
              <p:cNvPicPr preferRelativeResize="0"/>
              <p:nvPr/>
            </p:nvPicPr>
            <p:blipFill>
              <a:blip r:embed="rId29">
                <a:alphaModFix/>
              </a:blip>
              <a:stretch>
                <a:fillRect/>
              </a:stretch>
            </p:blipFill>
            <p:spPr>
              <a:xfrm>
                <a:off x="10834389" y="1386350"/>
                <a:ext cx="601825" cy="2618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240" name="Google Shape;240;p22"/>
          <p:cNvCxnSpPr>
            <a:stCxn id="198" idx="3"/>
            <a:endCxn id="231" idx="1"/>
          </p:cNvCxnSpPr>
          <p:nvPr/>
        </p:nvCxnSpPr>
        <p:spPr>
          <a:xfrm flipH="1" rot="10800000">
            <a:off x="6210938" y="990469"/>
            <a:ext cx="1694400" cy="2038800"/>
          </a:xfrm>
          <a:prstGeom prst="curvedConnector3">
            <a:avLst>
              <a:gd fmla="val 3949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Entur x GT7 x TOMP">
  <a:themeElements>
    <a:clrScheme name="Simple Light">
      <a:dk1>
        <a:srgbClr val="181C56"/>
      </a:dk1>
      <a:lt1>
        <a:srgbClr val="FFFFFF"/>
      </a:lt1>
      <a:dk2>
        <a:srgbClr val="565659"/>
      </a:dk2>
      <a:lt2>
        <a:srgbClr val="EEEEEE"/>
      </a:lt2>
      <a:accent1>
        <a:srgbClr val="FF5959"/>
      </a:accent1>
      <a:accent2>
        <a:srgbClr val="181C56"/>
      </a:accent2>
      <a:accent3>
        <a:srgbClr val="54568C"/>
      </a:accent3>
      <a:accent4>
        <a:srgbClr val="AEB7E2"/>
      </a:accent4>
      <a:accent5>
        <a:srgbClr val="5AC39A"/>
      </a:accent5>
      <a:accent6>
        <a:srgbClr val="FFBF9E"/>
      </a:accent6>
      <a:hlink>
        <a:srgbClr val="636C7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