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Plus Jakarta Sans"/>
      <p:regular r:id="rId36"/>
      <p:bold r:id="rId37"/>
      <p:italic r:id="rId38"/>
      <p:boldItalic r:id="rId39"/>
    </p:embeddedFont>
    <p:embeddedFont>
      <p:font typeface="Space Grotesk Medium"/>
      <p:regular r:id="rId40"/>
      <p:bold r:id="rId41"/>
    </p:embeddedFont>
    <p:embeddedFont>
      <p:font typeface="Montserrat ExtraBold"/>
      <p:bold r:id="rId42"/>
      <p:boldItalic r:id="rId43"/>
    </p:embeddedFont>
    <p:embeddedFont>
      <p:font typeface="Space Grotesk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5FA252-F079-4493-B3C3-1E525E3CC730}">
  <a:tblStyle styleId="{D45FA252-F079-4493-B3C3-1E525E3CC73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aceGroteskMedium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ExtraBold-bold.fntdata"/><Relationship Id="rId41" Type="http://schemas.openxmlformats.org/officeDocument/2006/relationships/font" Target="fonts/SpaceGroteskMedium-bold.fntdata"/><Relationship Id="rId22" Type="http://schemas.openxmlformats.org/officeDocument/2006/relationships/slide" Target="slides/slide17.xml"/><Relationship Id="rId44" Type="http://schemas.openxmlformats.org/officeDocument/2006/relationships/font" Target="fonts/SpaceGrotesk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ExtraBol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SpaceGrotes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PlusJakartaSans-bold.fntdata"/><Relationship Id="rId14" Type="http://schemas.openxmlformats.org/officeDocument/2006/relationships/slide" Target="slides/slide9.xml"/><Relationship Id="rId36" Type="http://schemas.openxmlformats.org/officeDocument/2006/relationships/font" Target="fonts/PlusJakartaSans-regular.fntdata"/><Relationship Id="rId17" Type="http://schemas.openxmlformats.org/officeDocument/2006/relationships/slide" Target="slides/slide12.xml"/><Relationship Id="rId39" Type="http://schemas.openxmlformats.org/officeDocument/2006/relationships/font" Target="fonts/PlusJakarta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PlusJakarta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c0e4358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2ac0e4358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ab3d663d2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ab3d663d2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64d32d07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a64d32d07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d3ba6bf648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d3ba6bf648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ab3d663d2_2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5ab3d663d2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316d36619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316d36619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3ba6bf648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d3ba6bf648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6b33d7c19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a6b33d7c19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3ba6bf648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d3ba6bf648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76ffa9a3b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76ffa9a3b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a64d32d072_0_10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a64d32d072_0_10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e4f65baf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e4f65baf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3ba6bf648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d3ba6bf648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d3ba6bf648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d3ba6bf648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29c172ddc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29c172ddc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d3ba6bf648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d3ba6bf648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a64d32d072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a64d32d072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09aed627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09aed627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2b670f8bd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2b670f8bd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32b670f8bd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9c172ddc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9c172ddc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3ba6bf64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3ba6bf64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3ba6bf64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3ba6bf64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3ba6bf648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3ba6bf648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ab3d663d2_2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ab3d663d2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ab3d663d2_2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ab3d663d2_2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3324c0d8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3324c0d8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Gray Slide - Only for Covers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F1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Slide - Only for Covers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-11375" y="-11950"/>
            <a:ext cx="9155400" cy="515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Gray Slide with VoDa Copyright">
  <p:cSld name="TITLE_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F1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4"/>
          <p:cNvSpPr txBox="1"/>
          <p:nvPr/>
        </p:nvSpPr>
        <p:spPr>
          <a:xfrm>
            <a:off x="0" y="48609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pace Grotesk"/>
                <a:ea typeface="Space Grotesk"/>
                <a:cs typeface="Space Grotesk"/>
                <a:sym typeface="Space Grotesk"/>
              </a:rPr>
              <a:t>Voltron Data, Inc. Confidential and Proprietary</a:t>
            </a:r>
            <a:endParaRPr sz="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Slide with VoDa Copyright">
  <p:cSld name="SECTION_HEADER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/>
        </p:nvSpPr>
        <p:spPr>
          <a:xfrm>
            <a:off x="-47625" y="-57150"/>
            <a:ext cx="9234000" cy="524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5"/>
          <p:cNvSpPr txBox="1"/>
          <p:nvPr/>
        </p:nvSpPr>
        <p:spPr>
          <a:xfrm>
            <a:off x="0" y="48609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Voltron Data, Inc. Confidential and Proprietary</a:t>
            </a:r>
            <a:endParaRPr sz="6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Template with VoDa Copyright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/>
        </p:nvSpPr>
        <p:spPr>
          <a:xfrm>
            <a:off x="0" y="48609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pace Grotesk"/>
                <a:ea typeface="Space Grotesk"/>
                <a:cs typeface="Space Grotesk"/>
                <a:sym typeface="Space Grotesk"/>
              </a:rPr>
              <a:t>Voltron Data, Inc. Confidential and Proprietary</a:t>
            </a:r>
            <a:endParaRPr sz="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arrow.apache.org/adbc/" TargetMode="External"/><Relationship Id="rId10" Type="http://schemas.openxmlformats.org/officeDocument/2006/relationships/image" Target="../media/image17.png"/><Relationship Id="rId9" Type="http://schemas.openxmlformats.org/officeDocument/2006/relationships/image" Target="../media/image24.jpg"/><Relationship Id="rId5" Type="http://schemas.openxmlformats.org/officeDocument/2006/relationships/image" Target="../media/image36.png"/><Relationship Id="rId6" Type="http://schemas.openxmlformats.org/officeDocument/2006/relationships/image" Target="../media/image13.jpg"/><Relationship Id="rId7" Type="http://schemas.openxmlformats.org/officeDocument/2006/relationships/image" Target="../media/image23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uckdb.org/2023/08/04/adbc.html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arrow.apache.org/adbc/" TargetMode="External"/><Relationship Id="rId4" Type="http://schemas.openxmlformats.org/officeDocument/2006/relationships/hyperlink" Target="https://arrow.apache.org/docs/" TargetMode="External"/><Relationship Id="rId5" Type="http://schemas.openxmlformats.org/officeDocument/2006/relationships/hyperlink" Target="https://packt.link/kjbT4" TargetMode="External"/><Relationship Id="rId6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g"/><Relationship Id="rId4" Type="http://schemas.openxmlformats.org/officeDocument/2006/relationships/hyperlink" Target="https://arrow.apache.org/communit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amazon.com/Memory-Analytics-Apache-Arrow-hierarchical-ebook/dp/B09X76LNN9" TargetMode="External"/><Relationship Id="rId4" Type="http://schemas.openxmlformats.org/officeDocument/2006/relationships/hyperlink" Target="http://github.com/apache/iceberg-go" TargetMode="External"/><Relationship Id="rId10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hyperlink" Target="http://github.com/apache/arrow-go" TargetMode="External"/><Relationship Id="rId6" Type="http://schemas.openxmlformats.org/officeDocument/2006/relationships/hyperlink" Target="https://twitter.com/zeroshade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www.linkedin.com/in/matt-topol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89050" y="-1989050"/>
            <a:ext cx="5184775" cy="9162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7"/>
          <p:cNvGrpSpPr/>
          <p:nvPr/>
        </p:nvGrpSpPr>
        <p:grpSpPr>
          <a:xfrm>
            <a:off x="3042865" y="2323411"/>
            <a:ext cx="3076813" cy="385401"/>
            <a:chOff x="238125" y="2410075"/>
            <a:chExt cx="7143750" cy="894825"/>
          </a:xfrm>
        </p:grpSpPr>
        <p:sp>
          <p:nvSpPr>
            <p:cNvPr id="25" name="Google Shape;25;p7"/>
            <p:cNvSpPr/>
            <p:nvPr/>
          </p:nvSpPr>
          <p:spPr>
            <a:xfrm>
              <a:off x="1765675" y="2681225"/>
              <a:ext cx="364350" cy="361575"/>
            </a:xfrm>
            <a:custGeom>
              <a:rect b="b" l="l" r="r" t="t"/>
              <a:pathLst>
                <a:path extrusionOk="0" h="14463" w="14574">
                  <a:moveTo>
                    <a:pt x="264" y="0"/>
                  </a:moveTo>
                  <a:lnTo>
                    <a:pt x="181" y="14"/>
                  </a:lnTo>
                  <a:lnTo>
                    <a:pt x="111" y="28"/>
                  </a:lnTo>
                  <a:lnTo>
                    <a:pt x="56" y="70"/>
                  </a:lnTo>
                  <a:lnTo>
                    <a:pt x="28" y="126"/>
                  </a:lnTo>
                  <a:lnTo>
                    <a:pt x="0" y="181"/>
                  </a:lnTo>
                  <a:lnTo>
                    <a:pt x="0" y="251"/>
                  </a:lnTo>
                  <a:lnTo>
                    <a:pt x="28" y="334"/>
                  </a:lnTo>
                  <a:lnTo>
                    <a:pt x="56" y="431"/>
                  </a:lnTo>
                  <a:lnTo>
                    <a:pt x="6911" y="14226"/>
                  </a:lnTo>
                  <a:lnTo>
                    <a:pt x="6967" y="14337"/>
                  </a:lnTo>
                  <a:lnTo>
                    <a:pt x="7036" y="14420"/>
                  </a:lnTo>
                  <a:lnTo>
                    <a:pt x="7078" y="14434"/>
                  </a:lnTo>
                  <a:lnTo>
                    <a:pt x="7120" y="14448"/>
                  </a:lnTo>
                  <a:lnTo>
                    <a:pt x="7217" y="14462"/>
                  </a:lnTo>
                  <a:lnTo>
                    <a:pt x="7342" y="14462"/>
                  </a:lnTo>
                  <a:lnTo>
                    <a:pt x="7440" y="14448"/>
                  </a:lnTo>
                  <a:lnTo>
                    <a:pt x="7481" y="14434"/>
                  </a:lnTo>
                  <a:lnTo>
                    <a:pt x="7523" y="14420"/>
                  </a:lnTo>
                  <a:lnTo>
                    <a:pt x="7579" y="14337"/>
                  </a:lnTo>
                  <a:lnTo>
                    <a:pt x="7648" y="14226"/>
                  </a:lnTo>
                  <a:lnTo>
                    <a:pt x="14504" y="431"/>
                  </a:lnTo>
                  <a:lnTo>
                    <a:pt x="14545" y="334"/>
                  </a:lnTo>
                  <a:lnTo>
                    <a:pt x="14573" y="251"/>
                  </a:lnTo>
                  <a:lnTo>
                    <a:pt x="14573" y="181"/>
                  </a:lnTo>
                  <a:lnTo>
                    <a:pt x="14545" y="126"/>
                  </a:lnTo>
                  <a:lnTo>
                    <a:pt x="14518" y="70"/>
                  </a:lnTo>
                  <a:lnTo>
                    <a:pt x="14462" y="28"/>
                  </a:lnTo>
                  <a:lnTo>
                    <a:pt x="14393" y="14"/>
                  </a:lnTo>
                  <a:lnTo>
                    <a:pt x="14309" y="0"/>
                  </a:lnTo>
                  <a:lnTo>
                    <a:pt x="12334" y="0"/>
                  </a:lnTo>
                  <a:lnTo>
                    <a:pt x="12237" y="42"/>
                  </a:lnTo>
                  <a:lnTo>
                    <a:pt x="12140" y="84"/>
                  </a:lnTo>
                  <a:lnTo>
                    <a:pt x="12042" y="153"/>
                  </a:lnTo>
                  <a:lnTo>
                    <a:pt x="11973" y="237"/>
                  </a:lnTo>
                  <a:lnTo>
                    <a:pt x="11917" y="320"/>
                  </a:lnTo>
                  <a:lnTo>
                    <a:pt x="11876" y="431"/>
                  </a:lnTo>
                  <a:lnTo>
                    <a:pt x="7301" y="9776"/>
                  </a:lnTo>
                  <a:lnTo>
                    <a:pt x="7259" y="9776"/>
                  </a:lnTo>
                  <a:lnTo>
                    <a:pt x="2698" y="431"/>
                  </a:lnTo>
                  <a:lnTo>
                    <a:pt x="2656" y="320"/>
                  </a:lnTo>
                  <a:lnTo>
                    <a:pt x="2600" y="237"/>
                  </a:lnTo>
                  <a:lnTo>
                    <a:pt x="2517" y="153"/>
                  </a:lnTo>
                  <a:lnTo>
                    <a:pt x="2434" y="84"/>
                  </a:lnTo>
                  <a:lnTo>
                    <a:pt x="2336" y="42"/>
                  </a:lnTo>
                  <a:lnTo>
                    <a:pt x="2239" y="14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7"/>
            <p:cNvSpPr/>
            <p:nvPr/>
          </p:nvSpPr>
          <p:spPr>
            <a:xfrm>
              <a:off x="2307300" y="2674275"/>
              <a:ext cx="363300" cy="369900"/>
            </a:xfrm>
            <a:custGeom>
              <a:rect b="b" l="l" r="r" t="t"/>
              <a:pathLst>
                <a:path extrusionOk="0" h="14796" w="14532">
                  <a:moveTo>
                    <a:pt x="7301" y="2142"/>
                  </a:moveTo>
                  <a:lnTo>
                    <a:pt x="7579" y="2156"/>
                  </a:lnTo>
                  <a:lnTo>
                    <a:pt x="7843" y="2170"/>
                  </a:lnTo>
                  <a:lnTo>
                    <a:pt x="8107" y="2211"/>
                  </a:lnTo>
                  <a:lnTo>
                    <a:pt x="8372" y="2253"/>
                  </a:lnTo>
                  <a:lnTo>
                    <a:pt x="8622" y="2309"/>
                  </a:lnTo>
                  <a:lnTo>
                    <a:pt x="8858" y="2392"/>
                  </a:lnTo>
                  <a:lnTo>
                    <a:pt x="9095" y="2475"/>
                  </a:lnTo>
                  <a:lnTo>
                    <a:pt x="9331" y="2573"/>
                  </a:lnTo>
                  <a:lnTo>
                    <a:pt x="9554" y="2684"/>
                  </a:lnTo>
                  <a:lnTo>
                    <a:pt x="9776" y="2795"/>
                  </a:lnTo>
                  <a:lnTo>
                    <a:pt x="9985" y="2934"/>
                  </a:lnTo>
                  <a:lnTo>
                    <a:pt x="10179" y="3073"/>
                  </a:lnTo>
                  <a:lnTo>
                    <a:pt x="10374" y="3226"/>
                  </a:lnTo>
                  <a:lnTo>
                    <a:pt x="10555" y="3379"/>
                  </a:lnTo>
                  <a:lnTo>
                    <a:pt x="10736" y="3546"/>
                  </a:lnTo>
                  <a:lnTo>
                    <a:pt x="10902" y="3727"/>
                  </a:lnTo>
                  <a:lnTo>
                    <a:pt x="11055" y="3908"/>
                  </a:lnTo>
                  <a:lnTo>
                    <a:pt x="11208" y="4102"/>
                  </a:lnTo>
                  <a:lnTo>
                    <a:pt x="11347" y="4297"/>
                  </a:lnTo>
                  <a:lnTo>
                    <a:pt x="11486" y="4506"/>
                  </a:lnTo>
                  <a:lnTo>
                    <a:pt x="11598" y="4728"/>
                  </a:lnTo>
                  <a:lnTo>
                    <a:pt x="11723" y="4937"/>
                  </a:lnTo>
                  <a:lnTo>
                    <a:pt x="11820" y="5173"/>
                  </a:lnTo>
                  <a:lnTo>
                    <a:pt x="11918" y="5396"/>
                  </a:lnTo>
                  <a:lnTo>
                    <a:pt x="12001" y="5632"/>
                  </a:lnTo>
                  <a:lnTo>
                    <a:pt x="12070" y="5882"/>
                  </a:lnTo>
                  <a:lnTo>
                    <a:pt x="12126" y="6119"/>
                  </a:lnTo>
                  <a:lnTo>
                    <a:pt x="12182" y="6369"/>
                  </a:lnTo>
                  <a:lnTo>
                    <a:pt x="12223" y="6619"/>
                  </a:lnTo>
                  <a:lnTo>
                    <a:pt x="12251" y="6884"/>
                  </a:lnTo>
                  <a:lnTo>
                    <a:pt x="12265" y="7134"/>
                  </a:lnTo>
                  <a:lnTo>
                    <a:pt x="12265" y="7398"/>
                  </a:lnTo>
                  <a:lnTo>
                    <a:pt x="12265" y="7662"/>
                  </a:lnTo>
                  <a:lnTo>
                    <a:pt x="12251" y="7913"/>
                  </a:lnTo>
                  <a:lnTo>
                    <a:pt x="12223" y="8177"/>
                  </a:lnTo>
                  <a:lnTo>
                    <a:pt x="12182" y="8427"/>
                  </a:lnTo>
                  <a:lnTo>
                    <a:pt x="12126" y="8677"/>
                  </a:lnTo>
                  <a:lnTo>
                    <a:pt x="12070" y="8928"/>
                  </a:lnTo>
                  <a:lnTo>
                    <a:pt x="12001" y="9164"/>
                  </a:lnTo>
                  <a:lnTo>
                    <a:pt x="11918" y="9400"/>
                  </a:lnTo>
                  <a:lnTo>
                    <a:pt x="11820" y="9637"/>
                  </a:lnTo>
                  <a:lnTo>
                    <a:pt x="11723" y="9859"/>
                  </a:lnTo>
                  <a:lnTo>
                    <a:pt x="11598" y="10082"/>
                  </a:lnTo>
                  <a:lnTo>
                    <a:pt x="11486" y="10290"/>
                  </a:lnTo>
                  <a:lnTo>
                    <a:pt x="11347" y="10499"/>
                  </a:lnTo>
                  <a:lnTo>
                    <a:pt x="11208" y="10694"/>
                  </a:lnTo>
                  <a:lnTo>
                    <a:pt x="11055" y="10888"/>
                  </a:lnTo>
                  <a:lnTo>
                    <a:pt x="10902" y="11069"/>
                  </a:lnTo>
                  <a:lnTo>
                    <a:pt x="10736" y="11250"/>
                  </a:lnTo>
                  <a:lnTo>
                    <a:pt x="10555" y="11417"/>
                  </a:lnTo>
                  <a:lnTo>
                    <a:pt x="10374" y="11584"/>
                  </a:lnTo>
                  <a:lnTo>
                    <a:pt x="10179" y="11723"/>
                  </a:lnTo>
                  <a:lnTo>
                    <a:pt x="9971" y="11876"/>
                  </a:lnTo>
                  <a:lnTo>
                    <a:pt x="9762" y="12001"/>
                  </a:lnTo>
                  <a:lnTo>
                    <a:pt x="9554" y="12112"/>
                  </a:lnTo>
                  <a:lnTo>
                    <a:pt x="9331" y="12223"/>
                  </a:lnTo>
                  <a:lnTo>
                    <a:pt x="9095" y="12321"/>
                  </a:lnTo>
                  <a:lnTo>
                    <a:pt x="8858" y="12404"/>
                  </a:lnTo>
                  <a:lnTo>
                    <a:pt x="8622" y="12487"/>
                  </a:lnTo>
                  <a:lnTo>
                    <a:pt x="8372" y="12543"/>
                  </a:lnTo>
                  <a:lnTo>
                    <a:pt x="8107" y="12599"/>
                  </a:lnTo>
                  <a:lnTo>
                    <a:pt x="7843" y="12627"/>
                  </a:lnTo>
                  <a:lnTo>
                    <a:pt x="7579" y="12654"/>
                  </a:lnTo>
                  <a:lnTo>
                    <a:pt x="7301" y="12654"/>
                  </a:lnTo>
                  <a:lnTo>
                    <a:pt x="7301" y="12668"/>
                  </a:lnTo>
                  <a:lnTo>
                    <a:pt x="7023" y="12654"/>
                  </a:lnTo>
                  <a:lnTo>
                    <a:pt x="6758" y="12640"/>
                  </a:lnTo>
                  <a:lnTo>
                    <a:pt x="6494" y="12599"/>
                  </a:lnTo>
                  <a:lnTo>
                    <a:pt x="6230" y="12557"/>
                  </a:lnTo>
                  <a:lnTo>
                    <a:pt x="5980" y="12487"/>
                  </a:lnTo>
                  <a:lnTo>
                    <a:pt x="5743" y="12418"/>
                  </a:lnTo>
                  <a:lnTo>
                    <a:pt x="5507" y="12335"/>
                  </a:lnTo>
                  <a:lnTo>
                    <a:pt x="5271" y="12237"/>
                  </a:lnTo>
                  <a:lnTo>
                    <a:pt x="5062" y="12126"/>
                  </a:lnTo>
                  <a:lnTo>
                    <a:pt x="4839" y="12015"/>
                  </a:lnTo>
                  <a:lnTo>
                    <a:pt x="4631" y="11876"/>
                  </a:lnTo>
                  <a:lnTo>
                    <a:pt x="4436" y="11737"/>
                  </a:lnTo>
                  <a:lnTo>
                    <a:pt x="4242" y="11598"/>
                  </a:lnTo>
                  <a:lnTo>
                    <a:pt x="4061" y="11431"/>
                  </a:lnTo>
                  <a:lnTo>
                    <a:pt x="3880" y="11264"/>
                  </a:lnTo>
                  <a:lnTo>
                    <a:pt x="3713" y="11083"/>
                  </a:lnTo>
                  <a:lnTo>
                    <a:pt x="3560" y="10902"/>
                  </a:lnTo>
                  <a:lnTo>
                    <a:pt x="3407" y="10708"/>
                  </a:lnTo>
                  <a:lnTo>
                    <a:pt x="3268" y="10513"/>
                  </a:lnTo>
                  <a:lnTo>
                    <a:pt x="3129" y="10304"/>
                  </a:lnTo>
                  <a:lnTo>
                    <a:pt x="3018" y="10096"/>
                  </a:lnTo>
                  <a:lnTo>
                    <a:pt x="2907" y="9873"/>
                  </a:lnTo>
                  <a:lnTo>
                    <a:pt x="2795" y="9651"/>
                  </a:lnTo>
                  <a:lnTo>
                    <a:pt x="2712" y="9414"/>
                  </a:lnTo>
                  <a:lnTo>
                    <a:pt x="2628" y="9178"/>
                  </a:lnTo>
                  <a:lnTo>
                    <a:pt x="2545" y="8928"/>
                  </a:lnTo>
                  <a:lnTo>
                    <a:pt x="2489" y="8691"/>
                  </a:lnTo>
                  <a:lnTo>
                    <a:pt x="2434" y="8441"/>
                  </a:lnTo>
                  <a:lnTo>
                    <a:pt x="2392" y="8177"/>
                  </a:lnTo>
                  <a:lnTo>
                    <a:pt x="2364" y="7926"/>
                  </a:lnTo>
                  <a:lnTo>
                    <a:pt x="2350" y="7662"/>
                  </a:lnTo>
                  <a:lnTo>
                    <a:pt x="2350" y="7398"/>
                  </a:lnTo>
                  <a:lnTo>
                    <a:pt x="2350" y="7134"/>
                  </a:lnTo>
                  <a:lnTo>
                    <a:pt x="2364" y="6884"/>
                  </a:lnTo>
                  <a:lnTo>
                    <a:pt x="2392" y="6619"/>
                  </a:lnTo>
                  <a:lnTo>
                    <a:pt x="2434" y="6369"/>
                  </a:lnTo>
                  <a:lnTo>
                    <a:pt x="2489" y="6119"/>
                  </a:lnTo>
                  <a:lnTo>
                    <a:pt x="2545" y="5868"/>
                  </a:lnTo>
                  <a:lnTo>
                    <a:pt x="2615" y="5632"/>
                  </a:lnTo>
                  <a:lnTo>
                    <a:pt x="2698" y="5396"/>
                  </a:lnTo>
                  <a:lnTo>
                    <a:pt x="2795" y="5159"/>
                  </a:lnTo>
                  <a:lnTo>
                    <a:pt x="2893" y="4937"/>
                  </a:lnTo>
                  <a:lnTo>
                    <a:pt x="3004" y="4714"/>
                  </a:lnTo>
                  <a:lnTo>
                    <a:pt x="3129" y="4506"/>
                  </a:lnTo>
                  <a:lnTo>
                    <a:pt x="3254" y="4297"/>
                  </a:lnTo>
                  <a:lnTo>
                    <a:pt x="3393" y="4089"/>
                  </a:lnTo>
                  <a:lnTo>
                    <a:pt x="3546" y="3894"/>
                  </a:lnTo>
                  <a:lnTo>
                    <a:pt x="3699" y="3713"/>
                  </a:lnTo>
                  <a:lnTo>
                    <a:pt x="3866" y="3532"/>
                  </a:lnTo>
                  <a:lnTo>
                    <a:pt x="4047" y="3365"/>
                  </a:lnTo>
                  <a:lnTo>
                    <a:pt x="4228" y="3212"/>
                  </a:lnTo>
                  <a:lnTo>
                    <a:pt x="4422" y="3059"/>
                  </a:lnTo>
                  <a:lnTo>
                    <a:pt x="4617" y="2920"/>
                  </a:lnTo>
                  <a:lnTo>
                    <a:pt x="4826" y="2795"/>
                  </a:lnTo>
                  <a:lnTo>
                    <a:pt x="5048" y="2670"/>
                  </a:lnTo>
                  <a:lnTo>
                    <a:pt x="5271" y="2573"/>
                  </a:lnTo>
                  <a:lnTo>
                    <a:pt x="5493" y="2475"/>
                  </a:lnTo>
                  <a:lnTo>
                    <a:pt x="5729" y="2392"/>
                  </a:lnTo>
                  <a:lnTo>
                    <a:pt x="5980" y="2309"/>
                  </a:lnTo>
                  <a:lnTo>
                    <a:pt x="6230" y="2253"/>
                  </a:lnTo>
                  <a:lnTo>
                    <a:pt x="6480" y="2211"/>
                  </a:lnTo>
                  <a:lnTo>
                    <a:pt x="6745" y="2170"/>
                  </a:lnTo>
                  <a:lnTo>
                    <a:pt x="7023" y="2156"/>
                  </a:lnTo>
                  <a:lnTo>
                    <a:pt x="7301" y="2142"/>
                  </a:lnTo>
                  <a:close/>
                  <a:moveTo>
                    <a:pt x="7301" y="0"/>
                  </a:moveTo>
                  <a:lnTo>
                    <a:pt x="6911" y="14"/>
                  </a:lnTo>
                  <a:lnTo>
                    <a:pt x="6536" y="42"/>
                  </a:lnTo>
                  <a:lnTo>
                    <a:pt x="6161" y="84"/>
                  </a:lnTo>
                  <a:lnTo>
                    <a:pt x="5799" y="153"/>
                  </a:lnTo>
                  <a:lnTo>
                    <a:pt x="5437" y="237"/>
                  </a:lnTo>
                  <a:lnTo>
                    <a:pt x="5090" y="334"/>
                  </a:lnTo>
                  <a:lnTo>
                    <a:pt x="4756" y="445"/>
                  </a:lnTo>
                  <a:lnTo>
                    <a:pt x="4422" y="570"/>
                  </a:lnTo>
                  <a:lnTo>
                    <a:pt x="4089" y="723"/>
                  </a:lnTo>
                  <a:lnTo>
                    <a:pt x="3783" y="876"/>
                  </a:lnTo>
                  <a:lnTo>
                    <a:pt x="3477" y="1057"/>
                  </a:lnTo>
                  <a:lnTo>
                    <a:pt x="3185" y="1252"/>
                  </a:lnTo>
                  <a:lnTo>
                    <a:pt x="2893" y="1460"/>
                  </a:lnTo>
                  <a:lnTo>
                    <a:pt x="2615" y="1669"/>
                  </a:lnTo>
                  <a:lnTo>
                    <a:pt x="2350" y="1905"/>
                  </a:lnTo>
                  <a:lnTo>
                    <a:pt x="2100" y="2142"/>
                  </a:lnTo>
                  <a:lnTo>
                    <a:pt x="1864" y="2406"/>
                  </a:lnTo>
                  <a:lnTo>
                    <a:pt x="1641" y="2670"/>
                  </a:lnTo>
                  <a:lnTo>
                    <a:pt x="1419" y="2948"/>
                  </a:lnTo>
                  <a:lnTo>
                    <a:pt x="1224" y="3240"/>
                  </a:lnTo>
                  <a:lnTo>
                    <a:pt x="1029" y="3532"/>
                  </a:lnTo>
                  <a:lnTo>
                    <a:pt x="862" y="3852"/>
                  </a:lnTo>
                  <a:lnTo>
                    <a:pt x="709" y="4172"/>
                  </a:lnTo>
                  <a:lnTo>
                    <a:pt x="556" y="4492"/>
                  </a:lnTo>
                  <a:lnTo>
                    <a:pt x="431" y="4825"/>
                  </a:lnTo>
                  <a:lnTo>
                    <a:pt x="320" y="5173"/>
                  </a:lnTo>
                  <a:lnTo>
                    <a:pt x="223" y="5535"/>
                  </a:lnTo>
                  <a:lnTo>
                    <a:pt x="139" y="5896"/>
                  </a:lnTo>
                  <a:lnTo>
                    <a:pt x="84" y="6258"/>
                  </a:lnTo>
                  <a:lnTo>
                    <a:pt x="42" y="6633"/>
                  </a:lnTo>
                  <a:lnTo>
                    <a:pt x="14" y="7023"/>
                  </a:lnTo>
                  <a:lnTo>
                    <a:pt x="0" y="7398"/>
                  </a:lnTo>
                  <a:lnTo>
                    <a:pt x="14" y="7787"/>
                  </a:lnTo>
                  <a:lnTo>
                    <a:pt x="42" y="8177"/>
                  </a:lnTo>
                  <a:lnTo>
                    <a:pt x="84" y="8552"/>
                  </a:lnTo>
                  <a:lnTo>
                    <a:pt x="139" y="8914"/>
                  </a:lnTo>
                  <a:lnTo>
                    <a:pt x="223" y="9275"/>
                  </a:lnTo>
                  <a:lnTo>
                    <a:pt x="320" y="9623"/>
                  </a:lnTo>
                  <a:lnTo>
                    <a:pt x="431" y="9971"/>
                  </a:lnTo>
                  <a:lnTo>
                    <a:pt x="556" y="10318"/>
                  </a:lnTo>
                  <a:lnTo>
                    <a:pt x="709" y="10638"/>
                  </a:lnTo>
                  <a:lnTo>
                    <a:pt x="862" y="10958"/>
                  </a:lnTo>
                  <a:lnTo>
                    <a:pt x="1043" y="11264"/>
                  </a:lnTo>
                  <a:lnTo>
                    <a:pt x="1224" y="11570"/>
                  </a:lnTo>
                  <a:lnTo>
                    <a:pt x="1419" y="11862"/>
                  </a:lnTo>
                  <a:lnTo>
                    <a:pt x="1641" y="12140"/>
                  </a:lnTo>
                  <a:lnTo>
                    <a:pt x="1864" y="12404"/>
                  </a:lnTo>
                  <a:lnTo>
                    <a:pt x="2100" y="12654"/>
                  </a:lnTo>
                  <a:lnTo>
                    <a:pt x="2350" y="12905"/>
                  </a:lnTo>
                  <a:lnTo>
                    <a:pt x="2615" y="13127"/>
                  </a:lnTo>
                  <a:lnTo>
                    <a:pt x="2893" y="13350"/>
                  </a:lnTo>
                  <a:lnTo>
                    <a:pt x="3185" y="13558"/>
                  </a:lnTo>
                  <a:lnTo>
                    <a:pt x="3477" y="13739"/>
                  </a:lnTo>
                  <a:lnTo>
                    <a:pt x="3783" y="13920"/>
                  </a:lnTo>
                  <a:lnTo>
                    <a:pt x="4102" y="14087"/>
                  </a:lnTo>
                  <a:lnTo>
                    <a:pt x="4422" y="14226"/>
                  </a:lnTo>
                  <a:lnTo>
                    <a:pt x="4756" y="14351"/>
                  </a:lnTo>
                  <a:lnTo>
                    <a:pt x="5090" y="14476"/>
                  </a:lnTo>
                  <a:lnTo>
                    <a:pt x="5451" y="14573"/>
                  </a:lnTo>
                  <a:lnTo>
                    <a:pt x="5799" y="14657"/>
                  </a:lnTo>
                  <a:lnTo>
                    <a:pt x="6161" y="14712"/>
                  </a:lnTo>
                  <a:lnTo>
                    <a:pt x="6536" y="14754"/>
                  </a:lnTo>
                  <a:lnTo>
                    <a:pt x="6911" y="14782"/>
                  </a:lnTo>
                  <a:lnTo>
                    <a:pt x="7301" y="14796"/>
                  </a:lnTo>
                  <a:lnTo>
                    <a:pt x="7662" y="14782"/>
                  </a:lnTo>
                  <a:lnTo>
                    <a:pt x="8010" y="14740"/>
                  </a:lnTo>
                  <a:lnTo>
                    <a:pt x="8372" y="14698"/>
                  </a:lnTo>
                  <a:lnTo>
                    <a:pt x="8719" y="14629"/>
                  </a:lnTo>
                  <a:lnTo>
                    <a:pt x="9067" y="14546"/>
                  </a:lnTo>
                  <a:lnTo>
                    <a:pt x="9414" y="14448"/>
                  </a:lnTo>
                  <a:lnTo>
                    <a:pt x="9748" y="14323"/>
                  </a:lnTo>
                  <a:lnTo>
                    <a:pt x="10082" y="14184"/>
                  </a:lnTo>
                  <a:lnTo>
                    <a:pt x="10402" y="14045"/>
                  </a:lnTo>
                  <a:lnTo>
                    <a:pt x="10722" y="13878"/>
                  </a:lnTo>
                  <a:lnTo>
                    <a:pt x="11028" y="13697"/>
                  </a:lnTo>
                  <a:lnTo>
                    <a:pt x="11320" y="13503"/>
                  </a:lnTo>
                  <a:lnTo>
                    <a:pt x="11612" y="13294"/>
                  </a:lnTo>
                  <a:lnTo>
                    <a:pt x="11890" y="13072"/>
                  </a:lnTo>
                  <a:lnTo>
                    <a:pt x="12168" y="12835"/>
                  </a:lnTo>
                  <a:lnTo>
                    <a:pt x="12418" y="12571"/>
                  </a:lnTo>
                  <a:lnTo>
                    <a:pt x="12668" y="12307"/>
                  </a:lnTo>
                  <a:lnTo>
                    <a:pt x="12905" y="12029"/>
                  </a:lnTo>
                  <a:lnTo>
                    <a:pt x="13113" y="11750"/>
                  </a:lnTo>
                  <a:lnTo>
                    <a:pt x="13322" y="11458"/>
                  </a:lnTo>
                  <a:lnTo>
                    <a:pt x="13517" y="11153"/>
                  </a:lnTo>
                  <a:lnTo>
                    <a:pt x="13684" y="10847"/>
                  </a:lnTo>
                  <a:lnTo>
                    <a:pt x="13837" y="10527"/>
                  </a:lnTo>
                  <a:lnTo>
                    <a:pt x="13989" y="10193"/>
                  </a:lnTo>
                  <a:lnTo>
                    <a:pt x="14115" y="9859"/>
                  </a:lnTo>
                  <a:lnTo>
                    <a:pt x="14226" y="9526"/>
                  </a:lnTo>
                  <a:lnTo>
                    <a:pt x="14309" y="9178"/>
                  </a:lnTo>
                  <a:lnTo>
                    <a:pt x="14393" y="8830"/>
                  </a:lnTo>
                  <a:lnTo>
                    <a:pt x="14448" y="8483"/>
                  </a:lnTo>
                  <a:lnTo>
                    <a:pt x="14490" y="8121"/>
                  </a:lnTo>
                  <a:lnTo>
                    <a:pt x="14518" y="7760"/>
                  </a:lnTo>
                  <a:lnTo>
                    <a:pt x="14532" y="7398"/>
                  </a:lnTo>
                  <a:lnTo>
                    <a:pt x="14518" y="7036"/>
                  </a:lnTo>
                  <a:lnTo>
                    <a:pt x="14490" y="6675"/>
                  </a:lnTo>
                  <a:lnTo>
                    <a:pt x="14448" y="6327"/>
                  </a:lnTo>
                  <a:lnTo>
                    <a:pt x="14393" y="5966"/>
                  </a:lnTo>
                  <a:lnTo>
                    <a:pt x="14309" y="5618"/>
                  </a:lnTo>
                  <a:lnTo>
                    <a:pt x="14226" y="5284"/>
                  </a:lnTo>
                  <a:lnTo>
                    <a:pt x="14115" y="4937"/>
                  </a:lnTo>
                  <a:lnTo>
                    <a:pt x="13989" y="4603"/>
                  </a:lnTo>
                  <a:lnTo>
                    <a:pt x="13837" y="4283"/>
                  </a:lnTo>
                  <a:lnTo>
                    <a:pt x="13684" y="3963"/>
                  </a:lnTo>
                  <a:lnTo>
                    <a:pt x="13517" y="3644"/>
                  </a:lnTo>
                  <a:lnTo>
                    <a:pt x="13322" y="3352"/>
                  </a:lnTo>
                  <a:lnTo>
                    <a:pt x="13113" y="3046"/>
                  </a:lnTo>
                  <a:lnTo>
                    <a:pt x="12905" y="2767"/>
                  </a:lnTo>
                  <a:lnTo>
                    <a:pt x="12668" y="2489"/>
                  </a:lnTo>
                  <a:lnTo>
                    <a:pt x="12418" y="2225"/>
                  </a:lnTo>
                  <a:lnTo>
                    <a:pt x="12168" y="1975"/>
                  </a:lnTo>
                  <a:lnTo>
                    <a:pt x="11890" y="1738"/>
                  </a:lnTo>
                  <a:lnTo>
                    <a:pt x="11612" y="1516"/>
                  </a:lnTo>
                  <a:lnTo>
                    <a:pt x="11320" y="1307"/>
                  </a:lnTo>
                  <a:lnTo>
                    <a:pt x="11028" y="1113"/>
                  </a:lnTo>
                  <a:lnTo>
                    <a:pt x="10722" y="932"/>
                  </a:lnTo>
                  <a:lnTo>
                    <a:pt x="10402" y="765"/>
                  </a:lnTo>
                  <a:lnTo>
                    <a:pt x="10082" y="612"/>
                  </a:lnTo>
                  <a:lnTo>
                    <a:pt x="9748" y="473"/>
                  </a:lnTo>
                  <a:lnTo>
                    <a:pt x="9414" y="362"/>
                  </a:lnTo>
                  <a:lnTo>
                    <a:pt x="9067" y="264"/>
                  </a:lnTo>
                  <a:lnTo>
                    <a:pt x="8719" y="167"/>
                  </a:lnTo>
                  <a:lnTo>
                    <a:pt x="8372" y="112"/>
                  </a:lnTo>
                  <a:lnTo>
                    <a:pt x="8024" y="56"/>
                  </a:lnTo>
                  <a:lnTo>
                    <a:pt x="7662" y="14"/>
                  </a:lnTo>
                  <a:lnTo>
                    <a:pt x="7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7"/>
            <p:cNvSpPr/>
            <p:nvPr/>
          </p:nvSpPr>
          <p:spPr>
            <a:xfrm>
              <a:off x="2893775" y="2681225"/>
              <a:ext cx="229125" cy="356700"/>
            </a:xfrm>
            <a:custGeom>
              <a:rect b="b" l="l" r="r" t="t"/>
              <a:pathLst>
                <a:path extrusionOk="0" h="14268" w="9165">
                  <a:moveTo>
                    <a:pt x="306" y="0"/>
                  </a:moveTo>
                  <a:lnTo>
                    <a:pt x="209" y="14"/>
                  </a:lnTo>
                  <a:lnTo>
                    <a:pt x="139" y="56"/>
                  </a:lnTo>
                  <a:lnTo>
                    <a:pt x="84" y="98"/>
                  </a:lnTo>
                  <a:lnTo>
                    <a:pt x="56" y="153"/>
                  </a:lnTo>
                  <a:lnTo>
                    <a:pt x="28" y="223"/>
                  </a:lnTo>
                  <a:lnTo>
                    <a:pt x="0" y="320"/>
                  </a:lnTo>
                  <a:lnTo>
                    <a:pt x="0" y="431"/>
                  </a:lnTo>
                  <a:lnTo>
                    <a:pt x="0" y="13836"/>
                  </a:lnTo>
                  <a:lnTo>
                    <a:pt x="0" y="13948"/>
                  </a:lnTo>
                  <a:lnTo>
                    <a:pt x="28" y="14045"/>
                  </a:lnTo>
                  <a:lnTo>
                    <a:pt x="42" y="14115"/>
                  </a:lnTo>
                  <a:lnTo>
                    <a:pt x="84" y="14170"/>
                  </a:lnTo>
                  <a:lnTo>
                    <a:pt x="139" y="14212"/>
                  </a:lnTo>
                  <a:lnTo>
                    <a:pt x="209" y="14240"/>
                  </a:lnTo>
                  <a:lnTo>
                    <a:pt x="306" y="14254"/>
                  </a:lnTo>
                  <a:lnTo>
                    <a:pt x="404" y="14268"/>
                  </a:lnTo>
                  <a:lnTo>
                    <a:pt x="8761" y="14268"/>
                  </a:lnTo>
                  <a:lnTo>
                    <a:pt x="8872" y="14254"/>
                  </a:lnTo>
                  <a:lnTo>
                    <a:pt x="8970" y="14240"/>
                  </a:lnTo>
                  <a:lnTo>
                    <a:pt x="9039" y="14212"/>
                  </a:lnTo>
                  <a:lnTo>
                    <a:pt x="9095" y="14184"/>
                  </a:lnTo>
                  <a:lnTo>
                    <a:pt x="9123" y="14128"/>
                  </a:lnTo>
                  <a:lnTo>
                    <a:pt x="9150" y="14045"/>
                  </a:lnTo>
                  <a:lnTo>
                    <a:pt x="9164" y="13948"/>
                  </a:lnTo>
                  <a:lnTo>
                    <a:pt x="9164" y="13836"/>
                  </a:lnTo>
                  <a:lnTo>
                    <a:pt x="9164" y="12599"/>
                  </a:lnTo>
                  <a:lnTo>
                    <a:pt x="9164" y="12488"/>
                  </a:lnTo>
                  <a:lnTo>
                    <a:pt x="9150" y="12390"/>
                  </a:lnTo>
                  <a:lnTo>
                    <a:pt x="9136" y="12321"/>
                  </a:lnTo>
                  <a:lnTo>
                    <a:pt x="9095" y="12265"/>
                  </a:lnTo>
                  <a:lnTo>
                    <a:pt x="9039" y="12237"/>
                  </a:lnTo>
                  <a:lnTo>
                    <a:pt x="8970" y="12209"/>
                  </a:lnTo>
                  <a:lnTo>
                    <a:pt x="8872" y="12196"/>
                  </a:lnTo>
                  <a:lnTo>
                    <a:pt x="8761" y="12182"/>
                  </a:lnTo>
                  <a:lnTo>
                    <a:pt x="2323" y="12182"/>
                  </a:lnTo>
                  <a:lnTo>
                    <a:pt x="2323" y="431"/>
                  </a:lnTo>
                  <a:lnTo>
                    <a:pt x="2323" y="320"/>
                  </a:lnTo>
                  <a:lnTo>
                    <a:pt x="2309" y="223"/>
                  </a:lnTo>
                  <a:lnTo>
                    <a:pt x="2281" y="153"/>
                  </a:lnTo>
                  <a:lnTo>
                    <a:pt x="2239" y="98"/>
                  </a:lnTo>
                  <a:lnTo>
                    <a:pt x="2184" y="56"/>
                  </a:lnTo>
                  <a:lnTo>
                    <a:pt x="2114" y="28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7"/>
            <p:cNvSpPr/>
            <p:nvPr/>
          </p:nvSpPr>
          <p:spPr>
            <a:xfrm>
              <a:off x="3254975" y="2681225"/>
              <a:ext cx="285100" cy="356700"/>
            </a:xfrm>
            <a:custGeom>
              <a:rect b="b" l="l" r="r" t="t"/>
              <a:pathLst>
                <a:path extrusionOk="0" h="14268" w="11404">
                  <a:moveTo>
                    <a:pt x="306" y="0"/>
                  </a:moveTo>
                  <a:lnTo>
                    <a:pt x="223" y="14"/>
                  </a:lnTo>
                  <a:lnTo>
                    <a:pt x="153" y="56"/>
                  </a:lnTo>
                  <a:lnTo>
                    <a:pt x="98" y="98"/>
                  </a:lnTo>
                  <a:lnTo>
                    <a:pt x="56" y="153"/>
                  </a:lnTo>
                  <a:lnTo>
                    <a:pt x="28" y="223"/>
                  </a:lnTo>
                  <a:lnTo>
                    <a:pt x="14" y="320"/>
                  </a:lnTo>
                  <a:lnTo>
                    <a:pt x="0" y="431"/>
                  </a:lnTo>
                  <a:lnTo>
                    <a:pt x="0" y="1725"/>
                  </a:lnTo>
                  <a:lnTo>
                    <a:pt x="14" y="1850"/>
                  </a:lnTo>
                  <a:lnTo>
                    <a:pt x="28" y="1933"/>
                  </a:lnTo>
                  <a:lnTo>
                    <a:pt x="56" y="2003"/>
                  </a:lnTo>
                  <a:lnTo>
                    <a:pt x="98" y="2072"/>
                  </a:lnTo>
                  <a:lnTo>
                    <a:pt x="153" y="2114"/>
                  </a:lnTo>
                  <a:lnTo>
                    <a:pt x="223" y="2142"/>
                  </a:lnTo>
                  <a:lnTo>
                    <a:pt x="306" y="2156"/>
                  </a:lnTo>
                  <a:lnTo>
                    <a:pt x="4548" y="2156"/>
                  </a:lnTo>
                  <a:lnTo>
                    <a:pt x="4548" y="13836"/>
                  </a:lnTo>
                  <a:lnTo>
                    <a:pt x="4548" y="13948"/>
                  </a:lnTo>
                  <a:lnTo>
                    <a:pt x="4562" y="14031"/>
                  </a:lnTo>
                  <a:lnTo>
                    <a:pt x="4589" y="14115"/>
                  </a:lnTo>
                  <a:lnTo>
                    <a:pt x="4631" y="14170"/>
                  </a:lnTo>
                  <a:lnTo>
                    <a:pt x="4687" y="14212"/>
                  </a:lnTo>
                  <a:lnTo>
                    <a:pt x="4756" y="14240"/>
                  </a:lnTo>
                  <a:lnTo>
                    <a:pt x="4854" y="14254"/>
                  </a:lnTo>
                  <a:lnTo>
                    <a:pt x="4951" y="14268"/>
                  </a:lnTo>
                  <a:lnTo>
                    <a:pt x="6467" y="14268"/>
                  </a:lnTo>
                  <a:lnTo>
                    <a:pt x="6578" y="14254"/>
                  </a:lnTo>
                  <a:lnTo>
                    <a:pt x="6661" y="14240"/>
                  </a:lnTo>
                  <a:lnTo>
                    <a:pt x="6731" y="14212"/>
                  </a:lnTo>
                  <a:lnTo>
                    <a:pt x="6786" y="14170"/>
                  </a:lnTo>
                  <a:lnTo>
                    <a:pt x="6828" y="14115"/>
                  </a:lnTo>
                  <a:lnTo>
                    <a:pt x="6856" y="14045"/>
                  </a:lnTo>
                  <a:lnTo>
                    <a:pt x="6870" y="13948"/>
                  </a:lnTo>
                  <a:lnTo>
                    <a:pt x="6870" y="13836"/>
                  </a:lnTo>
                  <a:lnTo>
                    <a:pt x="6870" y="2156"/>
                  </a:lnTo>
                  <a:lnTo>
                    <a:pt x="11097" y="2156"/>
                  </a:lnTo>
                  <a:lnTo>
                    <a:pt x="11181" y="2142"/>
                  </a:lnTo>
                  <a:lnTo>
                    <a:pt x="11264" y="2114"/>
                  </a:lnTo>
                  <a:lnTo>
                    <a:pt x="11320" y="2072"/>
                  </a:lnTo>
                  <a:lnTo>
                    <a:pt x="11361" y="2017"/>
                  </a:lnTo>
                  <a:lnTo>
                    <a:pt x="11389" y="1947"/>
                  </a:lnTo>
                  <a:lnTo>
                    <a:pt x="11403" y="1850"/>
                  </a:lnTo>
                  <a:lnTo>
                    <a:pt x="11403" y="1725"/>
                  </a:lnTo>
                  <a:lnTo>
                    <a:pt x="11403" y="431"/>
                  </a:lnTo>
                  <a:lnTo>
                    <a:pt x="11403" y="320"/>
                  </a:lnTo>
                  <a:lnTo>
                    <a:pt x="11389" y="223"/>
                  </a:lnTo>
                  <a:lnTo>
                    <a:pt x="11361" y="153"/>
                  </a:lnTo>
                  <a:lnTo>
                    <a:pt x="11320" y="98"/>
                  </a:lnTo>
                  <a:lnTo>
                    <a:pt x="11264" y="56"/>
                  </a:lnTo>
                  <a:lnTo>
                    <a:pt x="11195" y="28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3746900" y="2681225"/>
              <a:ext cx="268400" cy="356700"/>
            </a:xfrm>
            <a:custGeom>
              <a:rect b="b" l="l" r="r" t="t"/>
              <a:pathLst>
                <a:path extrusionOk="0" h="14268" w="10736">
                  <a:moveTo>
                    <a:pt x="5493" y="2114"/>
                  </a:moveTo>
                  <a:lnTo>
                    <a:pt x="5882" y="2128"/>
                  </a:lnTo>
                  <a:lnTo>
                    <a:pt x="6258" y="2170"/>
                  </a:lnTo>
                  <a:lnTo>
                    <a:pt x="6578" y="2211"/>
                  </a:lnTo>
                  <a:lnTo>
                    <a:pt x="6883" y="2295"/>
                  </a:lnTo>
                  <a:lnTo>
                    <a:pt x="7148" y="2392"/>
                  </a:lnTo>
                  <a:lnTo>
                    <a:pt x="7384" y="2503"/>
                  </a:lnTo>
                  <a:lnTo>
                    <a:pt x="7593" y="2629"/>
                  </a:lnTo>
                  <a:lnTo>
                    <a:pt x="7773" y="2781"/>
                  </a:lnTo>
                  <a:lnTo>
                    <a:pt x="7926" y="2934"/>
                  </a:lnTo>
                  <a:lnTo>
                    <a:pt x="8052" y="3115"/>
                  </a:lnTo>
                  <a:lnTo>
                    <a:pt x="8163" y="3310"/>
                  </a:lnTo>
                  <a:lnTo>
                    <a:pt x="8246" y="3505"/>
                  </a:lnTo>
                  <a:lnTo>
                    <a:pt x="8302" y="3727"/>
                  </a:lnTo>
                  <a:lnTo>
                    <a:pt x="8357" y="3950"/>
                  </a:lnTo>
                  <a:lnTo>
                    <a:pt x="8371" y="4186"/>
                  </a:lnTo>
                  <a:lnTo>
                    <a:pt x="8385" y="4436"/>
                  </a:lnTo>
                  <a:lnTo>
                    <a:pt x="8371" y="4687"/>
                  </a:lnTo>
                  <a:lnTo>
                    <a:pt x="8357" y="4923"/>
                  </a:lnTo>
                  <a:lnTo>
                    <a:pt x="8302" y="5159"/>
                  </a:lnTo>
                  <a:lnTo>
                    <a:pt x="8246" y="5382"/>
                  </a:lnTo>
                  <a:lnTo>
                    <a:pt x="8163" y="5577"/>
                  </a:lnTo>
                  <a:lnTo>
                    <a:pt x="8052" y="5771"/>
                  </a:lnTo>
                  <a:lnTo>
                    <a:pt x="7926" y="5966"/>
                  </a:lnTo>
                  <a:lnTo>
                    <a:pt x="7760" y="6119"/>
                  </a:lnTo>
                  <a:lnTo>
                    <a:pt x="7579" y="6272"/>
                  </a:lnTo>
                  <a:lnTo>
                    <a:pt x="7370" y="6411"/>
                  </a:lnTo>
                  <a:lnTo>
                    <a:pt x="7134" y="6522"/>
                  </a:lnTo>
                  <a:lnTo>
                    <a:pt x="6870" y="6619"/>
                  </a:lnTo>
                  <a:lnTo>
                    <a:pt x="6578" y="6703"/>
                  </a:lnTo>
                  <a:lnTo>
                    <a:pt x="6244" y="6758"/>
                  </a:lnTo>
                  <a:lnTo>
                    <a:pt x="5882" y="6786"/>
                  </a:lnTo>
                  <a:lnTo>
                    <a:pt x="5493" y="6800"/>
                  </a:lnTo>
                  <a:lnTo>
                    <a:pt x="2308" y="6800"/>
                  </a:lnTo>
                  <a:lnTo>
                    <a:pt x="2308" y="2114"/>
                  </a:lnTo>
                  <a:close/>
                  <a:moveTo>
                    <a:pt x="292" y="0"/>
                  </a:moveTo>
                  <a:lnTo>
                    <a:pt x="209" y="14"/>
                  </a:lnTo>
                  <a:lnTo>
                    <a:pt x="139" y="56"/>
                  </a:lnTo>
                  <a:lnTo>
                    <a:pt x="84" y="98"/>
                  </a:lnTo>
                  <a:lnTo>
                    <a:pt x="42" y="153"/>
                  </a:lnTo>
                  <a:lnTo>
                    <a:pt x="14" y="223"/>
                  </a:lnTo>
                  <a:lnTo>
                    <a:pt x="0" y="320"/>
                  </a:lnTo>
                  <a:lnTo>
                    <a:pt x="0" y="431"/>
                  </a:lnTo>
                  <a:lnTo>
                    <a:pt x="0" y="13836"/>
                  </a:lnTo>
                  <a:lnTo>
                    <a:pt x="0" y="13948"/>
                  </a:lnTo>
                  <a:lnTo>
                    <a:pt x="14" y="14045"/>
                  </a:lnTo>
                  <a:lnTo>
                    <a:pt x="42" y="14115"/>
                  </a:lnTo>
                  <a:lnTo>
                    <a:pt x="84" y="14170"/>
                  </a:lnTo>
                  <a:lnTo>
                    <a:pt x="139" y="14212"/>
                  </a:lnTo>
                  <a:lnTo>
                    <a:pt x="209" y="14240"/>
                  </a:lnTo>
                  <a:lnTo>
                    <a:pt x="292" y="14254"/>
                  </a:lnTo>
                  <a:lnTo>
                    <a:pt x="403" y="14268"/>
                  </a:lnTo>
                  <a:lnTo>
                    <a:pt x="1905" y="14268"/>
                  </a:lnTo>
                  <a:lnTo>
                    <a:pt x="2016" y="14254"/>
                  </a:lnTo>
                  <a:lnTo>
                    <a:pt x="2100" y="14240"/>
                  </a:lnTo>
                  <a:lnTo>
                    <a:pt x="2169" y="14212"/>
                  </a:lnTo>
                  <a:lnTo>
                    <a:pt x="2225" y="14184"/>
                  </a:lnTo>
                  <a:lnTo>
                    <a:pt x="2267" y="14128"/>
                  </a:lnTo>
                  <a:lnTo>
                    <a:pt x="2295" y="14045"/>
                  </a:lnTo>
                  <a:lnTo>
                    <a:pt x="2308" y="13948"/>
                  </a:lnTo>
                  <a:lnTo>
                    <a:pt x="2308" y="13836"/>
                  </a:lnTo>
                  <a:lnTo>
                    <a:pt x="2295" y="8956"/>
                  </a:lnTo>
                  <a:lnTo>
                    <a:pt x="4589" y="8956"/>
                  </a:lnTo>
                  <a:lnTo>
                    <a:pt x="7968" y="13836"/>
                  </a:lnTo>
                  <a:lnTo>
                    <a:pt x="8024" y="13934"/>
                  </a:lnTo>
                  <a:lnTo>
                    <a:pt x="8093" y="14017"/>
                  </a:lnTo>
                  <a:lnTo>
                    <a:pt x="8177" y="14087"/>
                  </a:lnTo>
                  <a:lnTo>
                    <a:pt x="8260" y="14156"/>
                  </a:lnTo>
                  <a:lnTo>
                    <a:pt x="8357" y="14198"/>
                  </a:lnTo>
                  <a:lnTo>
                    <a:pt x="8469" y="14240"/>
                  </a:lnTo>
                  <a:lnTo>
                    <a:pt x="8566" y="14268"/>
                  </a:lnTo>
                  <a:lnTo>
                    <a:pt x="10443" y="14268"/>
                  </a:lnTo>
                  <a:lnTo>
                    <a:pt x="10541" y="14240"/>
                  </a:lnTo>
                  <a:lnTo>
                    <a:pt x="10624" y="14198"/>
                  </a:lnTo>
                  <a:lnTo>
                    <a:pt x="10694" y="14128"/>
                  </a:lnTo>
                  <a:lnTo>
                    <a:pt x="10721" y="14059"/>
                  </a:lnTo>
                  <a:lnTo>
                    <a:pt x="10708" y="13962"/>
                  </a:lnTo>
                  <a:lnTo>
                    <a:pt x="10680" y="13864"/>
                  </a:lnTo>
                  <a:lnTo>
                    <a:pt x="10610" y="13739"/>
                  </a:lnTo>
                  <a:lnTo>
                    <a:pt x="7203" y="8789"/>
                  </a:lnTo>
                  <a:lnTo>
                    <a:pt x="7551" y="8691"/>
                  </a:lnTo>
                  <a:lnTo>
                    <a:pt x="7899" y="8594"/>
                  </a:lnTo>
                  <a:lnTo>
                    <a:pt x="8232" y="8455"/>
                  </a:lnTo>
                  <a:lnTo>
                    <a:pt x="8552" y="8302"/>
                  </a:lnTo>
                  <a:lnTo>
                    <a:pt x="8858" y="8135"/>
                  </a:lnTo>
                  <a:lnTo>
                    <a:pt x="9150" y="7927"/>
                  </a:lnTo>
                  <a:lnTo>
                    <a:pt x="9414" y="7704"/>
                  </a:lnTo>
                  <a:lnTo>
                    <a:pt x="9679" y="7454"/>
                  </a:lnTo>
                  <a:lnTo>
                    <a:pt x="9790" y="7329"/>
                  </a:lnTo>
                  <a:lnTo>
                    <a:pt x="9901" y="7190"/>
                  </a:lnTo>
                  <a:lnTo>
                    <a:pt x="10012" y="7037"/>
                  </a:lnTo>
                  <a:lnTo>
                    <a:pt x="10110" y="6884"/>
                  </a:lnTo>
                  <a:lnTo>
                    <a:pt x="10207" y="6717"/>
                  </a:lnTo>
                  <a:lnTo>
                    <a:pt x="10290" y="6550"/>
                  </a:lnTo>
                  <a:lnTo>
                    <a:pt x="10374" y="6383"/>
                  </a:lnTo>
                  <a:lnTo>
                    <a:pt x="10443" y="6202"/>
                  </a:lnTo>
                  <a:lnTo>
                    <a:pt x="10513" y="6008"/>
                  </a:lnTo>
                  <a:lnTo>
                    <a:pt x="10569" y="5813"/>
                  </a:lnTo>
                  <a:lnTo>
                    <a:pt x="10624" y="5604"/>
                  </a:lnTo>
                  <a:lnTo>
                    <a:pt x="10652" y="5396"/>
                  </a:lnTo>
                  <a:lnTo>
                    <a:pt x="10694" y="5187"/>
                  </a:lnTo>
                  <a:lnTo>
                    <a:pt x="10708" y="4951"/>
                  </a:lnTo>
                  <a:lnTo>
                    <a:pt x="10735" y="4728"/>
                  </a:lnTo>
                  <a:lnTo>
                    <a:pt x="10735" y="4478"/>
                  </a:lnTo>
                  <a:lnTo>
                    <a:pt x="10721" y="4186"/>
                  </a:lnTo>
                  <a:lnTo>
                    <a:pt x="10708" y="3894"/>
                  </a:lnTo>
                  <a:lnTo>
                    <a:pt x="10666" y="3616"/>
                  </a:lnTo>
                  <a:lnTo>
                    <a:pt x="10610" y="3338"/>
                  </a:lnTo>
                  <a:lnTo>
                    <a:pt x="10555" y="3087"/>
                  </a:lnTo>
                  <a:lnTo>
                    <a:pt x="10471" y="2837"/>
                  </a:lnTo>
                  <a:lnTo>
                    <a:pt x="10388" y="2615"/>
                  </a:lnTo>
                  <a:lnTo>
                    <a:pt x="10290" y="2392"/>
                  </a:lnTo>
                  <a:lnTo>
                    <a:pt x="10179" y="2184"/>
                  </a:lnTo>
                  <a:lnTo>
                    <a:pt x="10054" y="1975"/>
                  </a:lnTo>
                  <a:lnTo>
                    <a:pt x="9915" y="1794"/>
                  </a:lnTo>
                  <a:lnTo>
                    <a:pt x="9776" y="1613"/>
                  </a:lnTo>
                  <a:lnTo>
                    <a:pt x="9623" y="1447"/>
                  </a:lnTo>
                  <a:lnTo>
                    <a:pt x="9470" y="1294"/>
                  </a:lnTo>
                  <a:lnTo>
                    <a:pt x="9303" y="1141"/>
                  </a:lnTo>
                  <a:lnTo>
                    <a:pt x="9122" y="1002"/>
                  </a:lnTo>
                  <a:lnTo>
                    <a:pt x="8942" y="876"/>
                  </a:lnTo>
                  <a:lnTo>
                    <a:pt x="8747" y="751"/>
                  </a:lnTo>
                  <a:lnTo>
                    <a:pt x="8552" y="654"/>
                  </a:lnTo>
                  <a:lnTo>
                    <a:pt x="8357" y="543"/>
                  </a:lnTo>
                  <a:lnTo>
                    <a:pt x="8149" y="459"/>
                  </a:lnTo>
                  <a:lnTo>
                    <a:pt x="7940" y="376"/>
                  </a:lnTo>
                  <a:lnTo>
                    <a:pt x="7732" y="306"/>
                  </a:lnTo>
                  <a:lnTo>
                    <a:pt x="7509" y="237"/>
                  </a:lnTo>
                  <a:lnTo>
                    <a:pt x="7287" y="181"/>
                  </a:lnTo>
                  <a:lnTo>
                    <a:pt x="7064" y="126"/>
                  </a:lnTo>
                  <a:lnTo>
                    <a:pt x="6619" y="56"/>
                  </a:lnTo>
                  <a:lnTo>
                    <a:pt x="6174" y="14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7"/>
            <p:cNvSpPr/>
            <p:nvPr/>
          </p:nvSpPr>
          <p:spPr>
            <a:xfrm>
              <a:off x="4217950" y="2674275"/>
              <a:ext cx="363300" cy="369900"/>
            </a:xfrm>
            <a:custGeom>
              <a:rect b="b" l="l" r="r" t="t"/>
              <a:pathLst>
                <a:path extrusionOk="0" h="14796" w="14532">
                  <a:moveTo>
                    <a:pt x="7301" y="2142"/>
                  </a:moveTo>
                  <a:lnTo>
                    <a:pt x="7565" y="2156"/>
                  </a:lnTo>
                  <a:lnTo>
                    <a:pt x="7843" y="2170"/>
                  </a:lnTo>
                  <a:lnTo>
                    <a:pt x="8108" y="2211"/>
                  </a:lnTo>
                  <a:lnTo>
                    <a:pt x="8358" y="2253"/>
                  </a:lnTo>
                  <a:lnTo>
                    <a:pt x="8608" y="2309"/>
                  </a:lnTo>
                  <a:lnTo>
                    <a:pt x="8858" y="2392"/>
                  </a:lnTo>
                  <a:lnTo>
                    <a:pt x="9095" y="2475"/>
                  </a:lnTo>
                  <a:lnTo>
                    <a:pt x="9331" y="2573"/>
                  </a:lnTo>
                  <a:lnTo>
                    <a:pt x="9554" y="2684"/>
                  </a:lnTo>
                  <a:lnTo>
                    <a:pt x="9762" y="2795"/>
                  </a:lnTo>
                  <a:lnTo>
                    <a:pt x="9971" y="2934"/>
                  </a:lnTo>
                  <a:lnTo>
                    <a:pt x="10179" y="3073"/>
                  </a:lnTo>
                  <a:lnTo>
                    <a:pt x="10374" y="3226"/>
                  </a:lnTo>
                  <a:lnTo>
                    <a:pt x="10555" y="3379"/>
                  </a:lnTo>
                  <a:lnTo>
                    <a:pt x="10722" y="3546"/>
                  </a:lnTo>
                  <a:lnTo>
                    <a:pt x="10903" y="3727"/>
                  </a:lnTo>
                  <a:lnTo>
                    <a:pt x="11056" y="3908"/>
                  </a:lnTo>
                  <a:lnTo>
                    <a:pt x="11209" y="4102"/>
                  </a:lnTo>
                  <a:lnTo>
                    <a:pt x="11348" y="4297"/>
                  </a:lnTo>
                  <a:lnTo>
                    <a:pt x="11473" y="4506"/>
                  </a:lnTo>
                  <a:lnTo>
                    <a:pt x="11598" y="4728"/>
                  </a:lnTo>
                  <a:lnTo>
                    <a:pt x="11709" y="4937"/>
                  </a:lnTo>
                  <a:lnTo>
                    <a:pt x="11820" y="5173"/>
                  </a:lnTo>
                  <a:lnTo>
                    <a:pt x="11904" y="5396"/>
                  </a:lnTo>
                  <a:lnTo>
                    <a:pt x="11987" y="5632"/>
                  </a:lnTo>
                  <a:lnTo>
                    <a:pt x="12057" y="5882"/>
                  </a:lnTo>
                  <a:lnTo>
                    <a:pt x="12126" y="6119"/>
                  </a:lnTo>
                  <a:lnTo>
                    <a:pt x="12168" y="6369"/>
                  </a:lnTo>
                  <a:lnTo>
                    <a:pt x="12210" y="6619"/>
                  </a:lnTo>
                  <a:lnTo>
                    <a:pt x="12238" y="6884"/>
                  </a:lnTo>
                  <a:lnTo>
                    <a:pt x="12265" y="7134"/>
                  </a:lnTo>
                  <a:lnTo>
                    <a:pt x="12265" y="7398"/>
                  </a:lnTo>
                  <a:lnTo>
                    <a:pt x="12265" y="7662"/>
                  </a:lnTo>
                  <a:lnTo>
                    <a:pt x="12238" y="7913"/>
                  </a:lnTo>
                  <a:lnTo>
                    <a:pt x="12210" y="8177"/>
                  </a:lnTo>
                  <a:lnTo>
                    <a:pt x="12168" y="8427"/>
                  </a:lnTo>
                  <a:lnTo>
                    <a:pt x="12126" y="8677"/>
                  </a:lnTo>
                  <a:lnTo>
                    <a:pt x="12057" y="8928"/>
                  </a:lnTo>
                  <a:lnTo>
                    <a:pt x="11987" y="9164"/>
                  </a:lnTo>
                  <a:lnTo>
                    <a:pt x="11904" y="9400"/>
                  </a:lnTo>
                  <a:lnTo>
                    <a:pt x="11820" y="9637"/>
                  </a:lnTo>
                  <a:lnTo>
                    <a:pt x="11709" y="9859"/>
                  </a:lnTo>
                  <a:lnTo>
                    <a:pt x="11598" y="10082"/>
                  </a:lnTo>
                  <a:lnTo>
                    <a:pt x="11473" y="10290"/>
                  </a:lnTo>
                  <a:lnTo>
                    <a:pt x="11348" y="10499"/>
                  </a:lnTo>
                  <a:lnTo>
                    <a:pt x="11209" y="10694"/>
                  </a:lnTo>
                  <a:lnTo>
                    <a:pt x="11056" y="10888"/>
                  </a:lnTo>
                  <a:lnTo>
                    <a:pt x="10903" y="11069"/>
                  </a:lnTo>
                  <a:lnTo>
                    <a:pt x="10722" y="11250"/>
                  </a:lnTo>
                  <a:lnTo>
                    <a:pt x="10555" y="11417"/>
                  </a:lnTo>
                  <a:lnTo>
                    <a:pt x="10374" y="11584"/>
                  </a:lnTo>
                  <a:lnTo>
                    <a:pt x="10179" y="11723"/>
                  </a:lnTo>
                  <a:lnTo>
                    <a:pt x="9971" y="11876"/>
                  </a:lnTo>
                  <a:lnTo>
                    <a:pt x="9762" y="12001"/>
                  </a:lnTo>
                  <a:lnTo>
                    <a:pt x="9554" y="12112"/>
                  </a:lnTo>
                  <a:lnTo>
                    <a:pt x="9331" y="12223"/>
                  </a:lnTo>
                  <a:lnTo>
                    <a:pt x="9095" y="12321"/>
                  </a:lnTo>
                  <a:lnTo>
                    <a:pt x="8858" y="12404"/>
                  </a:lnTo>
                  <a:lnTo>
                    <a:pt x="8608" y="12487"/>
                  </a:lnTo>
                  <a:lnTo>
                    <a:pt x="8358" y="12543"/>
                  </a:lnTo>
                  <a:lnTo>
                    <a:pt x="8108" y="12599"/>
                  </a:lnTo>
                  <a:lnTo>
                    <a:pt x="7843" y="12627"/>
                  </a:lnTo>
                  <a:lnTo>
                    <a:pt x="7565" y="12654"/>
                  </a:lnTo>
                  <a:lnTo>
                    <a:pt x="7301" y="12654"/>
                  </a:lnTo>
                  <a:lnTo>
                    <a:pt x="7301" y="12668"/>
                  </a:lnTo>
                  <a:lnTo>
                    <a:pt x="7023" y="12654"/>
                  </a:lnTo>
                  <a:lnTo>
                    <a:pt x="6759" y="12640"/>
                  </a:lnTo>
                  <a:lnTo>
                    <a:pt x="6494" y="12599"/>
                  </a:lnTo>
                  <a:lnTo>
                    <a:pt x="6230" y="12557"/>
                  </a:lnTo>
                  <a:lnTo>
                    <a:pt x="5980" y="12501"/>
                  </a:lnTo>
                  <a:lnTo>
                    <a:pt x="5744" y="12418"/>
                  </a:lnTo>
                  <a:lnTo>
                    <a:pt x="5507" y="12335"/>
                  </a:lnTo>
                  <a:lnTo>
                    <a:pt x="5271" y="12237"/>
                  </a:lnTo>
                  <a:lnTo>
                    <a:pt x="5048" y="12126"/>
                  </a:lnTo>
                  <a:lnTo>
                    <a:pt x="4840" y="12015"/>
                  </a:lnTo>
                  <a:lnTo>
                    <a:pt x="4631" y="11890"/>
                  </a:lnTo>
                  <a:lnTo>
                    <a:pt x="4436" y="11750"/>
                  </a:lnTo>
                  <a:lnTo>
                    <a:pt x="4242" y="11598"/>
                  </a:lnTo>
                  <a:lnTo>
                    <a:pt x="4061" y="11431"/>
                  </a:lnTo>
                  <a:lnTo>
                    <a:pt x="3880" y="11264"/>
                  </a:lnTo>
                  <a:lnTo>
                    <a:pt x="3713" y="11097"/>
                  </a:lnTo>
                  <a:lnTo>
                    <a:pt x="3560" y="10902"/>
                  </a:lnTo>
                  <a:lnTo>
                    <a:pt x="3407" y="10721"/>
                  </a:lnTo>
                  <a:lnTo>
                    <a:pt x="3268" y="10513"/>
                  </a:lnTo>
                  <a:lnTo>
                    <a:pt x="3129" y="10304"/>
                  </a:lnTo>
                  <a:lnTo>
                    <a:pt x="3018" y="10096"/>
                  </a:lnTo>
                  <a:lnTo>
                    <a:pt x="2907" y="9873"/>
                  </a:lnTo>
                  <a:lnTo>
                    <a:pt x="2796" y="9651"/>
                  </a:lnTo>
                  <a:lnTo>
                    <a:pt x="2712" y="9414"/>
                  </a:lnTo>
                  <a:lnTo>
                    <a:pt x="2629" y="9178"/>
                  </a:lnTo>
                  <a:lnTo>
                    <a:pt x="2545" y="8942"/>
                  </a:lnTo>
                  <a:lnTo>
                    <a:pt x="2490" y="8691"/>
                  </a:lnTo>
                  <a:lnTo>
                    <a:pt x="2434" y="8441"/>
                  </a:lnTo>
                  <a:lnTo>
                    <a:pt x="2406" y="8191"/>
                  </a:lnTo>
                  <a:lnTo>
                    <a:pt x="2378" y="7926"/>
                  </a:lnTo>
                  <a:lnTo>
                    <a:pt x="2351" y="7676"/>
                  </a:lnTo>
                  <a:lnTo>
                    <a:pt x="2351" y="7412"/>
                  </a:lnTo>
                  <a:lnTo>
                    <a:pt x="2351" y="7148"/>
                  </a:lnTo>
                  <a:lnTo>
                    <a:pt x="2378" y="6884"/>
                  </a:lnTo>
                  <a:lnTo>
                    <a:pt x="2406" y="6633"/>
                  </a:lnTo>
                  <a:lnTo>
                    <a:pt x="2434" y="6369"/>
                  </a:lnTo>
                  <a:lnTo>
                    <a:pt x="2490" y="6119"/>
                  </a:lnTo>
                  <a:lnTo>
                    <a:pt x="2545" y="5882"/>
                  </a:lnTo>
                  <a:lnTo>
                    <a:pt x="2615" y="5632"/>
                  </a:lnTo>
                  <a:lnTo>
                    <a:pt x="2698" y="5396"/>
                  </a:lnTo>
                  <a:lnTo>
                    <a:pt x="2796" y="5173"/>
                  </a:lnTo>
                  <a:lnTo>
                    <a:pt x="2893" y="4937"/>
                  </a:lnTo>
                  <a:lnTo>
                    <a:pt x="3004" y="4714"/>
                  </a:lnTo>
                  <a:lnTo>
                    <a:pt x="3129" y="4506"/>
                  </a:lnTo>
                  <a:lnTo>
                    <a:pt x="3254" y="4297"/>
                  </a:lnTo>
                  <a:lnTo>
                    <a:pt x="3393" y="4102"/>
                  </a:lnTo>
                  <a:lnTo>
                    <a:pt x="3546" y="3908"/>
                  </a:lnTo>
                  <a:lnTo>
                    <a:pt x="3699" y="3727"/>
                  </a:lnTo>
                  <a:lnTo>
                    <a:pt x="3866" y="3546"/>
                  </a:lnTo>
                  <a:lnTo>
                    <a:pt x="4047" y="3379"/>
                  </a:lnTo>
                  <a:lnTo>
                    <a:pt x="4228" y="3212"/>
                  </a:lnTo>
                  <a:lnTo>
                    <a:pt x="4422" y="3073"/>
                  </a:lnTo>
                  <a:lnTo>
                    <a:pt x="4617" y="2920"/>
                  </a:lnTo>
                  <a:lnTo>
                    <a:pt x="4826" y="2795"/>
                  </a:lnTo>
                  <a:lnTo>
                    <a:pt x="5048" y="2684"/>
                  </a:lnTo>
                  <a:lnTo>
                    <a:pt x="5271" y="2573"/>
                  </a:lnTo>
                  <a:lnTo>
                    <a:pt x="5493" y="2475"/>
                  </a:lnTo>
                  <a:lnTo>
                    <a:pt x="5730" y="2392"/>
                  </a:lnTo>
                  <a:lnTo>
                    <a:pt x="5980" y="2309"/>
                  </a:lnTo>
                  <a:lnTo>
                    <a:pt x="6230" y="2253"/>
                  </a:lnTo>
                  <a:lnTo>
                    <a:pt x="6481" y="2211"/>
                  </a:lnTo>
                  <a:lnTo>
                    <a:pt x="6745" y="2170"/>
                  </a:lnTo>
                  <a:lnTo>
                    <a:pt x="7023" y="2156"/>
                  </a:lnTo>
                  <a:lnTo>
                    <a:pt x="7301" y="2142"/>
                  </a:lnTo>
                  <a:close/>
                  <a:moveTo>
                    <a:pt x="7301" y="0"/>
                  </a:moveTo>
                  <a:lnTo>
                    <a:pt x="6912" y="14"/>
                  </a:lnTo>
                  <a:lnTo>
                    <a:pt x="6536" y="42"/>
                  </a:lnTo>
                  <a:lnTo>
                    <a:pt x="6161" y="84"/>
                  </a:lnTo>
                  <a:lnTo>
                    <a:pt x="5799" y="153"/>
                  </a:lnTo>
                  <a:lnTo>
                    <a:pt x="5438" y="237"/>
                  </a:lnTo>
                  <a:lnTo>
                    <a:pt x="5090" y="334"/>
                  </a:lnTo>
                  <a:lnTo>
                    <a:pt x="4756" y="445"/>
                  </a:lnTo>
                  <a:lnTo>
                    <a:pt x="4422" y="570"/>
                  </a:lnTo>
                  <a:lnTo>
                    <a:pt x="4089" y="723"/>
                  </a:lnTo>
                  <a:lnTo>
                    <a:pt x="3783" y="876"/>
                  </a:lnTo>
                  <a:lnTo>
                    <a:pt x="3477" y="1057"/>
                  </a:lnTo>
                  <a:lnTo>
                    <a:pt x="3185" y="1252"/>
                  </a:lnTo>
                  <a:lnTo>
                    <a:pt x="2893" y="1446"/>
                  </a:lnTo>
                  <a:lnTo>
                    <a:pt x="2615" y="1669"/>
                  </a:lnTo>
                  <a:lnTo>
                    <a:pt x="2351" y="1905"/>
                  </a:lnTo>
                  <a:lnTo>
                    <a:pt x="2100" y="2142"/>
                  </a:lnTo>
                  <a:lnTo>
                    <a:pt x="1864" y="2392"/>
                  </a:lnTo>
                  <a:lnTo>
                    <a:pt x="1641" y="2670"/>
                  </a:lnTo>
                  <a:lnTo>
                    <a:pt x="1419" y="2948"/>
                  </a:lnTo>
                  <a:lnTo>
                    <a:pt x="1224" y="3240"/>
                  </a:lnTo>
                  <a:lnTo>
                    <a:pt x="1029" y="3532"/>
                  </a:lnTo>
                  <a:lnTo>
                    <a:pt x="863" y="3838"/>
                  </a:lnTo>
                  <a:lnTo>
                    <a:pt x="710" y="4158"/>
                  </a:lnTo>
                  <a:lnTo>
                    <a:pt x="557" y="4492"/>
                  </a:lnTo>
                  <a:lnTo>
                    <a:pt x="432" y="4825"/>
                  </a:lnTo>
                  <a:lnTo>
                    <a:pt x="320" y="5173"/>
                  </a:lnTo>
                  <a:lnTo>
                    <a:pt x="223" y="5535"/>
                  </a:lnTo>
                  <a:lnTo>
                    <a:pt x="140" y="5896"/>
                  </a:lnTo>
                  <a:lnTo>
                    <a:pt x="84" y="6258"/>
                  </a:lnTo>
                  <a:lnTo>
                    <a:pt x="28" y="6633"/>
                  </a:lnTo>
                  <a:lnTo>
                    <a:pt x="0" y="7023"/>
                  </a:lnTo>
                  <a:lnTo>
                    <a:pt x="0" y="7398"/>
                  </a:lnTo>
                  <a:lnTo>
                    <a:pt x="0" y="7787"/>
                  </a:lnTo>
                  <a:lnTo>
                    <a:pt x="28" y="8177"/>
                  </a:lnTo>
                  <a:lnTo>
                    <a:pt x="84" y="8552"/>
                  </a:lnTo>
                  <a:lnTo>
                    <a:pt x="140" y="8914"/>
                  </a:lnTo>
                  <a:lnTo>
                    <a:pt x="223" y="9275"/>
                  </a:lnTo>
                  <a:lnTo>
                    <a:pt x="320" y="9623"/>
                  </a:lnTo>
                  <a:lnTo>
                    <a:pt x="432" y="9971"/>
                  </a:lnTo>
                  <a:lnTo>
                    <a:pt x="557" y="10318"/>
                  </a:lnTo>
                  <a:lnTo>
                    <a:pt x="710" y="10638"/>
                  </a:lnTo>
                  <a:lnTo>
                    <a:pt x="863" y="10958"/>
                  </a:lnTo>
                  <a:lnTo>
                    <a:pt x="1029" y="11264"/>
                  </a:lnTo>
                  <a:lnTo>
                    <a:pt x="1224" y="11570"/>
                  </a:lnTo>
                  <a:lnTo>
                    <a:pt x="1419" y="11862"/>
                  </a:lnTo>
                  <a:lnTo>
                    <a:pt x="1641" y="12140"/>
                  </a:lnTo>
                  <a:lnTo>
                    <a:pt x="1864" y="12404"/>
                  </a:lnTo>
                  <a:lnTo>
                    <a:pt x="2100" y="12654"/>
                  </a:lnTo>
                  <a:lnTo>
                    <a:pt x="2351" y="12905"/>
                  </a:lnTo>
                  <a:lnTo>
                    <a:pt x="2615" y="13127"/>
                  </a:lnTo>
                  <a:lnTo>
                    <a:pt x="2893" y="13350"/>
                  </a:lnTo>
                  <a:lnTo>
                    <a:pt x="3185" y="13558"/>
                  </a:lnTo>
                  <a:lnTo>
                    <a:pt x="3477" y="13739"/>
                  </a:lnTo>
                  <a:lnTo>
                    <a:pt x="3783" y="13920"/>
                  </a:lnTo>
                  <a:lnTo>
                    <a:pt x="4089" y="14087"/>
                  </a:lnTo>
                  <a:lnTo>
                    <a:pt x="4422" y="14226"/>
                  </a:lnTo>
                  <a:lnTo>
                    <a:pt x="4756" y="14351"/>
                  </a:lnTo>
                  <a:lnTo>
                    <a:pt x="5090" y="14476"/>
                  </a:lnTo>
                  <a:lnTo>
                    <a:pt x="5438" y="14573"/>
                  </a:lnTo>
                  <a:lnTo>
                    <a:pt x="5799" y="14657"/>
                  </a:lnTo>
                  <a:lnTo>
                    <a:pt x="6161" y="14712"/>
                  </a:lnTo>
                  <a:lnTo>
                    <a:pt x="6536" y="14754"/>
                  </a:lnTo>
                  <a:lnTo>
                    <a:pt x="6912" y="14782"/>
                  </a:lnTo>
                  <a:lnTo>
                    <a:pt x="7301" y="14796"/>
                  </a:lnTo>
                  <a:lnTo>
                    <a:pt x="7663" y="14782"/>
                  </a:lnTo>
                  <a:lnTo>
                    <a:pt x="8010" y="14740"/>
                  </a:lnTo>
                  <a:lnTo>
                    <a:pt x="8372" y="14698"/>
                  </a:lnTo>
                  <a:lnTo>
                    <a:pt x="8719" y="14629"/>
                  </a:lnTo>
                  <a:lnTo>
                    <a:pt x="9067" y="14546"/>
                  </a:lnTo>
                  <a:lnTo>
                    <a:pt x="9415" y="14448"/>
                  </a:lnTo>
                  <a:lnTo>
                    <a:pt x="9748" y="14323"/>
                  </a:lnTo>
                  <a:lnTo>
                    <a:pt x="10068" y="14184"/>
                  </a:lnTo>
                  <a:lnTo>
                    <a:pt x="10402" y="14045"/>
                  </a:lnTo>
                  <a:lnTo>
                    <a:pt x="10708" y="13878"/>
                  </a:lnTo>
                  <a:lnTo>
                    <a:pt x="11028" y="13697"/>
                  </a:lnTo>
                  <a:lnTo>
                    <a:pt x="11320" y="13503"/>
                  </a:lnTo>
                  <a:lnTo>
                    <a:pt x="11612" y="13294"/>
                  </a:lnTo>
                  <a:lnTo>
                    <a:pt x="11890" y="13072"/>
                  </a:lnTo>
                  <a:lnTo>
                    <a:pt x="12168" y="12835"/>
                  </a:lnTo>
                  <a:lnTo>
                    <a:pt x="12418" y="12571"/>
                  </a:lnTo>
                  <a:lnTo>
                    <a:pt x="12669" y="12307"/>
                  </a:lnTo>
                  <a:lnTo>
                    <a:pt x="12905" y="12029"/>
                  </a:lnTo>
                  <a:lnTo>
                    <a:pt x="13114" y="11750"/>
                  </a:lnTo>
                  <a:lnTo>
                    <a:pt x="13322" y="11458"/>
                  </a:lnTo>
                  <a:lnTo>
                    <a:pt x="13503" y="11153"/>
                  </a:lnTo>
                  <a:lnTo>
                    <a:pt x="13684" y="10847"/>
                  </a:lnTo>
                  <a:lnTo>
                    <a:pt x="13837" y="10527"/>
                  </a:lnTo>
                  <a:lnTo>
                    <a:pt x="13990" y="10193"/>
                  </a:lnTo>
                  <a:lnTo>
                    <a:pt x="14115" y="9859"/>
                  </a:lnTo>
                  <a:lnTo>
                    <a:pt x="14226" y="9526"/>
                  </a:lnTo>
                  <a:lnTo>
                    <a:pt x="14310" y="9178"/>
                  </a:lnTo>
                  <a:lnTo>
                    <a:pt x="14393" y="8830"/>
                  </a:lnTo>
                  <a:lnTo>
                    <a:pt x="14449" y="8483"/>
                  </a:lnTo>
                  <a:lnTo>
                    <a:pt x="14490" y="8121"/>
                  </a:lnTo>
                  <a:lnTo>
                    <a:pt x="14518" y="7760"/>
                  </a:lnTo>
                  <a:lnTo>
                    <a:pt x="14532" y="7398"/>
                  </a:lnTo>
                  <a:lnTo>
                    <a:pt x="14518" y="7036"/>
                  </a:lnTo>
                  <a:lnTo>
                    <a:pt x="14490" y="6675"/>
                  </a:lnTo>
                  <a:lnTo>
                    <a:pt x="14449" y="6327"/>
                  </a:lnTo>
                  <a:lnTo>
                    <a:pt x="14393" y="5966"/>
                  </a:lnTo>
                  <a:lnTo>
                    <a:pt x="14310" y="5618"/>
                  </a:lnTo>
                  <a:lnTo>
                    <a:pt x="14226" y="5284"/>
                  </a:lnTo>
                  <a:lnTo>
                    <a:pt x="14115" y="4937"/>
                  </a:lnTo>
                  <a:lnTo>
                    <a:pt x="13990" y="4603"/>
                  </a:lnTo>
                  <a:lnTo>
                    <a:pt x="13837" y="4283"/>
                  </a:lnTo>
                  <a:lnTo>
                    <a:pt x="13684" y="3963"/>
                  </a:lnTo>
                  <a:lnTo>
                    <a:pt x="13503" y="3644"/>
                  </a:lnTo>
                  <a:lnTo>
                    <a:pt x="13322" y="3352"/>
                  </a:lnTo>
                  <a:lnTo>
                    <a:pt x="13114" y="3046"/>
                  </a:lnTo>
                  <a:lnTo>
                    <a:pt x="12905" y="2767"/>
                  </a:lnTo>
                  <a:lnTo>
                    <a:pt x="12669" y="2489"/>
                  </a:lnTo>
                  <a:lnTo>
                    <a:pt x="12418" y="2225"/>
                  </a:lnTo>
                  <a:lnTo>
                    <a:pt x="12168" y="1975"/>
                  </a:lnTo>
                  <a:lnTo>
                    <a:pt x="11890" y="1738"/>
                  </a:lnTo>
                  <a:lnTo>
                    <a:pt x="11612" y="1516"/>
                  </a:lnTo>
                  <a:lnTo>
                    <a:pt x="11320" y="1307"/>
                  </a:lnTo>
                  <a:lnTo>
                    <a:pt x="11028" y="1113"/>
                  </a:lnTo>
                  <a:lnTo>
                    <a:pt x="10722" y="932"/>
                  </a:lnTo>
                  <a:lnTo>
                    <a:pt x="10402" y="765"/>
                  </a:lnTo>
                  <a:lnTo>
                    <a:pt x="10082" y="612"/>
                  </a:lnTo>
                  <a:lnTo>
                    <a:pt x="9748" y="473"/>
                  </a:lnTo>
                  <a:lnTo>
                    <a:pt x="9415" y="362"/>
                  </a:lnTo>
                  <a:lnTo>
                    <a:pt x="9067" y="264"/>
                  </a:lnTo>
                  <a:lnTo>
                    <a:pt x="8719" y="167"/>
                  </a:lnTo>
                  <a:lnTo>
                    <a:pt x="8372" y="112"/>
                  </a:lnTo>
                  <a:lnTo>
                    <a:pt x="8010" y="56"/>
                  </a:lnTo>
                  <a:lnTo>
                    <a:pt x="7663" y="14"/>
                  </a:lnTo>
                  <a:lnTo>
                    <a:pt x="7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7"/>
            <p:cNvSpPr/>
            <p:nvPr/>
          </p:nvSpPr>
          <p:spPr>
            <a:xfrm>
              <a:off x="4804425" y="2676000"/>
              <a:ext cx="302825" cy="367150"/>
            </a:xfrm>
            <a:custGeom>
              <a:rect b="b" l="l" r="r" t="t"/>
              <a:pathLst>
                <a:path extrusionOk="0" h="14686" w="12113">
                  <a:moveTo>
                    <a:pt x="223" y="1"/>
                  </a:moveTo>
                  <a:lnTo>
                    <a:pt x="126" y="15"/>
                  </a:lnTo>
                  <a:lnTo>
                    <a:pt x="84" y="29"/>
                  </a:lnTo>
                  <a:lnTo>
                    <a:pt x="56" y="56"/>
                  </a:lnTo>
                  <a:lnTo>
                    <a:pt x="28" y="84"/>
                  </a:lnTo>
                  <a:lnTo>
                    <a:pt x="14" y="112"/>
                  </a:lnTo>
                  <a:lnTo>
                    <a:pt x="1" y="209"/>
                  </a:lnTo>
                  <a:lnTo>
                    <a:pt x="1" y="14045"/>
                  </a:lnTo>
                  <a:lnTo>
                    <a:pt x="14" y="14157"/>
                  </a:lnTo>
                  <a:lnTo>
                    <a:pt x="28" y="14254"/>
                  </a:lnTo>
                  <a:lnTo>
                    <a:pt x="42" y="14324"/>
                  </a:lnTo>
                  <a:lnTo>
                    <a:pt x="84" y="14379"/>
                  </a:lnTo>
                  <a:lnTo>
                    <a:pt x="140" y="14421"/>
                  </a:lnTo>
                  <a:lnTo>
                    <a:pt x="223" y="14449"/>
                  </a:lnTo>
                  <a:lnTo>
                    <a:pt x="306" y="14463"/>
                  </a:lnTo>
                  <a:lnTo>
                    <a:pt x="432" y="14477"/>
                  </a:lnTo>
                  <a:lnTo>
                    <a:pt x="1920" y="14477"/>
                  </a:lnTo>
                  <a:lnTo>
                    <a:pt x="2017" y="14463"/>
                  </a:lnTo>
                  <a:lnTo>
                    <a:pt x="2114" y="14449"/>
                  </a:lnTo>
                  <a:lnTo>
                    <a:pt x="2184" y="14421"/>
                  </a:lnTo>
                  <a:lnTo>
                    <a:pt x="2239" y="14393"/>
                  </a:lnTo>
                  <a:lnTo>
                    <a:pt x="2267" y="14337"/>
                  </a:lnTo>
                  <a:lnTo>
                    <a:pt x="2295" y="14254"/>
                  </a:lnTo>
                  <a:lnTo>
                    <a:pt x="2323" y="14157"/>
                  </a:lnTo>
                  <a:lnTo>
                    <a:pt x="2323" y="14045"/>
                  </a:lnTo>
                  <a:lnTo>
                    <a:pt x="2323" y="5188"/>
                  </a:lnTo>
                  <a:lnTo>
                    <a:pt x="2364" y="5188"/>
                  </a:lnTo>
                  <a:lnTo>
                    <a:pt x="11459" y="14504"/>
                  </a:lnTo>
                  <a:lnTo>
                    <a:pt x="11515" y="14574"/>
                  </a:lnTo>
                  <a:lnTo>
                    <a:pt x="11598" y="14629"/>
                  </a:lnTo>
                  <a:lnTo>
                    <a:pt x="11695" y="14671"/>
                  </a:lnTo>
                  <a:lnTo>
                    <a:pt x="11793" y="14685"/>
                  </a:lnTo>
                  <a:lnTo>
                    <a:pt x="11890" y="14685"/>
                  </a:lnTo>
                  <a:lnTo>
                    <a:pt x="12001" y="14671"/>
                  </a:lnTo>
                  <a:lnTo>
                    <a:pt x="12029" y="14643"/>
                  </a:lnTo>
                  <a:lnTo>
                    <a:pt x="12071" y="14629"/>
                  </a:lnTo>
                  <a:lnTo>
                    <a:pt x="12085" y="14602"/>
                  </a:lnTo>
                  <a:lnTo>
                    <a:pt x="12112" y="14560"/>
                  </a:lnTo>
                  <a:lnTo>
                    <a:pt x="12112" y="14463"/>
                  </a:lnTo>
                  <a:lnTo>
                    <a:pt x="12112" y="640"/>
                  </a:lnTo>
                  <a:lnTo>
                    <a:pt x="12112" y="529"/>
                  </a:lnTo>
                  <a:lnTo>
                    <a:pt x="12099" y="432"/>
                  </a:lnTo>
                  <a:lnTo>
                    <a:pt x="12071" y="362"/>
                  </a:lnTo>
                  <a:lnTo>
                    <a:pt x="12029" y="307"/>
                  </a:lnTo>
                  <a:lnTo>
                    <a:pt x="11973" y="265"/>
                  </a:lnTo>
                  <a:lnTo>
                    <a:pt x="11904" y="237"/>
                  </a:lnTo>
                  <a:lnTo>
                    <a:pt x="11807" y="223"/>
                  </a:lnTo>
                  <a:lnTo>
                    <a:pt x="11695" y="209"/>
                  </a:lnTo>
                  <a:lnTo>
                    <a:pt x="10207" y="209"/>
                  </a:lnTo>
                  <a:lnTo>
                    <a:pt x="10096" y="223"/>
                  </a:lnTo>
                  <a:lnTo>
                    <a:pt x="9999" y="237"/>
                  </a:lnTo>
                  <a:lnTo>
                    <a:pt x="9929" y="265"/>
                  </a:lnTo>
                  <a:lnTo>
                    <a:pt x="9874" y="307"/>
                  </a:lnTo>
                  <a:lnTo>
                    <a:pt x="9846" y="362"/>
                  </a:lnTo>
                  <a:lnTo>
                    <a:pt x="9818" y="432"/>
                  </a:lnTo>
                  <a:lnTo>
                    <a:pt x="9804" y="529"/>
                  </a:lnTo>
                  <a:lnTo>
                    <a:pt x="9804" y="640"/>
                  </a:lnTo>
                  <a:lnTo>
                    <a:pt x="9804" y="9498"/>
                  </a:lnTo>
                  <a:lnTo>
                    <a:pt x="9762" y="9498"/>
                  </a:lnTo>
                  <a:lnTo>
                    <a:pt x="668" y="182"/>
                  </a:lnTo>
                  <a:lnTo>
                    <a:pt x="612" y="112"/>
                  </a:lnTo>
                  <a:lnTo>
                    <a:pt x="529" y="43"/>
                  </a:lnTo>
                  <a:lnTo>
                    <a:pt x="432" y="1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5605400" y="2681225"/>
              <a:ext cx="317775" cy="356700"/>
            </a:xfrm>
            <a:custGeom>
              <a:rect b="b" l="l" r="r" t="t"/>
              <a:pathLst>
                <a:path extrusionOk="0" h="14268" w="12711">
                  <a:moveTo>
                    <a:pt x="5799" y="2114"/>
                  </a:moveTo>
                  <a:lnTo>
                    <a:pt x="6063" y="2142"/>
                  </a:lnTo>
                  <a:lnTo>
                    <a:pt x="6328" y="2170"/>
                  </a:lnTo>
                  <a:lnTo>
                    <a:pt x="6578" y="2211"/>
                  </a:lnTo>
                  <a:lnTo>
                    <a:pt x="6828" y="2267"/>
                  </a:lnTo>
                  <a:lnTo>
                    <a:pt x="7065" y="2337"/>
                  </a:lnTo>
                  <a:lnTo>
                    <a:pt x="7301" y="2406"/>
                  </a:lnTo>
                  <a:lnTo>
                    <a:pt x="7523" y="2503"/>
                  </a:lnTo>
                  <a:lnTo>
                    <a:pt x="7746" y="2601"/>
                  </a:lnTo>
                  <a:lnTo>
                    <a:pt x="7955" y="2712"/>
                  </a:lnTo>
                  <a:lnTo>
                    <a:pt x="8163" y="2837"/>
                  </a:lnTo>
                  <a:lnTo>
                    <a:pt x="8358" y="2962"/>
                  </a:lnTo>
                  <a:lnTo>
                    <a:pt x="8539" y="3101"/>
                  </a:lnTo>
                  <a:lnTo>
                    <a:pt x="8719" y="3254"/>
                  </a:lnTo>
                  <a:lnTo>
                    <a:pt x="8886" y="3407"/>
                  </a:lnTo>
                  <a:lnTo>
                    <a:pt x="9053" y="3574"/>
                  </a:lnTo>
                  <a:lnTo>
                    <a:pt x="9206" y="3755"/>
                  </a:lnTo>
                  <a:lnTo>
                    <a:pt x="9345" y="3936"/>
                  </a:lnTo>
                  <a:lnTo>
                    <a:pt x="9484" y="4116"/>
                  </a:lnTo>
                  <a:lnTo>
                    <a:pt x="9609" y="4311"/>
                  </a:lnTo>
                  <a:lnTo>
                    <a:pt x="9734" y="4520"/>
                  </a:lnTo>
                  <a:lnTo>
                    <a:pt x="9846" y="4728"/>
                  </a:lnTo>
                  <a:lnTo>
                    <a:pt x="9943" y="4951"/>
                  </a:lnTo>
                  <a:lnTo>
                    <a:pt x="10027" y="5173"/>
                  </a:lnTo>
                  <a:lnTo>
                    <a:pt x="10110" y="5396"/>
                  </a:lnTo>
                  <a:lnTo>
                    <a:pt x="10179" y="5632"/>
                  </a:lnTo>
                  <a:lnTo>
                    <a:pt x="10235" y="5869"/>
                  </a:lnTo>
                  <a:lnTo>
                    <a:pt x="10277" y="6119"/>
                  </a:lnTo>
                  <a:lnTo>
                    <a:pt x="10319" y="6369"/>
                  </a:lnTo>
                  <a:lnTo>
                    <a:pt x="10346" y="6619"/>
                  </a:lnTo>
                  <a:lnTo>
                    <a:pt x="10360" y="6870"/>
                  </a:lnTo>
                  <a:lnTo>
                    <a:pt x="10374" y="7134"/>
                  </a:lnTo>
                  <a:lnTo>
                    <a:pt x="10360" y="7398"/>
                  </a:lnTo>
                  <a:lnTo>
                    <a:pt x="10346" y="7648"/>
                  </a:lnTo>
                  <a:lnTo>
                    <a:pt x="10319" y="7899"/>
                  </a:lnTo>
                  <a:lnTo>
                    <a:pt x="10277" y="8149"/>
                  </a:lnTo>
                  <a:lnTo>
                    <a:pt x="10235" y="8399"/>
                  </a:lnTo>
                  <a:lnTo>
                    <a:pt x="10179" y="8636"/>
                  </a:lnTo>
                  <a:lnTo>
                    <a:pt x="10110" y="8858"/>
                  </a:lnTo>
                  <a:lnTo>
                    <a:pt x="10027" y="9095"/>
                  </a:lnTo>
                  <a:lnTo>
                    <a:pt x="9943" y="9317"/>
                  </a:lnTo>
                  <a:lnTo>
                    <a:pt x="9846" y="9526"/>
                  </a:lnTo>
                  <a:lnTo>
                    <a:pt x="9734" y="9748"/>
                  </a:lnTo>
                  <a:lnTo>
                    <a:pt x="9609" y="9943"/>
                  </a:lnTo>
                  <a:lnTo>
                    <a:pt x="9484" y="10138"/>
                  </a:lnTo>
                  <a:lnTo>
                    <a:pt x="9345" y="10332"/>
                  </a:lnTo>
                  <a:lnTo>
                    <a:pt x="9206" y="10513"/>
                  </a:lnTo>
                  <a:lnTo>
                    <a:pt x="9053" y="10680"/>
                  </a:lnTo>
                  <a:lnTo>
                    <a:pt x="8886" y="10847"/>
                  </a:lnTo>
                  <a:lnTo>
                    <a:pt x="8719" y="11014"/>
                  </a:lnTo>
                  <a:lnTo>
                    <a:pt x="8539" y="11153"/>
                  </a:lnTo>
                  <a:lnTo>
                    <a:pt x="8358" y="11292"/>
                  </a:lnTo>
                  <a:lnTo>
                    <a:pt x="8163" y="11431"/>
                  </a:lnTo>
                  <a:lnTo>
                    <a:pt x="7955" y="11542"/>
                  </a:lnTo>
                  <a:lnTo>
                    <a:pt x="7746" y="11653"/>
                  </a:lnTo>
                  <a:lnTo>
                    <a:pt x="7523" y="11751"/>
                  </a:lnTo>
                  <a:lnTo>
                    <a:pt x="7301" y="11848"/>
                  </a:lnTo>
                  <a:lnTo>
                    <a:pt x="7065" y="11917"/>
                  </a:lnTo>
                  <a:lnTo>
                    <a:pt x="6828" y="11987"/>
                  </a:lnTo>
                  <a:lnTo>
                    <a:pt x="6578" y="12043"/>
                  </a:lnTo>
                  <a:lnTo>
                    <a:pt x="6328" y="12084"/>
                  </a:lnTo>
                  <a:lnTo>
                    <a:pt x="6063" y="12126"/>
                  </a:lnTo>
                  <a:lnTo>
                    <a:pt x="5799" y="12140"/>
                  </a:lnTo>
                  <a:lnTo>
                    <a:pt x="2337" y="12140"/>
                  </a:lnTo>
                  <a:lnTo>
                    <a:pt x="2337" y="2114"/>
                  </a:lnTo>
                  <a:close/>
                  <a:moveTo>
                    <a:pt x="306" y="0"/>
                  </a:moveTo>
                  <a:lnTo>
                    <a:pt x="209" y="14"/>
                  </a:lnTo>
                  <a:lnTo>
                    <a:pt x="139" y="56"/>
                  </a:lnTo>
                  <a:lnTo>
                    <a:pt x="84" y="98"/>
                  </a:lnTo>
                  <a:lnTo>
                    <a:pt x="56" y="153"/>
                  </a:lnTo>
                  <a:lnTo>
                    <a:pt x="28" y="223"/>
                  </a:lnTo>
                  <a:lnTo>
                    <a:pt x="14" y="320"/>
                  </a:lnTo>
                  <a:lnTo>
                    <a:pt x="0" y="431"/>
                  </a:lnTo>
                  <a:lnTo>
                    <a:pt x="0" y="13836"/>
                  </a:lnTo>
                  <a:lnTo>
                    <a:pt x="14" y="13948"/>
                  </a:lnTo>
                  <a:lnTo>
                    <a:pt x="28" y="14045"/>
                  </a:lnTo>
                  <a:lnTo>
                    <a:pt x="56" y="14115"/>
                  </a:lnTo>
                  <a:lnTo>
                    <a:pt x="84" y="14184"/>
                  </a:lnTo>
                  <a:lnTo>
                    <a:pt x="139" y="14226"/>
                  </a:lnTo>
                  <a:lnTo>
                    <a:pt x="209" y="14254"/>
                  </a:lnTo>
                  <a:lnTo>
                    <a:pt x="306" y="14268"/>
                  </a:lnTo>
                  <a:lnTo>
                    <a:pt x="5896" y="14268"/>
                  </a:lnTo>
                  <a:lnTo>
                    <a:pt x="6272" y="14240"/>
                  </a:lnTo>
                  <a:lnTo>
                    <a:pt x="6647" y="14198"/>
                  </a:lnTo>
                  <a:lnTo>
                    <a:pt x="7009" y="14128"/>
                  </a:lnTo>
                  <a:lnTo>
                    <a:pt x="7371" y="14059"/>
                  </a:lnTo>
                  <a:lnTo>
                    <a:pt x="7718" y="13962"/>
                  </a:lnTo>
                  <a:lnTo>
                    <a:pt x="8052" y="13864"/>
                  </a:lnTo>
                  <a:lnTo>
                    <a:pt x="8386" y="13739"/>
                  </a:lnTo>
                  <a:lnTo>
                    <a:pt x="8705" y="13600"/>
                  </a:lnTo>
                  <a:lnTo>
                    <a:pt x="9011" y="13447"/>
                  </a:lnTo>
                  <a:lnTo>
                    <a:pt x="9317" y="13294"/>
                  </a:lnTo>
                  <a:lnTo>
                    <a:pt x="9609" y="13113"/>
                  </a:lnTo>
                  <a:lnTo>
                    <a:pt x="9887" y="12919"/>
                  </a:lnTo>
                  <a:lnTo>
                    <a:pt x="10152" y="12710"/>
                  </a:lnTo>
                  <a:lnTo>
                    <a:pt x="10416" y="12488"/>
                  </a:lnTo>
                  <a:lnTo>
                    <a:pt x="10666" y="12265"/>
                  </a:lnTo>
                  <a:lnTo>
                    <a:pt x="10903" y="12015"/>
                  </a:lnTo>
                  <a:lnTo>
                    <a:pt x="11125" y="11765"/>
                  </a:lnTo>
                  <a:lnTo>
                    <a:pt x="11334" y="11500"/>
                  </a:lnTo>
                  <a:lnTo>
                    <a:pt x="11528" y="11222"/>
                  </a:lnTo>
                  <a:lnTo>
                    <a:pt x="11709" y="10930"/>
                  </a:lnTo>
                  <a:lnTo>
                    <a:pt x="11876" y="10638"/>
                  </a:lnTo>
                  <a:lnTo>
                    <a:pt x="12029" y="10318"/>
                  </a:lnTo>
                  <a:lnTo>
                    <a:pt x="12168" y="9998"/>
                  </a:lnTo>
                  <a:lnTo>
                    <a:pt x="12293" y="9679"/>
                  </a:lnTo>
                  <a:lnTo>
                    <a:pt x="12404" y="9331"/>
                  </a:lnTo>
                  <a:lnTo>
                    <a:pt x="12488" y="8997"/>
                  </a:lnTo>
                  <a:lnTo>
                    <a:pt x="12571" y="8636"/>
                  </a:lnTo>
                  <a:lnTo>
                    <a:pt x="12627" y="8274"/>
                  </a:lnTo>
                  <a:lnTo>
                    <a:pt x="12683" y="7899"/>
                  </a:lnTo>
                  <a:lnTo>
                    <a:pt x="12696" y="7523"/>
                  </a:lnTo>
                  <a:lnTo>
                    <a:pt x="12710" y="7134"/>
                  </a:lnTo>
                  <a:lnTo>
                    <a:pt x="12696" y="6745"/>
                  </a:lnTo>
                  <a:lnTo>
                    <a:pt x="12683" y="6369"/>
                  </a:lnTo>
                  <a:lnTo>
                    <a:pt x="12627" y="5994"/>
                  </a:lnTo>
                  <a:lnTo>
                    <a:pt x="12571" y="5632"/>
                  </a:lnTo>
                  <a:lnTo>
                    <a:pt x="12488" y="5284"/>
                  </a:lnTo>
                  <a:lnTo>
                    <a:pt x="12404" y="4937"/>
                  </a:lnTo>
                  <a:lnTo>
                    <a:pt x="12293" y="4589"/>
                  </a:lnTo>
                  <a:lnTo>
                    <a:pt x="12168" y="4269"/>
                  </a:lnTo>
                  <a:lnTo>
                    <a:pt x="12029" y="3950"/>
                  </a:lnTo>
                  <a:lnTo>
                    <a:pt x="11876" y="3644"/>
                  </a:lnTo>
                  <a:lnTo>
                    <a:pt x="11709" y="3338"/>
                  </a:lnTo>
                  <a:lnTo>
                    <a:pt x="11514" y="3046"/>
                  </a:lnTo>
                  <a:lnTo>
                    <a:pt x="11320" y="2768"/>
                  </a:lnTo>
                  <a:lnTo>
                    <a:pt x="11111" y="2503"/>
                  </a:lnTo>
                  <a:lnTo>
                    <a:pt x="10889" y="2253"/>
                  </a:lnTo>
                  <a:lnTo>
                    <a:pt x="10652" y="2003"/>
                  </a:lnTo>
                  <a:lnTo>
                    <a:pt x="10416" y="1780"/>
                  </a:lnTo>
                  <a:lnTo>
                    <a:pt x="10152" y="1558"/>
                  </a:lnTo>
                  <a:lnTo>
                    <a:pt x="9887" y="1349"/>
                  </a:lnTo>
                  <a:lnTo>
                    <a:pt x="9595" y="1155"/>
                  </a:lnTo>
                  <a:lnTo>
                    <a:pt x="9303" y="988"/>
                  </a:lnTo>
                  <a:lnTo>
                    <a:pt x="9011" y="821"/>
                  </a:lnTo>
                  <a:lnTo>
                    <a:pt x="8692" y="668"/>
                  </a:lnTo>
                  <a:lnTo>
                    <a:pt x="8372" y="529"/>
                  </a:lnTo>
                  <a:lnTo>
                    <a:pt x="8052" y="404"/>
                  </a:lnTo>
                  <a:lnTo>
                    <a:pt x="7704" y="306"/>
                  </a:lnTo>
                  <a:lnTo>
                    <a:pt x="7357" y="209"/>
                  </a:lnTo>
                  <a:lnTo>
                    <a:pt x="7009" y="139"/>
                  </a:lnTo>
                  <a:lnTo>
                    <a:pt x="6647" y="84"/>
                  </a:lnTo>
                  <a:lnTo>
                    <a:pt x="6272" y="28"/>
                  </a:lnTo>
                  <a:lnTo>
                    <a:pt x="5896" y="14"/>
                  </a:lnTo>
                  <a:lnTo>
                    <a:pt x="55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6100450" y="2676000"/>
              <a:ext cx="364350" cy="361925"/>
            </a:xfrm>
            <a:custGeom>
              <a:rect b="b" l="l" r="r" t="t"/>
              <a:pathLst>
                <a:path extrusionOk="0" h="14477" w="14574">
                  <a:moveTo>
                    <a:pt x="7329" y="4423"/>
                  </a:moveTo>
                  <a:lnTo>
                    <a:pt x="9665" y="9220"/>
                  </a:lnTo>
                  <a:lnTo>
                    <a:pt x="4937" y="9220"/>
                  </a:lnTo>
                  <a:lnTo>
                    <a:pt x="7301" y="4423"/>
                  </a:lnTo>
                  <a:close/>
                  <a:moveTo>
                    <a:pt x="7217" y="1"/>
                  </a:moveTo>
                  <a:lnTo>
                    <a:pt x="7120" y="15"/>
                  </a:lnTo>
                  <a:lnTo>
                    <a:pt x="7078" y="29"/>
                  </a:lnTo>
                  <a:lnTo>
                    <a:pt x="7037" y="56"/>
                  </a:lnTo>
                  <a:lnTo>
                    <a:pt x="6967" y="126"/>
                  </a:lnTo>
                  <a:lnTo>
                    <a:pt x="6911" y="251"/>
                  </a:lnTo>
                  <a:lnTo>
                    <a:pt x="70" y="14045"/>
                  </a:lnTo>
                  <a:lnTo>
                    <a:pt x="28" y="14129"/>
                  </a:lnTo>
                  <a:lnTo>
                    <a:pt x="0" y="14212"/>
                  </a:lnTo>
                  <a:lnTo>
                    <a:pt x="0" y="14282"/>
                  </a:lnTo>
                  <a:lnTo>
                    <a:pt x="28" y="14351"/>
                  </a:lnTo>
                  <a:lnTo>
                    <a:pt x="56" y="14407"/>
                  </a:lnTo>
                  <a:lnTo>
                    <a:pt x="112" y="14435"/>
                  </a:lnTo>
                  <a:lnTo>
                    <a:pt x="181" y="14463"/>
                  </a:lnTo>
                  <a:lnTo>
                    <a:pt x="264" y="14477"/>
                  </a:lnTo>
                  <a:lnTo>
                    <a:pt x="2128" y="14477"/>
                  </a:lnTo>
                  <a:lnTo>
                    <a:pt x="2239" y="14463"/>
                  </a:lnTo>
                  <a:lnTo>
                    <a:pt x="2350" y="14435"/>
                  </a:lnTo>
                  <a:lnTo>
                    <a:pt x="2448" y="14393"/>
                  </a:lnTo>
                  <a:lnTo>
                    <a:pt x="2531" y="14324"/>
                  </a:lnTo>
                  <a:lnTo>
                    <a:pt x="2601" y="14240"/>
                  </a:lnTo>
                  <a:lnTo>
                    <a:pt x="2656" y="14143"/>
                  </a:lnTo>
                  <a:lnTo>
                    <a:pt x="2698" y="14045"/>
                  </a:lnTo>
                  <a:lnTo>
                    <a:pt x="4005" y="11362"/>
                  </a:lnTo>
                  <a:lnTo>
                    <a:pt x="10569" y="11362"/>
                  </a:lnTo>
                  <a:lnTo>
                    <a:pt x="11876" y="14045"/>
                  </a:lnTo>
                  <a:lnTo>
                    <a:pt x="11918" y="14143"/>
                  </a:lnTo>
                  <a:lnTo>
                    <a:pt x="11987" y="14240"/>
                  </a:lnTo>
                  <a:lnTo>
                    <a:pt x="12057" y="14310"/>
                  </a:lnTo>
                  <a:lnTo>
                    <a:pt x="12140" y="14379"/>
                  </a:lnTo>
                  <a:lnTo>
                    <a:pt x="12237" y="14435"/>
                  </a:lnTo>
                  <a:lnTo>
                    <a:pt x="12349" y="14463"/>
                  </a:lnTo>
                  <a:lnTo>
                    <a:pt x="12446" y="14477"/>
                  </a:lnTo>
                  <a:lnTo>
                    <a:pt x="14309" y="14477"/>
                  </a:lnTo>
                  <a:lnTo>
                    <a:pt x="14393" y="14463"/>
                  </a:lnTo>
                  <a:lnTo>
                    <a:pt x="14462" y="14435"/>
                  </a:lnTo>
                  <a:lnTo>
                    <a:pt x="14518" y="14407"/>
                  </a:lnTo>
                  <a:lnTo>
                    <a:pt x="14546" y="14351"/>
                  </a:lnTo>
                  <a:lnTo>
                    <a:pt x="14574" y="14282"/>
                  </a:lnTo>
                  <a:lnTo>
                    <a:pt x="14574" y="14212"/>
                  </a:lnTo>
                  <a:lnTo>
                    <a:pt x="14546" y="14129"/>
                  </a:lnTo>
                  <a:lnTo>
                    <a:pt x="14518" y="14045"/>
                  </a:lnTo>
                  <a:lnTo>
                    <a:pt x="7648" y="251"/>
                  </a:lnTo>
                  <a:lnTo>
                    <a:pt x="7579" y="126"/>
                  </a:lnTo>
                  <a:lnTo>
                    <a:pt x="7509" y="56"/>
                  </a:lnTo>
                  <a:lnTo>
                    <a:pt x="7482" y="29"/>
                  </a:lnTo>
                  <a:lnTo>
                    <a:pt x="7440" y="15"/>
                  </a:lnTo>
                  <a:lnTo>
                    <a:pt x="7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6598975" y="2681225"/>
              <a:ext cx="285075" cy="356700"/>
            </a:xfrm>
            <a:custGeom>
              <a:rect b="b" l="l" r="r" t="t"/>
              <a:pathLst>
                <a:path extrusionOk="0" h="14268" w="11403">
                  <a:moveTo>
                    <a:pt x="306" y="0"/>
                  </a:moveTo>
                  <a:lnTo>
                    <a:pt x="209" y="14"/>
                  </a:lnTo>
                  <a:lnTo>
                    <a:pt x="139" y="56"/>
                  </a:lnTo>
                  <a:lnTo>
                    <a:pt x="84" y="98"/>
                  </a:lnTo>
                  <a:lnTo>
                    <a:pt x="42" y="153"/>
                  </a:lnTo>
                  <a:lnTo>
                    <a:pt x="14" y="223"/>
                  </a:lnTo>
                  <a:lnTo>
                    <a:pt x="0" y="320"/>
                  </a:lnTo>
                  <a:lnTo>
                    <a:pt x="0" y="431"/>
                  </a:lnTo>
                  <a:lnTo>
                    <a:pt x="0" y="1725"/>
                  </a:lnTo>
                  <a:lnTo>
                    <a:pt x="0" y="1850"/>
                  </a:lnTo>
                  <a:lnTo>
                    <a:pt x="14" y="1933"/>
                  </a:lnTo>
                  <a:lnTo>
                    <a:pt x="42" y="2003"/>
                  </a:lnTo>
                  <a:lnTo>
                    <a:pt x="84" y="2072"/>
                  </a:lnTo>
                  <a:lnTo>
                    <a:pt x="139" y="2114"/>
                  </a:lnTo>
                  <a:lnTo>
                    <a:pt x="209" y="2142"/>
                  </a:lnTo>
                  <a:lnTo>
                    <a:pt x="306" y="2156"/>
                  </a:lnTo>
                  <a:lnTo>
                    <a:pt x="4547" y="2156"/>
                  </a:lnTo>
                  <a:lnTo>
                    <a:pt x="4547" y="13836"/>
                  </a:lnTo>
                  <a:lnTo>
                    <a:pt x="4547" y="13948"/>
                  </a:lnTo>
                  <a:lnTo>
                    <a:pt x="4561" y="14031"/>
                  </a:lnTo>
                  <a:lnTo>
                    <a:pt x="4589" y="14115"/>
                  </a:lnTo>
                  <a:lnTo>
                    <a:pt x="4631" y="14170"/>
                  </a:lnTo>
                  <a:lnTo>
                    <a:pt x="4686" y="14212"/>
                  </a:lnTo>
                  <a:lnTo>
                    <a:pt x="4756" y="14240"/>
                  </a:lnTo>
                  <a:lnTo>
                    <a:pt x="4839" y="14254"/>
                  </a:lnTo>
                  <a:lnTo>
                    <a:pt x="4951" y="14268"/>
                  </a:lnTo>
                  <a:lnTo>
                    <a:pt x="6452" y="14268"/>
                  </a:lnTo>
                  <a:lnTo>
                    <a:pt x="6564" y="14254"/>
                  </a:lnTo>
                  <a:lnTo>
                    <a:pt x="6661" y="14240"/>
                  </a:lnTo>
                  <a:lnTo>
                    <a:pt x="6731" y="14212"/>
                  </a:lnTo>
                  <a:lnTo>
                    <a:pt x="6786" y="14170"/>
                  </a:lnTo>
                  <a:lnTo>
                    <a:pt x="6828" y="14115"/>
                  </a:lnTo>
                  <a:lnTo>
                    <a:pt x="6842" y="14045"/>
                  </a:lnTo>
                  <a:lnTo>
                    <a:pt x="6856" y="13948"/>
                  </a:lnTo>
                  <a:lnTo>
                    <a:pt x="6870" y="13836"/>
                  </a:lnTo>
                  <a:lnTo>
                    <a:pt x="6870" y="2156"/>
                  </a:lnTo>
                  <a:lnTo>
                    <a:pt x="11097" y="2156"/>
                  </a:lnTo>
                  <a:lnTo>
                    <a:pt x="11180" y="2142"/>
                  </a:lnTo>
                  <a:lnTo>
                    <a:pt x="11250" y="2114"/>
                  </a:lnTo>
                  <a:lnTo>
                    <a:pt x="11319" y="2072"/>
                  </a:lnTo>
                  <a:lnTo>
                    <a:pt x="11361" y="2017"/>
                  </a:lnTo>
                  <a:lnTo>
                    <a:pt x="11389" y="1947"/>
                  </a:lnTo>
                  <a:lnTo>
                    <a:pt x="11403" y="1850"/>
                  </a:lnTo>
                  <a:lnTo>
                    <a:pt x="11403" y="1725"/>
                  </a:lnTo>
                  <a:lnTo>
                    <a:pt x="11403" y="431"/>
                  </a:lnTo>
                  <a:lnTo>
                    <a:pt x="11403" y="320"/>
                  </a:lnTo>
                  <a:lnTo>
                    <a:pt x="11389" y="223"/>
                  </a:lnTo>
                  <a:lnTo>
                    <a:pt x="11361" y="153"/>
                  </a:lnTo>
                  <a:lnTo>
                    <a:pt x="11319" y="98"/>
                  </a:lnTo>
                  <a:lnTo>
                    <a:pt x="11264" y="56"/>
                  </a:lnTo>
                  <a:lnTo>
                    <a:pt x="11194" y="28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7017875" y="2676000"/>
              <a:ext cx="364000" cy="361925"/>
            </a:xfrm>
            <a:custGeom>
              <a:rect b="b" l="l" r="r" t="t"/>
              <a:pathLst>
                <a:path extrusionOk="0" h="14477" w="14560">
                  <a:moveTo>
                    <a:pt x="7315" y="4423"/>
                  </a:moveTo>
                  <a:lnTo>
                    <a:pt x="9651" y="9220"/>
                  </a:lnTo>
                  <a:lnTo>
                    <a:pt x="4923" y="9220"/>
                  </a:lnTo>
                  <a:lnTo>
                    <a:pt x="7287" y="4423"/>
                  </a:lnTo>
                  <a:close/>
                  <a:moveTo>
                    <a:pt x="7218" y="1"/>
                  </a:moveTo>
                  <a:lnTo>
                    <a:pt x="7120" y="15"/>
                  </a:lnTo>
                  <a:lnTo>
                    <a:pt x="7079" y="29"/>
                  </a:lnTo>
                  <a:lnTo>
                    <a:pt x="7037" y="56"/>
                  </a:lnTo>
                  <a:lnTo>
                    <a:pt x="6967" y="126"/>
                  </a:lnTo>
                  <a:lnTo>
                    <a:pt x="6912" y="251"/>
                  </a:lnTo>
                  <a:lnTo>
                    <a:pt x="70" y="14045"/>
                  </a:lnTo>
                  <a:lnTo>
                    <a:pt x="28" y="14129"/>
                  </a:lnTo>
                  <a:lnTo>
                    <a:pt x="1" y="14212"/>
                  </a:lnTo>
                  <a:lnTo>
                    <a:pt x="1" y="14282"/>
                  </a:lnTo>
                  <a:lnTo>
                    <a:pt x="28" y="14351"/>
                  </a:lnTo>
                  <a:lnTo>
                    <a:pt x="56" y="14393"/>
                  </a:lnTo>
                  <a:lnTo>
                    <a:pt x="112" y="14435"/>
                  </a:lnTo>
                  <a:lnTo>
                    <a:pt x="181" y="14463"/>
                  </a:lnTo>
                  <a:lnTo>
                    <a:pt x="265" y="14477"/>
                  </a:lnTo>
                  <a:lnTo>
                    <a:pt x="2128" y="14477"/>
                  </a:lnTo>
                  <a:lnTo>
                    <a:pt x="2239" y="14463"/>
                  </a:lnTo>
                  <a:lnTo>
                    <a:pt x="2337" y="14435"/>
                  </a:lnTo>
                  <a:lnTo>
                    <a:pt x="2448" y="14393"/>
                  </a:lnTo>
                  <a:lnTo>
                    <a:pt x="2532" y="14324"/>
                  </a:lnTo>
                  <a:lnTo>
                    <a:pt x="2601" y="14240"/>
                  </a:lnTo>
                  <a:lnTo>
                    <a:pt x="2657" y="14143"/>
                  </a:lnTo>
                  <a:lnTo>
                    <a:pt x="2698" y="14045"/>
                  </a:lnTo>
                  <a:lnTo>
                    <a:pt x="4006" y="11348"/>
                  </a:lnTo>
                  <a:lnTo>
                    <a:pt x="10569" y="11348"/>
                  </a:lnTo>
                  <a:lnTo>
                    <a:pt x="11862" y="14045"/>
                  </a:lnTo>
                  <a:lnTo>
                    <a:pt x="11904" y="14143"/>
                  </a:lnTo>
                  <a:lnTo>
                    <a:pt x="11974" y="14226"/>
                  </a:lnTo>
                  <a:lnTo>
                    <a:pt x="12043" y="14310"/>
                  </a:lnTo>
                  <a:lnTo>
                    <a:pt x="12127" y="14379"/>
                  </a:lnTo>
                  <a:lnTo>
                    <a:pt x="12224" y="14421"/>
                  </a:lnTo>
                  <a:lnTo>
                    <a:pt x="12335" y="14463"/>
                  </a:lnTo>
                  <a:lnTo>
                    <a:pt x="12446" y="14477"/>
                  </a:lnTo>
                  <a:lnTo>
                    <a:pt x="14296" y="14477"/>
                  </a:lnTo>
                  <a:lnTo>
                    <a:pt x="14379" y="14463"/>
                  </a:lnTo>
                  <a:lnTo>
                    <a:pt x="14449" y="14435"/>
                  </a:lnTo>
                  <a:lnTo>
                    <a:pt x="14504" y="14407"/>
                  </a:lnTo>
                  <a:lnTo>
                    <a:pt x="14532" y="14351"/>
                  </a:lnTo>
                  <a:lnTo>
                    <a:pt x="14560" y="14282"/>
                  </a:lnTo>
                  <a:lnTo>
                    <a:pt x="14560" y="14212"/>
                  </a:lnTo>
                  <a:lnTo>
                    <a:pt x="14546" y="14129"/>
                  </a:lnTo>
                  <a:lnTo>
                    <a:pt x="14504" y="14045"/>
                  </a:lnTo>
                  <a:lnTo>
                    <a:pt x="7649" y="251"/>
                  </a:lnTo>
                  <a:lnTo>
                    <a:pt x="7579" y="126"/>
                  </a:lnTo>
                  <a:lnTo>
                    <a:pt x="7510" y="56"/>
                  </a:lnTo>
                  <a:lnTo>
                    <a:pt x="7482" y="29"/>
                  </a:lnTo>
                  <a:lnTo>
                    <a:pt x="7440" y="15"/>
                  </a:lnTo>
                  <a:lnTo>
                    <a:pt x="7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238125" y="2410075"/>
              <a:ext cx="775250" cy="894825"/>
            </a:xfrm>
            <a:custGeom>
              <a:rect b="b" l="l" r="r" t="t"/>
              <a:pathLst>
                <a:path extrusionOk="0" h="35793" w="31010">
                  <a:moveTo>
                    <a:pt x="20664" y="3143"/>
                  </a:moveTo>
                  <a:lnTo>
                    <a:pt x="24460" y="9734"/>
                  </a:lnTo>
                  <a:lnTo>
                    <a:pt x="29174" y="17910"/>
                  </a:lnTo>
                  <a:lnTo>
                    <a:pt x="24474" y="26073"/>
                  </a:lnTo>
                  <a:lnTo>
                    <a:pt x="20664" y="32664"/>
                  </a:lnTo>
                  <a:lnTo>
                    <a:pt x="16868" y="26073"/>
                  </a:lnTo>
                  <a:lnTo>
                    <a:pt x="12154" y="17910"/>
                  </a:lnTo>
                  <a:lnTo>
                    <a:pt x="16854" y="9734"/>
                  </a:lnTo>
                  <a:lnTo>
                    <a:pt x="20664" y="3143"/>
                  </a:lnTo>
                  <a:close/>
                  <a:moveTo>
                    <a:pt x="0" y="0"/>
                  </a:moveTo>
                  <a:lnTo>
                    <a:pt x="5159" y="8955"/>
                  </a:lnTo>
                  <a:lnTo>
                    <a:pt x="10332" y="17897"/>
                  </a:lnTo>
                  <a:lnTo>
                    <a:pt x="15505" y="26852"/>
                  </a:lnTo>
                  <a:lnTo>
                    <a:pt x="20678" y="35793"/>
                  </a:lnTo>
                  <a:lnTo>
                    <a:pt x="25837" y="26852"/>
                  </a:lnTo>
                  <a:lnTo>
                    <a:pt x="31010" y="17910"/>
                  </a:lnTo>
                  <a:lnTo>
                    <a:pt x="25837" y="8955"/>
                  </a:lnTo>
                  <a:lnTo>
                    <a:pt x="206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989375" y="2410075"/>
              <a:ext cx="282300" cy="244750"/>
            </a:xfrm>
            <a:custGeom>
              <a:rect b="b" l="l" r="r" t="t"/>
              <a:pathLst>
                <a:path extrusionOk="0" h="9790" w="11292">
                  <a:moveTo>
                    <a:pt x="0" y="0"/>
                  </a:moveTo>
                  <a:lnTo>
                    <a:pt x="918" y="1599"/>
                  </a:lnTo>
                  <a:lnTo>
                    <a:pt x="8525" y="1599"/>
                  </a:lnTo>
                  <a:lnTo>
                    <a:pt x="4714" y="8204"/>
                  </a:lnTo>
                  <a:lnTo>
                    <a:pt x="5632" y="9790"/>
                  </a:lnTo>
                  <a:lnTo>
                    <a:pt x="112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/>
          <p:nvPr/>
        </p:nvSpPr>
        <p:spPr>
          <a:xfrm rot="-5400000">
            <a:off x="2112475" y="-785075"/>
            <a:ext cx="1706400" cy="5464800"/>
          </a:xfrm>
          <a:prstGeom prst="rect">
            <a:avLst/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3595925" y="4675600"/>
            <a:ext cx="1947900" cy="43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16"/>
          <p:cNvPicPr preferRelativeResize="0"/>
          <p:nvPr/>
        </p:nvPicPr>
        <p:blipFill rotWithShape="1">
          <a:blip r:embed="rId3">
            <a:alphaModFix/>
          </a:blip>
          <a:srcRect b="3707" l="20702" r="20532" t="3596"/>
          <a:stretch/>
        </p:blipFill>
        <p:spPr>
          <a:xfrm>
            <a:off x="1883550" y="449425"/>
            <a:ext cx="4799750" cy="425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550" y="1852225"/>
            <a:ext cx="1806624" cy="180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7"/>
          <p:cNvSpPr txBox="1"/>
          <p:nvPr/>
        </p:nvSpPr>
        <p:spPr>
          <a:xfrm>
            <a:off x="234150" y="2893847"/>
            <a:ext cx="85575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 columnar, vendor-neutral, minimal-overhead</a:t>
            </a:r>
            <a:endParaRPr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</a:t>
            </a:r>
            <a:r>
              <a:rPr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lternative to JDBC/ODBC for analytical</a:t>
            </a:r>
            <a:endParaRPr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applications</a:t>
            </a:r>
            <a:endParaRPr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lang="en" sz="11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4"/>
              </a:rPr>
              <a:t>https://arrow.apache.org/adbc/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8" name="Google Shape;208;p17"/>
          <p:cNvSpPr/>
          <p:nvPr/>
        </p:nvSpPr>
        <p:spPr>
          <a:xfrm rot="-5400000">
            <a:off x="601925" y="505350"/>
            <a:ext cx="1614900" cy="1614900"/>
          </a:xfrm>
          <a:prstGeom prst="ellipse">
            <a:avLst/>
          </a:prstGeom>
          <a:gradFill>
            <a:gsLst>
              <a:gs pos="0">
                <a:srgbClr val="719696"/>
              </a:gs>
              <a:gs pos="100000">
                <a:srgbClr val="005050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 txBox="1"/>
          <p:nvPr/>
        </p:nvSpPr>
        <p:spPr>
          <a:xfrm>
            <a:off x="1083725" y="775200"/>
            <a:ext cx="391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Arrow Database Connectivity (ADBC)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1083725" y="1882663"/>
            <a:ext cx="2845500" cy="138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 flipH="1">
            <a:off x="3913738" y="1852213"/>
            <a:ext cx="74700" cy="7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9063" y="2120251"/>
            <a:ext cx="869253" cy="9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3086" y="861742"/>
            <a:ext cx="1475175" cy="9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7838" y="696088"/>
            <a:ext cx="1233400" cy="12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4663" y="3563325"/>
            <a:ext cx="823575" cy="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29200" y="2252287"/>
            <a:ext cx="1296250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3450" y="3460142"/>
            <a:ext cx="1649285" cy="10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Let’s see that again…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522325" y="3505075"/>
            <a:ext cx="163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Submit Query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225" name="Google Shape;225;p18"/>
          <p:cNvGrpSpPr/>
          <p:nvPr/>
        </p:nvGrpSpPr>
        <p:grpSpPr>
          <a:xfrm>
            <a:off x="526850" y="3167875"/>
            <a:ext cx="249600" cy="249600"/>
            <a:chOff x="476250" y="2563150"/>
            <a:chExt cx="249600" cy="249600"/>
          </a:xfrm>
        </p:grpSpPr>
        <p:sp>
          <p:nvSpPr>
            <p:cNvPr id="226" name="Google Shape;226;p18"/>
            <p:cNvSpPr/>
            <p:nvPr/>
          </p:nvSpPr>
          <p:spPr>
            <a:xfrm>
              <a:off x="47625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53089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01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228" name="Google Shape;228;p18"/>
          <p:cNvSpPr txBox="1"/>
          <p:nvPr/>
        </p:nvSpPr>
        <p:spPr>
          <a:xfrm>
            <a:off x="2093400" y="3505075"/>
            <a:ext cx="163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Driver Translation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229" name="Google Shape;229;p18"/>
          <p:cNvGrpSpPr/>
          <p:nvPr/>
        </p:nvGrpSpPr>
        <p:grpSpPr>
          <a:xfrm>
            <a:off x="2097925" y="3167875"/>
            <a:ext cx="249600" cy="249600"/>
            <a:chOff x="2686050" y="2563150"/>
            <a:chExt cx="249600" cy="249600"/>
          </a:xfrm>
        </p:grpSpPr>
        <p:sp>
          <p:nvSpPr>
            <p:cNvPr id="230" name="Google Shape;230;p18"/>
            <p:cNvSpPr/>
            <p:nvPr/>
          </p:nvSpPr>
          <p:spPr>
            <a:xfrm>
              <a:off x="268605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274069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02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232" name="Google Shape;232;p18"/>
          <p:cNvSpPr txBox="1"/>
          <p:nvPr/>
        </p:nvSpPr>
        <p:spPr>
          <a:xfrm>
            <a:off x="516600" y="3890600"/>
            <a:ext cx="13578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Application submits SQL query via </a:t>
            </a:r>
            <a:r>
              <a:rPr lang="en" sz="1100" u="sng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ADBC</a:t>
            </a: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API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2108137" y="3890600"/>
            <a:ext cx="13578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Driver translates query to DB specific protocol and sends it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3726900" y="3505075"/>
            <a:ext cx="163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Database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235" name="Google Shape;235;p18"/>
          <p:cNvGrpSpPr/>
          <p:nvPr/>
        </p:nvGrpSpPr>
        <p:grpSpPr>
          <a:xfrm>
            <a:off x="3731425" y="3167875"/>
            <a:ext cx="249600" cy="249600"/>
            <a:chOff x="4724400" y="2563150"/>
            <a:chExt cx="249600" cy="249600"/>
          </a:xfrm>
        </p:grpSpPr>
        <p:sp>
          <p:nvSpPr>
            <p:cNvPr id="236" name="Google Shape;236;p18"/>
            <p:cNvSpPr/>
            <p:nvPr/>
          </p:nvSpPr>
          <p:spPr>
            <a:xfrm>
              <a:off x="472440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7" name="Google Shape;237;p18"/>
            <p:cNvSpPr txBox="1"/>
            <p:nvPr/>
          </p:nvSpPr>
          <p:spPr>
            <a:xfrm>
              <a:off x="477904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03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238" name="Google Shape;238;p18"/>
          <p:cNvSpPr txBox="1"/>
          <p:nvPr/>
        </p:nvSpPr>
        <p:spPr>
          <a:xfrm>
            <a:off x="5360388" y="3505075"/>
            <a:ext cx="16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Driver Translation pt. 2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18"/>
          <p:cNvGrpSpPr/>
          <p:nvPr/>
        </p:nvGrpSpPr>
        <p:grpSpPr>
          <a:xfrm>
            <a:off x="5364913" y="3167875"/>
            <a:ext cx="249600" cy="249600"/>
            <a:chOff x="6934200" y="2563150"/>
            <a:chExt cx="249600" cy="249600"/>
          </a:xfrm>
        </p:grpSpPr>
        <p:sp>
          <p:nvSpPr>
            <p:cNvPr id="241" name="Google Shape;241;p18"/>
            <p:cNvSpPr/>
            <p:nvPr/>
          </p:nvSpPr>
          <p:spPr>
            <a:xfrm>
              <a:off x="693420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698884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04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243" name="Google Shape;243;p18"/>
          <p:cNvSpPr txBox="1"/>
          <p:nvPr/>
        </p:nvSpPr>
        <p:spPr>
          <a:xfrm>
            <a:off x="3733147" y="3890600"/>
            <a:ext cx="1357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Query is executed and result set is returned in DB- specific format, </a:t>
            </a:r>
            <a:r>
              <a:rPr lang="en" sz="1100" u="sng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ideally Arrow data</a:t>
            </a:r>
            <a:endParaRPr sz="1100" u="sng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5365615" y="3890600"/>
            <a:ext cx="13578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If Needed: </a:t>
            </a: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Driver translates result set into </a:t>
            </a:r>
            <a:r>
              <a:rPr lang="en" sz="1100" u="sng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Arrow data, otherwise it is just passed through</a:t>
            </a:r>
            <a:endParaRPr sz="1100" u="sng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45" name="Google Shape;245;p18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18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6993900" y="3505075"/>
            <a:ext cx="163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Iterate Results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248" name="Google Shape;248;p18"/>
          <p:cNvGrpSpPr/>
          <p:nvPr/>
        </p:nvGrpSpPr>
        <p:grpSpPr>
          <a:xfrm>
            <a:off x="6998425" y="3167875"/>
            <a:ext cx="249600" cy="249600"/>
            <a:chOff x="6934200" y="2563150"/>
            <a:chExt cx="249600" cy="249600"/>
          </a:xfrm>
        </p:grpSpPr>
        <p:sp>
          <p:nvSpPr>
            <p:cNvPr id="249" name="Google Shape;249;p18"/>
            <p:cNvSpPr/>
            <p:nvPr/>
          </p:nvSpPr>
          <p:spPr>
            <a:xfrm>
              <a:off x="693420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0" name="Google Shape;250;p18"/>
            <p:cNvSpPr txBox="1"/>
            <p:nvPr/>
          </p:nvSpPr>
          <p:spPr>
            <a:xfrm>
              <a:off x="698884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05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251" name="Google Shape;251;p18"/>
          <p:cNvSpPr txBox="1"/>
          <p:nvPr/>
        </p:nvSpPr>
        <p:spPr>
          <a:xfrm>
            <a:off x="6999128" y="3890600"/>
            <a:ext cx="13578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Application iterates </a:t>
            </a:r>
            <a:r>
              <a:rPr lang="en" sz="1100" u="sng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batches of Arrow data</a:t>
            </a:r>
            <a:endParaRPr sz="1100" u="sng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52" name="Google Shape;2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201" y="649800"/>
            <a:ext cx="6076186" cy="243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ADBC Specification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3784919" y="1858669"/>
            <a:ext cx="1614900" cy="1614900"/>
          </a:xfrm>
          <a:prstGeom prst="ellipse">
            <a:avLst/>
          </a:prstGeom>
          <a:noFill/>
          <a:ln cap="flat" cmpd="sng" w="9525">
            <a:solidFill>
              <a:srgbClr val="4473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0" name="Google Shape;260;p19"/>
          <p:cNvSpPr/>
          <p:nvPr/>
        </p:nvSpPr>
        <p:spPr>
          <a:xfrm>
            <a:off x="3858951" y="1932691"/>
            <a:ext cx="1467000" cy="1467000"/>
          </a:xfrm>
          <a:prstGeom prst="ellipse">
            <a:avLst/>
          </a:prstGeom>
          <a:solidFill>
            <a:srgbClr val="44737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4066019" y="2370019"/>
            <a:ext cx="10527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 API defined in adbc.h</a:t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1482388" y="1495600"/>
            <a:ext cx="188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Zero-copy data movement</a:t>
            </a:r>
            <a:endParaRPr sz="800"/>
          </a:p>
        </p:txBody>
      </p:sp>
      <p:sp>
        <p:nvSpPr>
          <p:cNvPr id="263" name="Google Shape;263;p19"/>
          <p:cNvSpPr txBox="1"/>
          <p:nvPr/>
        </p:nvSpPr>
        <p:spPr>
          <a:xfrm>
            <a:off x="1482399" y="1175500"/>
            <a:ext cx="196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Arrow C Data Interface</a:t>
            </a:r>
            <a:endParaRPr b="1" sz="1800">
              <a:solidFill>
                <a:srgbClr val="005050"/>
              </a:solidFill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1482388" y="3982625"/>
            <a:ext cx="1887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Currently contains C/C++, Python, Go, Java, Ruby, R and Rust implementations</a:t>
            </a:r>
            <a:endParaRPr sz="800"/>
          </a:p>
        </p:txBody>
      </p:sp>
      <p:sp>
        <p:nvSpPr>
          <p:cNvPr id="265" name="Google Shape;265;p19"/>
          <p:cNvSpPr txBox="1"/>
          <p:nvPr/>
        </p:nvSpPr>
        <p:spPr>
          <a:xfrm>
            <a:off x="1482399" y="3471550"/>
            <a:ext cx="1967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API and Drivers under development</a:t>
            </a:r>
            <a:endParaRPr b="1" sz="1800">
              <a:solidFill>
                <a:srgbClr val="005050"/>
              </a:solidFill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6591288" y="1624900"/>
            <a:ext cx="188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Zero-copy data movement</a:t>
            </a:r>
            <a:endParaRPr sz="800"/>
          </a:p>
        </p:txBody>
      </p:sp>
      <p:sp>
        <p:nvSpPr>
          <p:cNvPr id="267" name="Google Shape;267;p19"/>
          <p:cNvSpPr txBox="1"/>
          <p:nvPr/>
        </p:nvSpPr>
        <p:spPr>
          <a:xfrm>
            <a:off x="6591299" y="1147300"/>
            <a:ext cx="1967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ABI-compatible across releases</a:t>
            </a:r>
            <a:endParaRPr b="1" sz="1800">
              <a:solidFill>
                <a:srgbClr val="005050"/>
              </a:solidFill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6548850" y="3674325"/>
            <a:ext cx="1887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Versioned separately from the Arrow project</a:t>
            </a:r>
            <a:endParaRPr sz="800"/>
          </a:p>
        </p:txBody>
      </p:sp>
      <p:sp>
        <p:nvSpPr>
          <p:cNvPr id="269" name="Google Shape;269;p19"/>
          <p:cNvSpPr txBox="1"/>
          <p:nvPr/>
        </p:nvSpPr>
        <p:spPr>
          <a:xfrm>
            <a:off x="6548862" y="3409475"/>
            <a:ext cx="196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Semantic Versioning</a:t>
            </a:r>
            <a:endParaRPr b="1" sz="1800">
              <a:solidFill>
                <a:srgbClr val="005050"/>
              </a:solidFill>
            </a:endParaRPr>
          </a:p>
        </p:txBody>
      </p:sp>
      <p:pic>
        <p:nvPicPr>
          <p:cNvPr id="270" name="Google Shape;2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190" y="1175499"/>
            <a:ext cx="416221" cy="42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393" y="3399712"/>
            <a:ext cx="513000" cy="5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6229923" y="3419463"/>
            <a:ext cx="200949" cy="41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1937" y="1147288"/>
            <a:ext cx="517250" cy="51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19"/>
          <p:cNvCxnSpPr>
            <a:stCxn id="259" idx="1"/>
          </p:cNvCxnSpPr>
          <p:nvPr/>
        </p:nvCxnSpPr>
        <p:spPr>
          <a:xfrm rot="10800000">
            <a:off x="3080315" y="1748065"/>
            <a:ext cx="941100" cy="34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19"/>
          <p:cNvCxnSpPr>
            <a:stCxn id="259" idx="3"/>
          </p:cNvCxnSpPr>
          <p:nvPr/>
        </p:nvCxnSpPr>
        <p:spPr>
          <a:xfrm flipH="1">
            <a:off x="3277715" y="3237072"/>
            <a:ext cx="743700" cy="3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19"/>
          <p:cNvCxnSpPr>
            <a:stCxn id="259" idx="7"/>
          </p:cNvCxnSpPr>
          <p:nvPr/>
        </p:nvCxnSpPr>
        <p:spPr>
          <a:xfrm flipH="1" rot="10800000">
            <a:off x="5163322" y="1748065"/>
            <a:ext cx="1023600" cy="34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19"/>
          <p:cNvCxnSpPr/>
          <p:nvPr/>
        </p:nvCxnSpPr>
        <p:spPr>
          <a:xfrm>
            <a:off x="5163322" y="3237072"/>
            <a:ext cx="896100" cy="3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/>
          <p:nvPr/>
        </p:nvSpPr>
        <p:spPr>
          <a:xfrm>
            <a:off x="569900" y="1820250"/>
            <a:ext cx="7849800" cy="1231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Where does ADBC fit?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aphicFrame>
        <p:nvGraphicFramePr>
          <p:cNvPr id="284" name="Google Shape;284;p20"/>
          <p:cNvGraphicFramePr/>
          <p:nvPr/>
        </p:nvGraphicFramePr>
        <p:xfrm>
          <a:off x="466000" y="17107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{D45FA252-F079-4493-B3C3-1E525E3CC730}</a:tableStyleId>
              </a:tblPr>
              <a:tblGrid>
                <a:gridCol w="1851125"/>
                <a:gridCol w="3529875"/>
                <a:gridCol w="2493800"/>
              </a:tblGrid>
              <a:tr h="50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Vendor Neutral (DB APIs)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Varies by Vendor (DB Protocols)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</a:tr>
              <a:tr h="280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Arrow-Native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ADBC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B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Arrow Flight SQL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BigQuery Storage gRPC Protocol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0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Row-Oriented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JDBC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ODBC (typically row-oriented)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PostgreSQL wire protocol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Tabular Data Stream (MS SQL Server)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85" name="Google Shape;285;p20"/>
          <p:cNvSpPr txBox="1"/>
          <p:nvPr/>
        </p:nvSpPr>
        <p:spPr>
          <a:xfrm>
            <a:off x="598550" y="3662075"/>
            <a:ext cx="63924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ADBC doesn’t intend to replace JDBC or ODBC for </a:t>
            </a:r>
            <a:r>
              <a:rPr b="1" i="1" lang="en" sz="1200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general</a:t>
            </a:r>
            <a:r>
              <a:rPr b="1" lang="en" sz="1200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 use, just for applications that want bulk columnar data access</a:t>
            </a:r>
            <a:endParaRPr b="1" sz="1200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/>
          <p:nvPr/>
        </p:nvSpPr>
        <p:spPr>
          <a:xfrm rot="-5400000">
            <a:off x="2112475" y="-785075"/>
            <a:ext cx="1706400" cy="5464800"/>
          </a:xfrm>
          <a:prstGeom prst="rect">
            <a:avLst/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"/>
          <p:cNvSpPr txBox="1"/>
          <p:nvPr/>
        </p:nvSpPr>
        <p:spPr>
          <a:xfrm>
            <a:off x="466000" y="1397950"/>
            <a:ext cx="537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API vs Protocol</a:t>
            </a:r>
            <a:endParaRPr b="1" sz="4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93" name="Google Shape;2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375" y="911388"/>
            <a:ext cx="4303626" cy="322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1"/>
          <p:cNvSpPr/>
          <p:nvPr/>
        </p:nvSpPr>
        <p:spPr>
          <a:xfrm>
            <a:off x="3595925" y="4675600"/>
            <a:ext cx="1947900" cy="43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1"/>
          <p:cNvSpPr txBox="1"/>
          <p:nvPr/>
        </p:nvSpPr>
        <p:spPr>
          <a:xfrm>
            <a:off x="466000" y="3176875"/>
            <a:ext cx="419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ADBC Complements Flight SQL</a:t>
            </a:r>
            <a:endParaRPr b="1" sz="3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Performance Example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301" name="Google Shape;301;p22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" name="Google Shape;302;p22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234150" y="1087600"/>
            <a:ext cx="85575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DuckDB benchmarked their ADBC driver: </a:t>
            </a:r>
            <a:r>
              <a:rPr b="1" lang="en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3"/>
              </a:rPr>
              <a:t>https://duckdb.org/2023/08/04/adbc.html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Benchmark on Apple M1 Max with 32GB of RAM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Output and insert line-item table TPC-H SF1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04" name="Google Shape;304;p22"/>
          <p:cNvSpPr txBox="1"/>
          <p:nvPr/>
        </p:nvSpPr>
        <p:spPr>
          <a:xfrm>
            <a:off x="696950" y="1633100"/>
            <a:ext cx="41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ODBC</a:t>
            </a:r>
            <a:endParaRPr/>
          </a:p>
        </p:txBody>
      </p:sp>
      <p:sp>
        <p:nvSpPr>
          <p:cNvPr id="305" name="Google Shape;305;p22"/>
          <p:cNvSpPr txBox="1"/>
          <p:nvPr/>
        </p:nvSpPr>
        <p:spPr>
          <a:xfrm>
            <a:off x="696950" y="2269350"/>
            <a:ext cx="41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ADBC</a:t>
            </a:r>
            <a:endParaRPr/>
          </a:p>
        </p:txBody>
      </p:sp>
      <p:cxnSp>
        <p:nvCxnSpPr>
          <p:cNvPr id="306" name="Google Shape;306;p22"/>
          <p:cNvCxnSpPr/>
          <p:nvPr/>
        </p:nvCxnSpPr>
        <p:spPr>
          <a:xfrm>
            <a:off x="1517050" y="1676300"/>
            <a:ext cx="0" cy="1059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07" name="Google Shape;307;p22"/>
          <p:cNvSpPr/>
          <p:nvPr/>
        </p:nvSpPr>
        <p:spPr>
          <a:xfrm>
            <a:off x="1754775" y="1669125"/>
            <a:ext cx="3364200" cy="265500"/>
          </a:xfrm>
          <a:prstGeom prst="rect">
            <a:avLst/>
          </a:prstGeom>
          <a:solidFill>
            <a:srgbClr val="FFAB4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"/>
          <p:cNvSpPr/>
          <p:nvPr/>
        </p:nvSpPr>
        <p:spPr>
          <a:xfrm>
            <a:off x="1754775" y="2304175"/>
            <a:ext cx="172800" cy="265500"/>
          </a:xfrm>
          <a:prstGeom prst="rect">
            <a:avLst/>
          </a:prstGeom>
          <a:solidFill>
            <a:srgbClr val="56CA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"/>
          <p:cNvSpPr txBox="1"/>
          <p:nvPr/>
        </p:nvSpPr>
        <p:spPr>
          <a:xfrm>
            <a:off x="5219800" y="1601775"/>
            <a:ext cx="335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28.149 s</a:t>
            </a:r>
            <a:endParaRPr/>
          </a:p>
        </p:txBody>
      </p:sp>
      <p:sp>
        <p:nvSpPr>
          <p:cNvPr id="310" name="Google Shape;310;p22"/>
          <p:cNvSpPr txBox="1"/>
          <p:nvPr/>
        </p:nvSpPr>
        <p:spPr>
          <a:xfrm>
            <a:off x="2015250" y="2236825"/>
            <a:ext cx="335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0.724 s</a:t>
            </a:r>
            <a:endParaRPr/>
          </a:p>
        </p:txBody>
      </p:sp>
      <p:pic>
        <p:nvPicPr>
          <p:cNvPr id="311" name="Google Shape;3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9797" y="2236825"/>
            <a:ext cx="2653886" cy="1991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2"/>
          <p:cNvSpPr/>
          <p:nvPr/>
        </p:nvSpPr>
        <p:spPr>
          <a:xfrm rot="1499991">
            <a:off x="3014964" y="2670985"/>
            <a:ext cx="2158572" cy="4690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2BF4C2"/>
                </a:solidFill>
                <a:latin typeface="Arial"/>
              </a:rPr>
              <a:t>Winner!</a:t>
            </a:r>
          </a:p>
        </p:txBody>
      </p:sp>
      <p:sp>
        <p:nvSpPr>
          <p:cNvPr id="313" name="Google Shape;313;p22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/>
          <p:nvPr/>
        </p:nvSpPr>
        <p:spPr>
          <a:xfrm rot="-5400000">
            <a:off x="2112475" y="-785075"/>
            <a:ext cx="1706400" cy="5464800"/>
          </a:xfrm>
          <a:prstGeom prst="rect">
            <a:avLst/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3595925" y="4675600"/>
            <a:ext cx="1947900" cy="43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3">
            <a:alphaModFix/>
          </a:blip>
          <a:srcRect b="2931" l="0" r="0" t="0"/>
          <a:stretch/>
        </p:blipFill>
        <p:spPr>
          <a:xfrm>
            <a:off x="2667000" y="722550"/>
            <a:ext cx="3810000" cy="36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4"/>
          <p:cNvGrpSpPr/>
          <p:nvPr/>
        </p:nvGrpSpPr>
        <p:grpSpPr>
          <a:xfrm>
            <a:off x="4749208" y="413167"/>
            <a:ext cx="2506500" cy="1964684"/>
            <a:chOff x="1874583" y="2453917"/>
            <a:chExt cx="2506500" cy="1964684"/>
          </a:xfrm>
        </p:grpSpPr>
        <p:sp>
          <p:nvSpPr>
            <p:cNvPr id="326" name="Google Shape;326;p24"/>
            <p:cNvSpPr/>
            <p:nvPr/>
          </p:nvSpPr>
          <p:spPr>
            <a:xfrm>
              <a:off x="1874584" y="2635101"/>
              <a:ext cx="2505300" cy="178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47625">
                <a:srgbClr val="000000"/>
              </a:outerShdw>
            </a:effectLst>
          </p:spPr>
          <p:txBody>
            <a:bodyPr anchorCtr="0" anchor="ctr" bIns="91425" lIns="171450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cxnSp>
          <p:nvCxnSpPr>
            <p:cNvPr id="327" name="Google Shape;327;p24"/>
            <p:cNvCxnSpPr/>
            <p:nvPr/>
          </p:nvCxnSpPr>
          <p:spPr>
            <a:xfrm>
              <a:off x="1874583" y="2733318"/>
              <a:ext cx="2506500" cy="0"/>
            </a:xfrm>
            <a:prstGeom prst="straightConnector1">
              <a:avLst/>
            </a:prstGeom>
            <a:noFill/>
            <a:ln cap="flat" cmpd="sng" w="9525">
              <a:solidFill>
                <a:srgbClr val="1E1E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8" name="Google Shape;328;p24"/>
            <p:cNvSpPr txBox="1"/>
            <p:nvPr/>
          </p:nvSpPr>
          <p:spPr>
            <a:xfrm>
              <a:off x="1924663" y="2453917"/>
              <a:ext cx="13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…</a:t>
              </a:r>
              <a:endParaRPr sz="2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cxnSp>
          <p:nvCxnSpPr>
            <p:cNvPr id="329" name="Google Shape;329;p24"/>
            <p:cNvCxnSpPr/>
            <p:nvPr/>
          </p:nvCxnSpPr>
          <p:spPr>
            <a:xfrm>
              <a:off x="2398281" y="2684005"/>
              <a:ext cx="1927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0" name="Google Shape;330;p24"/>
          <p:cNvSpPr/>
          <p:nvPr/>
        </p:nvSpPr>
        <p:spPr>
          <a:xfrm rot="7199474">
            <a:off x="7509955" y="3641386"/>
            <a:ext cx="1133700" cy="980615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776550" y="513725"/>
            <a:ext cx="825300" cy="825300"/>
          </a:xfrm>
          <a:prstGeom prst="ellipse">
            <a:avLst/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5013776" y="1063000"/>
            <a:ext cx="218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ace Grotesk"/>
                <a:ea typeface="Space Grotesk"/>
                <a:cs typeface="Space Grotesk"/>
                <a:sym typeface="Space Grotesk"/>
              </a:rPr>
              <a:t>Python ADBC (DBAPI 2.0)</a:t>
            </a:r>
            <a:endParaRPr sz="25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333" name="Google Shape;333;p24"/>
          <p:cNvGrpSpPr/>
          <p:nvPr/>
        </p:nvGrpSpPr>
        <p:grpSpPr>
          <a:xfrm>
            <a:off x="1874574" y="2437792"/>
            <a:ext cx="2682600" cy="1964683"/>
            <a:chOff x="1874574" y="2437792"/>
            <a:chExt cx="2682600" cy="1964683"/>
          </a:xfrm>
        </p:grpSpPr>
        <p:sp>
          <p:nvSpPr>
            <p:cNvPr id="334" name="Google Shape;334;p24"/>
            <p:cNvSpPr/>
            <p:nvPr/>
          </p:nvSpPr>
          <p:spPr>
            <a:xfrm>
              <a:off x="1874574" y="2618975"/>
              <a:ext cx="2682600" cy="178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47625">
                <a:srgbClr val="000000"/>
              </a:outerShdw>
            </a:effectLst>
          </p:spPr>
          <p:txBody>
            <a:bodyPr anchorCtr="0" anchor="ctr" bIns="91425" lIns="171450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p</a:t>
              </a: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ip install adbc_driver_sqlite</a:t>
              </a:r>
              <a:endParaRPr sz="1100">
                <a:solidFill>
                  <a:srgbClr val="44444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p</a:t>
              </a: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ip install adbc_driver_postgresql</a:t>
              </a:r>
              <a:endParaRPr sz="1100">
                <a:solidFill>
                  <a:srgbClr val="44444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p</a:t>
              </a: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ip install adbc_driver_snowflake</a:t>
              </a:r>
              <a:endParaRPr sz="1100">
                <a:solidFill>
                  <a:srgbClr val="44444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p</a:t>
              </a: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ip install adbc_driver_flightsql</a:t>
              </a:r>
              <a:endParaRPr sz="1100">
                <a:solidFill>
                  <a:srgbClr val="44444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44444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i="1" lang="en" sz="1100" u="sng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o</a:t>
              </a:r>
              <a:r>
                <a:rPr i="1" lang="en" sz="1100" u="sng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ptionally:</a:t>
              </a:r>
              <a:endParaRPr i="1" sz="1100" u="sng">
                <a:solidFill>
                  <a:srgbClr val="44444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p</a:t>
              </a:r>
              <a:r>
                <a:rPr lang="en" sz="1100">
                  <a:solidFill>
                    <a:srgbClr val="44444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ip install pyarrow</a:t>
              </a:r>
              <a:endParaRPr sz="1100">
                <a:solidFill>
                  <a:srgbClr val="44444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cxnSp>
          <p:nvCxnSpPr>
            <p:cNvPr id="335" name="Google Shape;335;p24"/>
            <p:cNvCxnSpPr/>
            <p:nvPr/>
          </p:nvCxnSpPr>
          <p:spPr>
            <a:xfrm>
              <a:off x="1874583" y="2717193"/>
              <a:ext cx="2506500" cy="0"/>
            </a:xfrm>
            <a:prstGeom prst="straightConnector1">
              <a:avLst/>
            </a:prstGeom>
            <a:noFill/>
            <a:ln cap="flat" cmpd="sng" w="9525">
              <a:solidFill>
                <a:srgbClr val="1E1E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6" name="Google Shape;336;p24"/>
            <p:cNvSpPr txBox="1"/>
            <p:nvPr/>
          </p:nvSpPr>
          <p:spPr>
            <a:xfrm>
              <a:off x="1924663" y="2437792"/>
              <a:ext cx="13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…</a:t>
              </a:r>
              <a:endParaRPr sz="2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cxnSp>
          <p:nvCxnSpPr>
            <p:cNvPr id="337" name="Google Shape;337;p24"/>
            <p:cNvCxnSpPr/>
            <p:nvPr/>
          </p:nvCxnSpPr>
          <p:spPr>
            <a:xfrm>
              <a:off x="2398281" y="2667880"/>
              <a:ext cx="1927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8" name="Google Shape;338;p24"/>
          <p:cNvGrpSpPr/>
          <p:nvPr/>
        </p:nvGrpSpPr>
        <p:grpSpPr>
          <a:xfrm>
            <a:off x="4697250" y="2437792"/>
            <a:ext cx="3266710" cy="1688096"/>
            <a:chOff x="4749200" y="4290129"/>
            <a:chExt cx="3266710" cy="1688096"/>
          </a:xfrm>
        </p:grpSpPr>
        <p:sp>
          <p:nvSpPr>
            <p:cNvPr id="339" name="Google Shape;339;p24"/>
            <p:cNvSpPr/>
            <p:nvPr/>
          </p:nvSpPr>
          <p:spPr>
            <a:xfrm>
              <a:off x="4749200" y="4471325"/>
              <a:ext cx="3264900" cy="1506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47625">
                <a:srgbClr val="000000"/>
              </a:outerShdw>
            </a:effectLst>
          </p:spPr>
          <p:txBody>
            <a:bodyPr anchorCtr="0" anchor="ctr" bIns="91425" lIns="171450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cxnSp>
          <p:nvCxnSpPr>
            <p:cNvPr id="340" name="Google Shape;340;p24"/>
            <p:cNvCxnSpPr/>
            <p:nvPr/>
          </p:nvCxnSpPr>
          <p:spPr>
            <a:xfrm>
              <a:off x="4749210" y="4569531"/>
              <a:ext cx="3266700" cy="0"/>
            </a:xfrm>
            <a:prstGeom prst="straightConnector1">
              <a:avLst/>
            </a:prstGeom>
            <a:noFill/>
            <a:ln cap="flat" cmpd="sng" w="9525">
              <a:solidFill>
                <a:srgbClr val="1E1E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1" name="Google Shape;341;p24"/>
            <p:cNvSpPr txBox="1"/>
            <p:nvPr/>
          </p:nvSpPr>
          <p:spPr>
            <a:xfrm>
              <a:off x="4799288" y="4290129"/>
              <a:ext cx="13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…</a:t>
              </a:r>
              <a:endParaRPr sz="2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cxnSp>
          <p:nvCxnSpPr>
            <p:cNvPr id="342" name="Google Shape;342;p24"/>
            <p:cNvCxnSpPr/>
            <p:nvPr/>
          </p:nvCxnSpPr>
          <p:spPr>
            <a:xfrm>
              <a:off x="5431719" y="4520218"/>
              <a:ext cx="2512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3" name="Google Shape;343;p24"/>
          <p:cNvGrpSpPr/>
          <p:nvPr/>
        </p:nvGrpSpPr>
        <p:grpSpPr>
          <a:xfrm>
            <a:off x="1114375" y="689754"/>
            <a:ext cx="3266710" cy="1688096"/>
            <a:chOff x="4749200" y="4290129"/>
            <a:chExt cx="3266710" cy="1688096"/>
          </a:xfrm>
        </p:grpSpPr>
        <p:sp>
          <p:nvSpPr>
            <p:cNvPr id="344" name="Google Shape;344;p24"/>
            <p:cNvSpPr/>
            <p:nvPr/>
          </p:nvSpPr>
          <p:spPr>
            <a:xfrm>
              <a:off x="4749200" y="4471325"/>
              <a:ext cx="3264900" cy="1506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00000" dist="47625">
                <a:srgbClr val="000000"/>
              </a:outerShdw>
            </a:effectLst>
          </p:spPr>
          <p:txBody>
            <a:bodyPr anchorCtr="0" anchor="ctr" bIns="91425" lIns="17145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cxnSp>
          <p:nvCxnSpPr>
            <p:cNvPr id="345" name="Google Shape;345;p24"/>
            <p:cNvCxnSpPr/>
            <p:nvPr/>
          </p:nvCxnSpPr>
          <p:spPr>
            <a:xfrm>
              <a:off x="4749210" y="4569531"/>
              <a:ext cx="3266700" cy="0"/>
            </a:xfrm>
            <a:prstGeom prst="straightConnector1">
              <a:avLst/>
            </a:prstGeom>
            <a:noFill/>
            <a:ln cap="flat" cmpd="sng" w="9525">
              <a:solidFill>
                <a:srgbClr val="1E1E1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6" name="Google Shape;346;p24"/>
            <p:cNvSpPr txBox="1"/>
            <p:nvPr/>
          </p:nvSpPr>
          <p:spPr>
            <a:xfrm>
              <a:off x="4799288" y="4290129"/>
              <a:ext cx="13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…</a:t>
              </a:r>
              <a:endParaRPr sz="2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cxnSp>
          <p:nvCxnSpPr>
            <p:cNvPr id="347" name="Google Shape;347;p24"/>
            <p:cNvCxnSpPr/>
            <p:nvPr/>
          </p:nvCxnSpPr>
          <p:spPr>
            <a:xfrm>
              <a:off x="5431719" y="4520218"/>
              <a:ext cx="2512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348" name="Google Shape;348;p24"/>
          <p:cNvPicPr preferRelativeResize="0"/>
          <p:nvPr/>
        </p:nvPicPr>
        <p:blipFill rotWithShape="1">
          <a:blip r:embed="rId3">
            <a:alphaModFix/>
          </a:blip>
          <a:srcRect b="0" l="0" r="6076" t="0"/>
          <a:stretch/>
        </p:blipFill>
        <p:spPr>
          <a:xfrm>
            <a:off x="1156825" y="1009447"/>
            <a:ext cx="3224250" cy="128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4"/>
          <p:cNvPicPr preferRelativeResize="0"/>
          <p:nvPr/>
        </p:nvPicPr>
        <p:blipFill rotWithShape="1">
          <a:blip r:embed="rId4">
            <a:alphaModFix/>
          </a:blip>
          <a:srcRect b="0" l="0" r="13926" t="0"/>
          <a:stretch/>
        </p:blipFill>
        <p:spPr>
          <a:xfrm>
            <a:off x="4711000" y="2730600"/>
            <a:ext cx="3238700" cy="10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4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 rot="-5400000">
            <a:off x="914400" y="1479037"/>
            <a:ext cx="191700" cy="1189500"/>
          </a:xfrm>
          <a:prstGeom prst="rect">
            <a:avLst/>
          </a:prstGeom>
          <a:gradFill>
            <a:gsLst>
              <a:gs pos="0">
                <a:srgbClr val="719696"/>
              </a:gs>
              <a:gs pos="100000">
                <a:srgbClr val="005050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5"/>
          <p:cNvSpPr/>
          <p:nvPr/>
        </p:nvSpPr>
        <p:spPr>
          <a:xfrm>
            <a:off x="0" y="3883625"/>
            <a:ext cx="9144000" cy="1260000"/>
          </a:xfrm>
          <a:prstGeom prst="rect">
            <a:avLst/>
          </a:prstGeom>
          <a:solidFill>
            <a:srgbClr val="9FB8B8">
              <a:alpha val="45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466000" y="433675"/>
            <a:ext cx="632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Python ADBC (Low-level API)</a:t>
            </a:r>
            <a:endParaRPr b="1" sz="30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1003950" y="4108563"/>
            <a:ext cx="2514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pace Grotesk"/>
                <a:ea typeface="Space Grotesk"/>
                <a:cs typeface="Space Grotesk"/>
                <a:sym typeface="Space Grotesk"/>
              </a:rPr>
              <a:t>Existing driver packages leverage this</a:t>
            </a:r>
            <a:endParaRPr b="1" sz="1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1003950" y="4418400"/>
            <a:ext cx="33189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pace Grotesk"/>
                <a:ea typeface="Space Grotesk"/>
                <a:cs typeface="Space Grotesk"/>
                <a:sym typeface="Space Grotesk"/>
              </a:rPr>
              <a:t>The python driver packages for pip install package the shared library for distribution by leveraging the driver manager</a:t>
            </a:r>
            <a:endParaRPr sz="8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60" name="Google Shape;360;p25"/>
          <p:cNvSpPr/>
          <p:nvPr/>
        </p:nvSpPr>
        <p:spPr>
          <a:xfrm rot="-5400000">
            <a:off x="1473600" y="3413975"/>
            <a:ext cx="49200" cy="988500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5"/>
          <p:cNvSpPr txBox="1"/>
          <p:nvPr/>
        </p:nvSpPr>
        <p:spPr>
          <a:xfrm>
            <a:off x="5391015" y="4418425"/>
            <a:ext cx="31926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After you pip install duckdb, you can import </a:t>
            </a:r>
            <a:r>
              <a:rPr lang="en" sz="800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adbc_driver_duckdb.dbapi</a:t>
            </a: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to use ADBC with duckdb.</a:t>
            </a:r>
            <a:endParaRPr sz="8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62" name="Google Shape;362;p25"/>
          <p:cNvSpPr/>
          <p:nvPr/>
        </p:nvSpPr>
        <p:spPr>
          <a:xfrm rot="-5400000">
            <a:off x="5772925" y="3501700"/>
            <a:ext cx="50100" cy="813900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5"/>
          <p:cNvSpPr txBox="1"/>
          <p:nvPr/>
        </p:nvSpPr>
        <p:spPr>
          <a:xfrm>
            <a:off x="5391015" y="4108575"/>
            <a:ext cx="313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Other Systems take advantage of it too!</a:t>
            </a:r>
            <a:endParaRPr b="1" sz="10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364" name="Google Shape;364;p25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Google Shape;365;p25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5"/>
          <p:cNvSpPr txBox="1"/>
          <p:nvPr/>
        </p:nvSpPr>
        <p:spPr>
          <a:xfrm>
            <a:off x="466000" y="1200500"/>
            <a:ext cx="8345700" cy="22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Driver Manager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pace Grotesk"/>
              <a:buChar char="●"/>
            </a:pPr>
            <a:r>
              <a:rPr lang="en" sz="1100">
                <a:latin typeface="Space Grotesk"/>
                <a:ea typeface="Space Grotesk"/>
                <a:cs typeface="Space Grotesk"/>
                <a:sym typeface="Space Grotesk"/>
              </a:rPr>
              <a:t>Provides both low-level bindings and high-level DBAPI bindings</a:t>
            </a:r>
            <a:endParaRPr sz="11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pace Grotesk"/>
              <a:buChar char="●"/>
            </a:pPr>
            <a:r>
              <a:rPr lang="en" sz="1100">
                <a:latin typeface="Space Grotesk"/>
                <a:ea typeface="Space Grotesk"/>
                <a:cs typeface="Space Grotesk"/>
                <a:sym typeface="Space Grotesk"/>
              </a:rPr>
              <a:t>Allows loading arbitrary drivers that implement the C ABI</a:t>
            </a:r>
            <a:endParaRPr sz="11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pace Grotesk"/>
                <a:ea typeface="Space Grotesk"/>
                <a:cs typeface="Space Grotesk"/>
                <a:sym typeface="Space Grotesk"/>
              </a:rPr>
              <a:t>Example:</a:t>
            </a:r>
            <a:endParaRPr sz="11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67" name="Google Shape;3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100" y="2271525"/>
            <a:ext cx="63150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5"/>
          <p:cNvSpPr/>
          <p:nvPr/>
        </p:nvSpPr>
        <p:spPr>
          <a:xfrm>
            <a:off x="3697775" y="4918150"/>
            <a:ext cx="1757100" cy="153900"/>
          </a:xfrm>
          <a:prstGeom prst="rect">
            <a:avLst/>
          </a:prstGeom>
          <a:solidFill>
            <a:srgbClr val="CFDBDC"/>
          </a:solidFill>
          <a:ln cap="flat" cmpd="sng" w="9525">
            <a:solidFill>
              <a:srgbClr val="CFDB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/>
        </p:nvSpPr>
        <p:spPr>
          <a:xfrm>
            <a:off x="419425" y="3053050"/>
            <a:ext cx="4758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Space Grotesk"/>
                <a:ea typeface="Space Grotesk"/>
                <a:cs typeface="Space Grotesk"/>
                <a:sym typeface="Space Grotesk"/>
              </a:rPr>
              <a:t>ODBC Takes an Arrow to the Knee: ADBC</a:t>
            </a:r>
            <a:endParaRPr b="1" sz="35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275" y="446950"/>
            <a:ext cx="3579726" cy="469654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/>
          <p:nvPr/>
        </p:nvSpPr>
        <p:spPr>
          <a:xfrm>
            <a:off x="7370700" y="0"/>
            <a:ext cx="1773300" cy="3821700"/>
          </a:xfrm>
          <a:prstGeom prst="rect">
            <a:avLst/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" name="Google Shape;45;p8"/>
          <p:cNvGrpSpPr/>
          <p:nvPr/>
        </p:nvGrpSpPr>
        <p:grpSpPr>
          <a:xfrm>
            <a:off x="419433" y="611676"/>
            <a:ext cx="1583055" cy="198293"/>
            <a:chOff x="238125" y="2410075"/>
            <a:chExt cx="7143750" cy="894825"/>
          </a:xfrm>
        </p:grpSpPr>
        <p:sp>
          <p:nvSpPr>
            <p:cNvPr id="46" name="Google Shape;46;p8"/>
            <p:cNvSpPr/>
            <p:nvPr/>
          </p:nvSpPr>
          <p:spPr>
            <a:xfrm>
              <a:off x="1765675" y="2681225"/>
              <a:ext cx="364350" cy="361575"/>
            </a:xfrm>
            <a:custGeom>
              <a:rect b="b" l="l" r="r" t="t"/>
              <a:pathLst>
                <a:path extrusionOk="0" h="14463" w="14574">
                  <a:moveTo>
                    <a:pt x="264" y="0"/>
                  </a:moveTo>
                  <a:lnTo>
                    <a:pt x="181" y="14"/>
                  </a:lnTo>
                  <a:lnTo>
                    <a:pt x="111" y="28"/>
                  </a:lnTo>
                  <a:lnTo>
                    <a:pt x="56" y="70"/>
                  </a:lnTo>
                  <a:lnTo>
                    <a:pt x="28" y="126"/>
                  </a:lnTo>
                  <a:lnTo>
                    <a:pt x="0" y="181"/>
                  </a:lnTo>
                  <a:lnTo>
                    <a:pt x="0" y="251"/>
                  </a:lnTo>
                  <a:lnTo>
                    <a:pt x="28" y="334"/>
                  </a:lnTo>
                  <a:lnTo>
                    <a:pt x="56" y="431"/>
                  </a:lnTo>
                  <a:lnTo>
                    <a:pt x="6911" y="14226"/>
                  </a:lnTo>
                  <a:lnTo>
                    <a:pt x="6967" y="14337"/>
                  </a:lnTo>
                  <a:lnTo>
                    <a:pt x="7036" y="14420"/>
                  </a:lnTo>
                  <a:lnTo>
                    <a:pt x="7078" y="14434"/>
                  </a:lnTo>
                  <a:lnTo>
                    <a:pt x="7120" y="14448"/>
                  </a:lnTo>
                  <a:lnTo>
                    <a:pt x="7217" y="14462"/>
                  </a:lnTo>
                  <a:lnTo>
                    <a:pt x="7342" y="14462"/>
                  </a:lnTo>
                  <a:lnTo>
                    <a:pt x="7440" y="14448"/>
                  </a:lnTo>
                  <a:lnTo>
                    <a:pt x="7481" y="14434"/>
                  </a:lnTo>
                  <a:lnTo>
                    <a:pt x="7523" y="14420"/>
                  </a:lnTo>
                  <a:lnTo>
                    <a:pt x="7579" y="14337"/>
                  </a:lnTo>
                  <a:lnTo>
                    <a:pt x="7648" y="14226"/>
                  </a:lnTo>
                  <a:lnTo>
                    <a:pt x="14504" y="431"/>
                  </a:lnTo>
                  <a:lnTo>
                    <a:pt x="14545" y="334"/>
                  </a:lnTo>
                  <a:lnTo>
                    <a:pt x="14573" y="251"/>
                  </a:lnTo>
                  <a:lnTo>
                    <a:pt x="14573" y="181"/>
                  </a:lnTo>
                  <a:lnTo>
                    <a:pt x="14545" y="126"/>
                  </a:lnTo>
                  <a:lnTo>
                    <a:pt x="14518" y="70"/>
                  </a:lnTo>
                  <a:lnTo>
                    <a:pt x="14462" y="28"/>
                  </a:lnTo>
                  <a:lnTo>
                    <a:pt x="14393" y="14"/>
                  </a:lnTo>
                  <a:lnTo>
                    <a:pt x="14309" y="0"/>
                  </a:lnTo>
                  <a:lnTo>
                    <a:pt x="12334" y="0"/>
                  </a:lnTo>
                  <a:lnTo>
                    <a:pt x="12237" y="42"/>
                  </a:lnTo>
                  <a:lnTo>
                    <a:pt x="12140" y="84"/>
                  </a:lnTo>
                  <a:lnTo>
                    <a:pt x="12042" y="153"/>
                  </a:lnTo>
                  <a:lnTo>
                    <a:pt x="11973" y="237"/>
                  </a:lnTo>
                  <a:lnTo>
                    <a:pt x="11917" y="320"/>
                  </a:lnTo>
                  <a:lnTo>
                    <a:pt x="11876" y="431"/>
                  </a:lnTo>
                  <a:lnTo>
                    <a:pt x="7301" y="9776"/>
                  </a:lnTo>
                  <a:lnTo>
                    <a:pt x="7259" y="9776"/>
                  </a:lnTo>
                  <a:lnTo>
                    <a:pt x="2698" y="431"/>
                  </a:lnTo>
                  <a:lnTo>
                    <a:pt x="2656" y="320"/>
                  </a:lnTo>
                  <a:lnTo>
                    <a:pt x="2600" y="237"/>
                  </a:lnTo>
                  <a:lnTo>
                    <a:pt x="2517" y="153"/>
                  </a:lnTo>
                  <a:lnTo>
                    <a:pt x="2434" y="84"/>
                  </a:lnTo>
                  <a:lnTo>
                    <a:pt x="2336" y="42"/>
                  </a:lnTo>
                  <a:lnTo>
                    <a:pt x="2239" y="14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2307300" y="2674275"/>
              <a:ext cx="363300" cy="369900"/>
            </a:xfrm>
            <a:custGeom>
              <a:rect b="b" l="l" r="r" t="t"/>
              <a:pathLst>
                <a:path extrusionOk="0" h="14796" w="14532">
                  <a:moveTo>
                    <a:pt x="7301" y="2142"/>
                  </a:moveTo>
                  <a:lnTo>
                    <a:pt x="7579" y="2156"/>
                  </a:lnTo>
                  <a:lnTo>
                    <a:pt x="7843" y="2170"/>
                  </a:lnTo>
                  <a:lnTo>
                    <a:pt x="8107" y="2211"/>
                  </a:lnTo>
                  <a:lnTo>
                    <a:pt x="8372" y="2253"/>
                  </a:lnTo>
                  <a:lnTo>
                    <a:pt x="8622" y="2309"/>
                  </a:lnTo>
                  <a:lnTo>
                    <a:pt x="8858" y="2392"/>
                  </a:lnTo>
                  <a:lnTo>
                    <a:pt x="9095" y="2475"/>
                  </a:lnTo>
                  <a:lnTo>
                    <a:pt x="9331" y="2573"/>
                  </a:lnTo>
                  <a:lnTo>
                    <a:pt x="9554" y="2684"/>
                  </a:lnTo>
                  <a:lnTo>
                    <a:pt x="9776" y="2795"/>
                  </a:lnTo>
                  <a:lnTo>
                    <a:pt x="9985" y="2934"/>
                  </a:lnTo>
                  <a:lnTo>
                    <a:pt x="10179" y="3073"/>
                  </a:lnTo>
                  <a:lnTo>
                    <a:pt x="10374" y="3226"/>
                  </a:lnTo>
                  <a:lnTo>
                    <a:pt x="10555" y="3379"/>
                  </a:lnTo>
                  <a:lnTo>
                    <a:pt x="10736" y="3546"/>
                  </a:lnTo>
                  <a:lnTo>
                    <a:pt x="10902" y="3727"/>
                  </a:lnTo>
                  <a:lnTo>
                    <a:pt x="11055" y="3908"/>
                  </a:lnTo>
                  <a:lnTo>
                    <a:pt x="11208" y="4102"/>
                  </a:lnTo>
                  <a:lnTo>
                    <a:pt x="11347" y="4297"/>
                  </a:lnTo>
                  <a:lnTo>
                    <a:pt x="11486" y="4506"/>
                  </a:lnTo>
                  <a:lnTo>
                    <a:pt x="11598" y="4728"/>
                  </a:lnTo>
                  <a:lnTo>
                    <a:pt x="11723" y="4937"/>
                  </a:lnTo>
                  <a:lnTo>
                    <a:pt x="11820" y="5173"/>
                  </a:lnTo>
                  <a:lnTo>
                    <a:pt x="11918" y="5396"/>
                  </a:lnTo>
                  <a:lnTo>
                    <a:pt x="12001" y="5632"/>
                  </a:lnTo>
                  <a:lnTo>
                    <a:pt x="12070" y="5882"/>
                  </a:lnTo>
                  <a:lnTo>
                    <a:pt x="12126" y="6119"/>
                  </a:lnTo>
                  <a:lnTo>
                    <a:pt x="12182" y="6369"/>
                  </a:lnTo>
                  <a:lnTo>
                    <a:pt x="12223" y="6619"/>
                  </a:lnTo>
                  <a:lnTo>
                    <a:pt x="12251" y="6884"/>
                  </a:lnTo>
                  <a:lnTo>
                    <a:pt x="12265" y="7134"/>
                  </a:lnTo>
                  <a:lnTo>
                    <a:pt x="12265" y="7398"/>
                  </a:lnTo>
                  <a:lnTo>
                    <a:pt x="12265" y="7662"/>
                  </a:lnTo>
                  <a:lnTo>
                    <a:pt x="12251" y="7913"/>
                  </a:lnTo>
                  <a:lnTo>
                    <a:pt x="12223" y="8177"/>
                  </a:lnTo>
                  <a:lnTo>
                    <a:pt x="12182" y="8427"/>
                  </a:lnTo>
                  <a:lnTo>
                    <a:pt x="12126" y="8677"/>
                  </a:lnTo>
                  <a:lnTo>
                    <a:pt x="12070" y="8928"/>
                  </a:lnTo>
                  <a:lnTo>
                    <a:pt x="12001" y="9164"/>
                  </a:lnTo>
                  <a:lnTo>
                    <a:pt x="11918" y="9400"/>
                  </a:lnTo>
                  <a:lnTo>
                    <a:pt x="11820" y="9637"/>
                  </a:lnTo>
                  <a:lnTo>
                    <a:pt x="11723" y="9859"/>
                  </a:lnTo>
                  <a:lnTo>
                    <a:pt x="11598" y="10082"/>
                  </a:lnTo>
                  <a:lnTo>
                    <a:pt x="11486" y="10290"/>
                  </a:lnTo>
                  <a:lnTo>
                    <a:pt x="11347" y="10499"/>
                  </a:lnTo>
                  <a:lnTo>
                    <a:pt x="11208" y="10694"/>
                  </a:lnTo>
                  <a:lnTo>
                    <a:pt x="11055" y="10888"/>
                  </a:lnTo>
                  <a:lnTo>
                    <a:pt x="10902" y="11069"/>
                  </a:lnTo>
                  <a:lnTo>
                    <a:pt x="10736" y="11250"/>
                  </a:lnTo>
                  <a:lnTo>
                    <a:pt x="10555" y="11417"/>
                  </a:lnTo>
                  <a:lnTo>
                    <a:pt x="10374" y="11584"/>
                  </a:lnTo>
                  <a:lnTo>
                    <a:pt x="10179" y="11723"/>
                  </a:lnTo>
                  <a:lnTo>
                    <a:pt x="9971" y="11876"/>
                  </a:lnTo>
                  <a:lnTo>
                    <a:pt x="9762" y="12001"/>
                  </a:lnTo>
                  <a:lnTo>
                    <a:pt x="9554" y="12112"/>
                  </a:lnTo>
                  <a:lnTo>
                    <a:pt x="9331" y="12223"/>
                  </a:lnTo>
                  <a:lnTo>
                    <a:pt x="9095" y="12321"/>
                  </a:lnTo>
                  <a:lnTo>
                    <a:pt x="8858" y="12404"/>
                  </a:lnTo>
                  <a:lnTo>
                    <a:pt x="8622" y="12487"/>
                  </a:lnTo>
                  <a:lnTo>
                    <a:pt x="8372" y="12543"/>
                  </a:lnTo>
                  <a:lnTo>
                    <a:pt x="8107" y="12599"/>
                  </a:lnTo>
                  <a:lnTo>
                    <a:pt x="7843" y="12627"/>
                  </a:lnTo>
                  <a:lnTo>
                    <a:pt x="7579" y="12654"/>
                  </a:lnTo>
                  <a:lnTo>
                    <a:pt x="7301" y="12654"/>
                  </a:lnTo>
                  <a:lnTo>
                    <a:pt x="7301" y="12668"/>
                  </a:lnTo>
                  <a:lnTo>
                    <a:pt x="7023" y="12654"/>
                  </a:lnTo>
                  <a:lnTo>
                    <a:pt x="6758" y="12640"/>
                  </a:lnTo>
                  <a:lnTo>
                    <a:pt x="6494" y="12599"/>
                  </a:lnTo>
                  <a:lnTo>
                    <a:pt x="6230" y="12557"/>
                  </a:lnTo>
                  <a:lnTo>
                    <a:pt x="5980" y="12487"/>
                  </a:lnTo>
                  <a:lnTo>
                    <a:pt x="5743" y="12418"/>
                  </a:lnTo>
                  <a:lnTo>
                    <a:pt x="5507" y="12335"/>
                  </a:lnTo>
                  <a:lnTo>
                    <a:pt x="5271" y="12237"/>
                  </a:lnTo>
                  <a:lnTo>
                    <a:pt x="5062" y="12126"/>
                  </a:lnTo>
                  <a:lnTo>
                    <a:pt x="4839" y="12015"/>
                  </a:lnTo>
                  <a:lnTo>
                    <a:pt x="4631" y="11876"/>
                  </a:lnTo>
                  <a:lnTo>
                    <a:pt x="4436" y="11737"/>
                  </a:lnTo>
                  <a:lnTo>
                    <a:pt x="4242" y="11598"/>
                  </a:lnTo>
                  <a:lnTo>
                    <a:pt x="4061" y="11431"/>
                  </a:lnTo>
                  <a:lnTo>
                    <a:pt x="3880" y="11264"/>
                  </a:lnTo>
                  <a:lnTo>
                    <a:pt x="3713" y="11083"/>
                  </a:lnTo>
                  <a:lnTo>
                    <a:pt x="3560" y="10902"/>
                  </a:lnTo>
                  <a:lnTo>
                    <a:pt x="3407" y="10708"/>
                  </a:lnTo>
                  <a:lnTo>
                    <a:pt x="3268" y="10513"/>
                  </a:lnTo>
                  <a:lnTo>
                    <a:pt x="3129" y="10304"/>
                  </a:lnTo>
                  <a:lnTo>
                    <a:pt x="3018" y="10096"/>
                  </a:lnTo>
                  <a:lnTo>
                    <a:pt x="2907" y="9873"/>
                  </a:lnTo>
                  <a:lnTo>
                    <a:pt x="2795" y="9651"/>
                  </a:lnTo>
                  <a:lnTo>
                    <a:pt x="2712" y="9414"/>
                  </a:lnTo>
                  <a:lnTo>
                    <a:pt x="2628" y="9178"/>
                  </a:lnTo>
                  <a:lnTo>
                    <a:pt x="2545" y="8928"/>
                  </a:lnTo>
                  <a:lnTo>
                    <a:pt x="2489" y="8691"/>
                  </a:lnTo>
                  <a:lnTo>
                    <a:pt x="2434" y="8441"/>
                  </a:lnTo>
                  <a:lnTo>
                    <a:pt x="2392" y="8177"/>
                  </a:lnTo>
                  <a:lnTo>
                    <a:pt x="2364" y="7926"/>
                  </a:lnTo>
                  <a:lnTo>
                    <a:pt x="2350" y="7662"/>
                  </a:lnTo>
                  <a:lnTo>
                    <a:pt x="2350" y="7398"/>
                  </a:lnTo>
                  <a:lnTo>
                    <a:pt x="2350" y="7134"/>
                  </a:lnTo>
                  <a:lnTo>
                    <a:pt x="2364" y="6884"/>
                  </a:lnTo>
                  <a:lnTo>
                    <a:pt x="2392" y="6619"/>
                  </a:lnTo>
                  <a:lnTo>
                    <a:pt x="2434" y="6369"/>
                  </a:lnTo>
                  <a:lnTo>
                    <a:pt x="2489" y="6119"/>
                  </a:lnTo>
                  <a:lnTo>
                    <a:pt x="2545" y="5868"/>
                  </a:lnTo>
                  <a:lnTo>
                    <a:pt x="2615" y="5632"/>
                  </a:lnTo>
                  <a:lnTo>
                    <a:pt x="2698" y="5396"/>
                  </a:lnTo>
                  <a:lnTo>
                    <a:pt x="2795" y="5159"/>
                  </a:lnTo>
                  <a:lnTo>
                    <a:pt x="2893" y="4937"/>
                  </a:lnTo>
                  <a:lnTo>
                    <a:pt x="3004" y="4714"/>
                  </a:lnTo>
                  <a:lnTo>
                    <a:pt x="3129" y="4506"/>
                  </a:lnTo>
                  <a:lnTo>
                    <a:pt x="3254" y="4297"/>
                  </a:lnTo>
                  <a:lnTo>
                    <a:pt x="3393" y="4089"/>
                  </a:lnTo>
                  <a:lnTo>
                    <a:pt x="3546" y="3894"/>
                  </a:lnTo>
                  <a:lnTo>
                    <a:pt x="3699" y="3713"/>
                  </a:lnTo>
                  <a:lnTo>
                    <a:pt x="3866" y="3532"/>
                  </a:lnTo>
                  <a:lnTo>
                    <a:pt x="4047" y="3365"/>
                  </a:lnTo>
                  <a:lnTo>
                    <a:pt x="4228" y="3212"/>
                  </a:lnTo>
                  <a:lnTo>
                    <a:pt x="4422" y="3059"/>
                  </a:lnTo>
                  <a:lnTo>
                    <a:pt x="4617" y="2920"/>
                  </a:lnTo>
                  <a:lnTo>
                    <a:pt x="4826" y="2795"/>
                  </a:lnTo>
                  <a:lnTo>
                    <a:pt x="5048" y="2670"/>
                  </a:lnTo>
                  <a:lnTo>
                    <a:pt x="5271" y="2573"/>
                  </a:lnTo>
                  <a:lnTo>
                    <a:pt x="5493" y="2475"/>
                  </a:lnTo>
                  <a:lnTo>
                    <a:pt x="5729" y="2392"/>
                  </a:lnTo>
                  <a:lnTo>
                    <a:pt x="5980" y="2309"/>
                  </a:lnTo>
                  <a:lnTo>
                    <a:pt x="6230" y="2253"/>
                  </a:lnTo>
                  <a:lnTo>
                    <a:pt x="6480" y="2211"/>
                  </a:lnTo>
                  <a:lnTo>
                    <a:pt x="6745" y="2170"/>
                  </a:lnTo>
                  <a:lnTo>
                    <a:pt x="7023" y="2156"/>
                  </a:lnTo>
                  <a:lnTo>
                    <a:pt x="7301" y="2142"/>
                  </a:lnTo>
                  <a:close/>
                  <a:moveTo>
                    <a:pt x="7301" y="0"/>
                  </a:moveTo>
                  <a:lnTo>
                    <a:pt x="6911" y="14"/>
                  </a:lnTo>
                  <a:lnTo>
                    <a:pt x="6536" y="42"/>
                  </a:lnTo>
                  <a:lnTo>
                    <a:pt x="6161" y="84"/>
                  </a:lnTo>
                  <a:lnTo>
                    <a:pt x="5799" y="153"/>
                  </a:lnTo>
                  <a:lnTo>
                    <a:pt x="5437" y="237"/>
                  </a:lnTo>
                  <a:lnTo>
                    <a:pt x="5090" y="334"/>
                  </a:lnTo>
                  <a:lnTo>
                    <a:pt x="4756" y="445"/>
                  </a:lnTo>
                  <a:lnTo>
                    <a:pt x="4422" y="570"/>
                  </a:lnTo>
                  <a:lnTo>
                    <a:pt x="4089" y="723"/>
                  </a:lnTo>
                  <a:lnTo>
                    <a:pt x="3783" y="876"/>
                  </a:lnTo>
                  <a:lnTo>
                    <a:pt x="3477" y="1057"/>
                  </a:lnTo>
                  <a:lnTo>
                    <a:pt x="3185" y="1252"/>
                  </a:lnTo>
                  <a:lnTo>
                    <a:pt x="2893" y="1460"/>
                  </a:lnTo>
                  <a:lnTo>
                    <a:pt x="2615" y="1669"/>
                  </a:lnTo>
                  <a:lnTo>
                    <a:pt x="2350" y="1905"/>
                  </a:lnTo>
                  <a:lnTo>
                    <a:pt x="2100" y="2142"/>
                  </a:lnTo>
                  <a:lnTo>
                    <a:pt x="1864" y="2406"/>
                  </a:lnTo>
                  <a:lnTo>
                    <a:pt x="1641" y="2670"/>
                  </a:lnTo>
                  <a:lnTo>
                    <a:pt x="1419" y="2948"/>
                  </a:lnTo>
                  <a:lnTo>
                    <a:pt x="1224" y="3240"/>
                  </a:lnTo>
                  <a:lnTo>
                    <a:pt x="1029" y="3532"/>
                  </a:lnTo>
                  <a:lnTo>
                    <a:pt x="862" y="3852"/>
                  </a:lnTo>
                  <a:lnTo>
                    <a:pt x="709" y="4172"/>
                  </a:lnTo>
                  <a:lnTo>
                    <a:pt x="556" y="4492"/>
                  </a:lnTo>
                  <a:lnTo>
                    <a:pt x="431" y="4825"/>
                  </a:lnTo>
                  <a:lnTo>
                    <a:pt x="320" y="5173"/>
                  </a:lnTo>
                  <a:lnTo>
                    <a:pt x="223" y="5535"/>
                  </a:lnTo>
                  <a:lnTo>
                    <a:pt x="139" y="5896"/>
                  </a:lnTo>
                  <a:lnTo>
                    <a:pt x="84" y="6258"/>
                  </a:lnTo>
                  <a:lnTo>
                    <a:pt x="42" y="6633"/>
                  </a:lnTo>
                  <a:lnTo>
                    <a:pt x="14" y="7023"/>
                  </a:lnTo>
                  <a:lnTo>
                    <a:pt x="0" y="7398"/>
                  </a:lnTo>
                  <a:lnTo>
                    <a:pt x="14" y="7787"/>
                  </a:lnTo>
                  <a:lnTo>
                    <a:pt x="42" y="8177"/>
                  </a:lnTo>
                  <a:lnTo>
                    <a:pt x="84" y="8552"/>
                  </a:lnTo>
                  <a:lnTo>
                    <a:pt x="139" y="8914"/>
                  </a:lnTo>
                  <a:lnTo>
                    <a:pt x="223" y="9275"/>
                  </a:lnTo>
                  <a:lnTo>
                    <a:pt x="320" y="9623"/>
                  </a:lnTo>
                  <a:lnTo>
                    <a:pt x="431" y="9971"/>
                  </a:lnTo>
                  <a:lnTo>
                    <a:pt x="556" y="10318"/>
                  </a:lnTo>
                  <a:lnTo>
                    <a:pt x="709" y="10638"/>
                  </a:lnTo>
                  <a:lnTo>
                    <a:pt x="862" y="10958"/>
                  </a:lnTo>
                  <a:lnTo>
                    <a:pt x="1043" y="11264"/>
                  </a:lnTo>
                  <a:lnTo>
                    <a:pt x="1224" y="11570"/>
                  </a:lnTo>
                  <a:lnTo>
                    <a:pt x="1419" y="11862"/>
                  </a:lnTo>
                  <a:lnTo>
                    <a:pt x="1641" y="12140"/>
                  </a:lnTo>
                  <a:lnTo>
                    <a:pt x="1864" y="12404"/>
                  </a:lnTo>
                  <a:lnTo>
                    <a:pt x="2100" y="12654"/>
                  </a:lnTo>
                  <a:lnTo>
                    <a:pt x="2350" y="12905"/>
                  </a:lnTo>
                  <a:lnTo>
                    <a:pt x="2615" y="13127"/>
                  </a:lnTo>
                  <a:lnTo>
                    <a:pt x="2893" y="13350"/>
                  </a:lnTo>
                  <a:lnTo>
                    <a:pt x="3185" y="13558"/>
                  </a:lnTo>
                  <a:lnTo>
                    <a:pt x="3477" y="13739"/>
                  </a:lnTo>
                  <a:lnTo>
                    <a:pt x="3783" y="13920"/>
                  </a:lnTo>
                  <a:lnTo>
                    <a:pt x="4102" y="14087"/>
                  </a:lnTo>
                  <a:lnTo>
                    <a:pt x="4422" y="14226"/>
                  </a:lnTo>
                  <a:lnTo>
                    <a:pt x="4756" y="14351"/>
                  </a:lnTo>
                  <a:lnTo>
                    <a:pt x="5090" y="14476"/>
                  </a:lnTo>
                  <a:lnTo>
                    <a:pt x="5451" y="14573"/>
                  </a:lnTo>
                  <a:lnTo>
                    <a:pt x="5799" y="14657"/>
                  </a:lnTo>
                  <a:lnTo>
                    <a:pt x="6161" y="14712"/>
                  </a:lnTo>
                  <a:lnTo>
                    <a:pt x="6536" y="14754"/>
                  </a:lnTo>
                  <a:lnTo>
                    <a:pt x="6911" y="14782"/>
                  </a:lnTo>
                  <a:lnTo>
                    <a:pt x="7301" y="14796"/>
                  </a:lnTo>
                  <a:lnTo>
                    <a:pt x="7662" y="14782"/>
                  </a:lnTo>
                  <a:lnTo>
                    <a:pt x="8010" y="14740"/>
                  </a:lnTo>
                  <a:lnTo>
                    <a:pt x="8372" y="14698"/>
                  </a:lnTo>
                  <a:lnTo>
                    <a:pt x="8719" y="14629"/>
                  </a:lnTo>
                  <a:lnTo>
                    <a:pt x="9067" y="14546"/>
                  </a:lnTo>
                  <a:lnTo>
                    <a:pt x="9414" y="14448"/>
                  </a:lnTo>
                  <a:lnTo>
                    <a:pt x="9748" y="14323"/>
                  </a:lnTo>
                  <a:lnTo>
                    <a:pt x="10082" y="14184"/>
                  </a:lnTo>
                  <a:lnTo>
                    <a:pt x="10402" y="14045"/>
                  </a:lnTo>
                  <a:lnTo>
                    <a:pt x="10722" y="13878"/>
                  </a:lnTo>
                  <a:lnTo>
                    <a:pt x="11028" y="13697"/>
                  </a:lnTo>
                  <a:lnTo>
                    <a:pt x="11320" y="13503"/>
                  </a:lnTo>
                  <a:lnTo>
                    <a:pt x="11612" y="13294"/>
                  </a:lnTo>
                  <a:lnTo>
                    <a:pt x="11890" y="13072"/>
                  </a:lnTo>
                  <a:lnTo>
                    <a:pt x="12168" y="12835"/>
                  </a:lnTo>
                  <a:lnTo>
                    <a:pt x="12418" y="12571"/>
                  </a:lnTo>
                  <a:lnTo>
                    <a:pt x="12668" y="12307"/>
                  </a:lnTo>
                  <a:lnTo>
                    <a:pt x="12905" y="12029"/>
                  </a:lnTo>
                  <a:lnTo>
                    <a:pt x="13113" y="11750"/>
                  </a:lnTo>
                  <a:lnTo>
                    <a:pt x="13322" y="11458"/>
                  </a:lnTo>
                  <a:lnTo>
                    <a:pt x="13517" y="11153"/>
                  </a:lnTo>
                  <a:lnTo>
                    <a:pt x="13684" y="10847"/>
                  </a:lnTo>
                  <a:lnTo>
                    <a:pt x="13837" y="10527"/>
                  </a:lnTo>
                  <a:lnTo>
                    <a:pt x="13989" y="10193"/>
                  </a:lnTo>
                  <a:lnTo>
                    <a:pt x="14115" y="9859"/>
                  </a:lnTo>
                  <a:lnTo>
                    <a:pt x="14226" y="9526"/>
                  </a:lnTo>
                  <a:lnTo>
                    <a:pt x="14309" y="9178"/>
                  </a:lnTo>
                  <a:lnTo>
                    <a:pt x="14393" y="8830"/>
                  </a:lnTo>
                  <a:lnTo>
                    <a:pt x="14448" y="8483"/>
                  </a:lnTo>
                  <a:lnTo>
                    <a:pt x="14490" y="8121"/>
                  </a:lnTo>
                  <a:lnTo>
                    <a:pt x="14518" y="7760"/>
                  </a:lnTo>
                  <a:lnTo>
                    <a:pt x="14532" y="7398"/>
                  </a:lnTo>
                  <a:lnTo>
                    <a:pt x="14518" y="7036"/>
                  </a:lnTo>
                  <a:lnTo>
                    <a:pt x="14490" y="6675"/>
                  </a:lnTo>
                  <a:lnTo>
                    <a:pt x="14448" y="6327"/>
                  </a:lnTo>
                  <a:lnTo>
                    <a:pt x="14393" y="5966"/>
                  </a:lnTo>
                  <a:lnTo>
                    <a:pt x="14309" y="5618"/>
                  </a:lnTo>
                  <a:lnTo>
                    <a:pt x="14226" y="5284"/>
                  </a:lnTo>
                  <a:lnTo>
                    <a:pt x="14115" y="4937"/>
                  </a:lnTo>
                  <a:lnTo>
                    <a:pt x="13989" y="4603"/>
                  </a:lnTo>
                  <a:lnTo>
                    <a:pt x="13837" y="4283"/>
                  </a:lnTo>
                  <a:lnTo>
                    <a:pt x="13684" y="3963"/>
                  </a:lnTo>
                  <a:lnTo>
                    <a:pt x="13517" y="3644"/>
                  </a:lnTo>
                  <a:lnTo>
                    <a:pt x="13322" y="3352"/>
                  </a:lnTo>
                  <a:lnTo>
                    <a:pt x="13113" y="3046"/>
                  </a:lnTo>
                  <a:lnTo>
                    <a:pt x="12905" y="2767"/>
                  </a:lnTo>
                  <a:lnTo>
                    <a:pt x="12668" y="2489"/>
                  </a:lnTo>
                  <a:lnTo>
                    <a:pt x="12418" y="2225"/>
                  </a:lnTo>
                  <a:lnTo>
                    <a:pt x="12168" y="1975"/>
                  </a:lnTo>
                  <a:lnTo>
                    <a:pt x="11890" y="1738"/>
                  </a:lnTo>
                  <a:lnTo>
                    <a:pt x="11612" y="1516"/>
                  </a:lnTo>
                  <a:lnTo>
                    <a:pt x="11320" y="1307"/>
                  </a:lnTo>
                  <a:lnTo>
                    <a:pt x="11028" y="1113"/>
                  </a:lnTo>
                  <a:lnTo>
                    <a:pt x="10722" y="932"/>
                  </a:lnTo>
                  <a:lnTo>
                    <a:pt x="10402" y="765"/>
                  </a:lnTo>
                  <a:lnTo>
                    <a:pt x="10082" y="612"/>
                  </a:lnTo>
                  <a:lnTo>
                    <a:pt x="9748" y="473"/>
                  </a:lnTo>
                  <a:lnTo>
                    <a:pt x="9414" y="362"/>
                  </a:lnTo>
                  <a:lnTo>
                    <a:pt x="9067" y="264"/>
                  </a:lnTo>
                  <a:lnTo>
                    <a:pt x="8719" y="167"/>
                  </a:lnTo>
                  <a:lnTo>
                    <a:pt x="8372" y="112"/>
                  </a:lnTo>
                  <a:lnTo>
                    <a:pt x="8024" y="56"/>
                  </a:lnTo>
                  <a:lnTo>
                    <a:pt x="7662" y="14"/>
                  </a:lnTo>
                  <a:lnTo>
                    <a:pt x="7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2893775" y="2681225"/>
              <a:ext cx="229125" cy="356700"/>
            </a:xfrm>
            <a:custGeom>
              <a:rect b="b" l="l" r="r" t="t"/>
              <a:pathLst>
                <a:path extrusionOk="0" h="14268" w="9165">
                  <a:moveTo>
                    <a:pt x="306" y="0"/>
                  </a:moveTo>
                  <a:lnTo>
                    <a:pt x="209" y="14"/>
                  </a:lnTo>
                  <a:lnTo>
                    <a:pt x="139" y="56"/>
                  </a:lnTo>
                  <a:lnTo>
                    <a:pt x="84" y="98"/>
                  </a:lnTo>
                  <a:lnTo>
                    <a:pt x="56" y="153"/>
                  </a:lnTo>
                  <a:lnTo>
                    <a:pt x="28" y="223"/>
                  </a:lnTo>
                  <a:lnTo>
                    <a:pt x="0" y="320"/>
                  </a:lnTo>
                  <a:lnTo>
                    <a:pt x="0" y="431"/>
                  </a:lnTo>
                  <a:lnTo>
                    <a:pt x="0" y="13836"/>
                  </a:lnTo>
                  <a:lnTo>
                    <a:pt x="0" y="13948"/>
                  </a:lnTo>
                  <a:lnTo>
                    <a:pt x="28" y="14045"/>
                  </a:lnTo>
                  <a:lnTo>
                    <a:pt x="42" y="14115"/>
                  </a:lnTo>
                  <a:lnTo>
                    <a:pt x="84" y="14170"/>
                  </a:lnTo>
                  <a:lnTo>
                    <a:pt x="139" y="14212"/>
                  </a:lnTo>
                  <a:lnTo>
                    <a:pt x="209" y="14240"/>
                  </a:lnTo>
                  <a:lnTo>
                    <a:pt x="306" y="14254"/>
                  </a:lnTo>
                  <a:lnTo>
                    <a:pt x="404" y="14268"/>
                  </a:lnTo>
                  <a:lnTo>
                    <a:pt x="8761" y="14268"/>
                  </a:lnTo>
                  <a:lnTo>
                    <a:pt x="8872" y="14254"/>
                  </a:lnTo>
                  <a:lnTo>
                    <a:pt x="8970" y="14240"/>
                  </a:lnTo>
                  <a:lnTo>
                    <a:pt x="9039" y="14212"/>
                  </a:lnTo>
                  <a:lnTo>
                    <a:pt x="9095" y="14184"/>
                  </a:lnTo>
                  <a:lnTo>
                    <a:pt x="9123" y="14128"/>
                  </a:lnTo>
                  <a:lnTo>
                    <a:pt x="9150" y="14045"/>
                  </a:lnTo>
                  <a:lnTo>
                    <a:pt x="9164" y="13948"/>
                  </a:lnTo>
                  <a:lnTo>
                    <a:pt x="9164" y="13836"/>
                  </a:lnTo>
                  <a:lnTo>
                    <a:pt x="9164" y="12599"/>
                  </a:lnTo>
                  <a:lnTo>
                    <a:pt x="9164" y="12488"/>
                  </a:lnTo>
                  <a:lnTo>
                    <a:pt x="9150" y="12390"/>
                  </a:lnTo>
                  <a:lnTo>
                    <a:pt x="9136" y="12321"/>
                  </a:lnTo>
                  <a:lnTo>
                    <a:pt x="9095" y="12265"/>
                  </a:lnTo>
                  <a:lnTo>
                    <a:pt x="9039" y="12237"/>
                  </a:lnTo>
                  <a:lnTo>
                    <a:pt x="8970" y="12209"/>
                  </a:lnTo>
                  <a:lnTo>
                    <a:pt x="8872" y="12196"/>
                  </a:lnTo>
                  <a:lnTo>
                    <a:pt x="8761" y="12182"/>
                  </a:lnTo>
                  <a:lnTo>
                    <a:pt x="2323" y="12182"/>
                  </a:lnTo>
                  <a:lnTo>
                    <a:pt x="2323" y="431"/>
                  </a:lnTo>
                  <a:lnTo>
                    <a:pt x="2323" y="320"/>
                  </a:lnTo>
                  <a:lnTo>
                    <a:pt x="2309" y="223"/>
                  </a:lnTo>
                  <a:lnTo>
                    <a:pt x="2281" y="153"/>
                  </a:lnTo>
                  <a:lnTo>
                    <a:pt x="2239" y="98"/>
                  </a:lnTo>
                  <a:lnTo>
                    <a:pt x="2184" y="56"/>
                  </a:lnTo>
                  <a:lnTo>
                    <a:pt x="2114" y="28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3254975" y="2681225"/>
              <a:ext cx="285100" cy="356700"/>
            </a:xfrm>
            <a:custGeom>
              <a:rect b="b" l="l" r="r" t="t"/>
              <a:pathLst>
                <a:path extrusionOk="0" h="14268" w="11404">
                  <a:moveTo>
                    <a:pt x="306" y="0"/>
                  </a:moveTo>
                  <a:lnTo>
                    <a:pt x="223" y="14"/>
                  </a:lnTo>
                  <a:lnTo>
                    <a:pt x="153" y="56"/>
                  </a:lnTo>
                  <a:lnTo>
                    <a:pt x="98" y="98"/>
                  </a:lnTo>
                  <a:lnTo>
                    <a:pt x="56" y="153"/>
                  </a:lnTo>
                  <a:lnTo>
                    <a:pt x="28" y="223"/>
                  </a:lnTo>
                  <a:lnTo>
                    <a:pt x="14" y="320"/>
                  </a:lnTo>
                  <a:lnTo>
                    <a:pt x="0" y="431"/>
                  </a:lnTo>
                  <a:lnTo>
                    <a:pt x="0" y="1725"/>
                  </a:lnTo>
                  <a:lnTo>
                    <a:pt x="14" y="1850"/>
                  </a:lnTo>
                  <a:lnTo>
                    <a:pt x="28" y="1933"/>
                  </a:lnTo>
                  <a:lnTo>
                    <a:pt x="56" y="2003"/>
                  </a:lnTo>
                  <a:lnTo>
                    <a:pt x="98" y="2072"/>
                  </a:lnTo>
                  <a:lnTo>
                    <a:pt x="153" y="2114"/>
                  </a:lnTo>
                  <a:lnTo>
                    <a:pt x="223" y="2142"/>
                  </a:lnTo>
                  <a:lnTo>
                    <a:pt x="306" y="2156"/>
                  </a:lnTo>
                  <a:lnTo>
                    <a:pt x="4548" y="2156"/>
                  </a:lnTo>
                  <a:lnTo>
                    <a:pt x="4548" y="13836"/>
                  </a:lnTo>
                  <a:lnTo>
                    <a:pt x="4548" y="13948"/>
                  </a:lnTo>
                  <a:lnTo>
                    <a:pt x="4562" y="14031"/>
                  </a:lnTo>
                  <a:lnTo>
                    <a:pt x="4589" y="14115"/>
                  </a:lnTo>
                  <a:lnTo>
                    <a:pt x="4631" y="14170"/>
                  </a:lnTo>
                  <a:lnTo>
                    <a:pt x="4687" y="14212"/>
                  </a:lnTo>
                  <a:lnTo>
                    <a:pt x="4756" y="14240"/>
                  </a:lnTo>
                  <a:lnTo>
                    <a:pt x="4854" y="14254"/>
                  </a:lnTo>
                  <a:lnTo>
                    <a:pt x="4951" y="14268"/>
                  </a:lnTo>
                  <a:lnTo>
                    <a:pt x="6467" y="14268"/>
                  </a:lnTo>
                  <a:lnTo>
                    <a:pt x="6578" y="14254"/>
                  </a:lnTo>
                  <a:lnTo>
                    <a:pt x="6661" y="14240"/>
                  </a:lnTo>
                  <a:lnTo>
                    <a:pt x="6731" y="14212"/>
                  </a:lnTo>
                  <a:lnTo>
                    <a:pt x="6786" y="14170"/>
                  </a:lnTo>
                  <a:lnTo>
                    <a:pt x="6828" y="14115"/>
                  </a:lnTo>
                  <a:lnTo>
                    <a:pt x="6856" y="14045"/>
                  </a:lnTo>
                  <a:lnTo>
                    <a:pt x="6870" y="13948"/>
                  </a:lnTo>
                  <a:lnTo>
                    <a:pt x="6870" y="13836"/>
                  </a:lnTo>
                  <a:lnTo>
                    <a:pt x="6870" y="2156"/>
                  </a:lnTo>
                  <a:lnTo>
                    <a:pt x="11097" y="2156"/>
                  </a:lnTo>
                  <a:lnTo>
                    <a:pt x="11181" y="2142"/>
                  </a:lnTo>
                  <a:lnTo>
                    <a:pt x="11264" y="2114"/>
                  </a:lnTo>
                  <a:lnTo>
                    <a:pt x="11320" y="2072"/>
                  </a:lnTo>
                  <a:lnTo>
                    <a:pt x="11361" y="2017"/>
                  </a:lnTo>
                  <a:lnTo>
                    <a:pt x="11389" y="1947"/>
                  </a:lnTo>
                  <a:lnTo>
                    <a:pt x="11403" y="1850"/>
                  </a:lnTo>
                  <a:lnTo>
                    <a:pt x="11403" y="1725"/>
                  </a:lnTo>
                  <a:lnTo>
                    <a:pt x="11403" y="431"/>
                  </a:lnTo>
                  <a:lnTo>
                    <a:pt x="11403" y="320"/>
                  </a:lnTo>
                  <a:lnTo>
                    <a:pt x="11389" y="223"/>
                  </a:lnTo>
                  <a:lnTo>
                    <a:pt x="11361" y="153"/>
                  </a:lnTo>
                  <a:lnTo>
                    <a:pt x="11320" y="98"/>
                  </a:lnTo>
                  <a:lnTo>
                    <a:pt x="11264" y="56"/>
                  </a:lnTo>
                  <a:lnTo>
                    <a:pt x="11195" y="28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3746900" y="2681225"/>
              <a:ext cx="268400" cy="356700"/>
            </a:xfrm>
            <a:custGeom>
              <a:rect b="b" l="l" r="r" t="t"/>
              <a:pathLst>
                <a:path extrusionOk="0" h="14268" w="10736">
                  <a:moveTo>
                    <a:pt x="5493" y="2114"/>
                  </a:moveTo>
                  <a:lnTo>
                    <a:pt x="5882" y="2128"/>
                  </a:lnTo>
                  <a:lnTo>
                    <a:pt x="6258" y="2170"/>
                  </a:lnTo>
                  <a:lnTo>
                    <a:pt x="6578" y="2211"/>
                  </a:lnTo>
                  <a:lnTo>
                    <a:pt x="6883" y="2295"/>
                  </a:lnTo>
                  <a:lnTo>
                    <a:pt x="7148" y="2392"/>
                  </a:lnTo>
                  <a:lnTo>
                    <a:pt x="7384" y="2503"/>
                  </a:lnTo>
                  <a:lnTo>
                    <a:pt x="7593" y="2629"/>
                  </a:lnTo>
                  <a:lnTo>
                    <a:pt x="7773" y="2781"/>
                  </a:lnTo>
                  <a:lnTo>
                    <a:pt x="7926" y="2934"/>
                  </a:lnTo>
                  <a:lnTo>
                    <a:pt x="8052" y="3115"/>
                  </a:lnTo>
                  <a:lnTo>
                    <a:pt x="8163" y="3310"/>
                  </a:lnTo>
                  <a:lnTo>
                    <a:pt x="8246" y="3505"/>
                  </a:lnTo>
                  <a:lnTo>
                    <a:pt x="8302" y="3727"/>
                  </a:lnTo>
                  <a:lnTo>
                    <a:pt x="8357" y="3950"/>
                  </a:lnTo>
                  <a:lnTo>
                    <a:pt x="8371" y="4186"/>
                  </a:lnTo>
                  <a:lnTo>
                    <a:pt x="8385" y="4436"/>
                  </a:lnTo>
                  <a:lnTo>
                    <a:pt x="8371" y="4687"/>
                  </a:lnTo>
                  <a:lnTo>
                    <a:pt x="8357" y="4923"/>
                  </a:lnTo>
                  <a:lnTo>
                    <a:pt x="8302" y="5159"/>
                  </a:lnTo>
                  <a:lnTo>
                    <a:pt x="8246" y="5382"/>
                  </a:lnTo>
                  <a:lnTo>
                    <a:pt x="8163" y="5577"/>
                  </a:lnTo>
                  <a:lnTo>
                    <a:pt x="8052" y="5771"/>
                  </a:lnTo>
                  <a:lnTo>
                    <a:pt x="7926" y="5966"/>
                  </a:lnTo>
                  <a:lnTo>
                    <a:pt x="7760" y="6119"/>
                  </a:lnTo>
                  <a:lnTo>
                    <a:pt x="7579" y="6272"/>
                  </a:lnTo>
                  <a:lnTo>
                    <a:pt x="7370" y="6411"/>
                  </a:lnTo>
                  <a:lnTo>
                    <a:pt x="7134" y="6522"/>
                  </a:lnTo>
                  <a:lnTo>
                    <a:pt x="6870" y="6619"/>
                  </a:lnTo>
                  <a:lnTo>
                    <a:pt x="6578" y="6703"/>
                  </a:lnTo>
                  <a:lnTo>
                    <a:pt x="6244" y="6758"/>
                  </a:lnTo>
                  <a:lnTo>
                    <a:pt x="5882" y="6786"/>
                  </a:lnTo>
                  <a:lnTo>
                    <a:pt x="5493" y="6800"/>
                  </a:lnTo>
                  <a:lnTo>
                    <a:pt x="2308" y="6800"/>
                  </a:lnTo>
                  <a:lnTo>
                    <a:pt x="2308" y="2114"/>
                  </a:lnTo>
                  <a:close/>
                  <a:moveTo>
                    <a:pt x="292" y="0"/>
                  </a:moveTo>
                  <a:lnTo>
                    <a:pt x="209" y="14"/>
                  </a:lnTo>
                  <a:lnTo>
                    <a:pt x="139" y="56"/>
                  </a:lnTo>
                  <a:lnTo>
                    <a:pt x="84" y="98"/>
                  </a:lnTo>
                  <a:lnTo>
                    <a:pt x="42" y="153"/>
                  </a:lnTo>
                  <a:lnTo>
                    <a:pt x="14" y="223"/>
                  </a:lnTo>
                  <a:lnTo>
                    <a:pt x="0" y="320"/>
                  </a:lnTo>
                  <a:lnTo>
                    <a:pt x="0" y="431"/>
                  </a:lnTo>
                  <a:lnTo>
                    <a:pt x="0" y="13836"/>
                  </a:lnTo>
                  <a:lnTo>
                    <a:pt x="0" y="13948"/>
                  </a:lnTo>
                  <a:lnTo>
                    <a:pt x="14" y="14045"/>
                  </a:lnTo>
                  <a:lnTo>
                    <a:pt x="42" y="14115"/>
                  </a:lnTo>
                  <a:lnTo>
                    <a:pt x="84" y="14170"/>
                  </a:lnTo>
                  <a:lnTo>
                    <a:pt x="139" y="14212"/>
                  </a:lnTo>
                  <a:lnTo>
                    <a:pt x="209" y="14240"/>
                  </a:lnTo>
                  <a:lnTo>
                    <a:pt x="292" y="14254"/>
                  </a:lnTo>
                  <a:lnTo>
                    <a:pt x="403" y="14268"/>
                  </a:lnTo>
                  <a:lnTo>
                    <a:pt x="1905" y="14268"/>
                  </a:lnTo>
                  <a:lnTo>
                    <a:pt x="2016" y="14254"/>
                  </a:lnTo>
                  <a:lnTo>
                    <a:pt x="2100" y="14240"/>
                  </a:lnTo>
                  <a:lnTo>
                    <a:pt x="2169" y="14212"/>
                  </a:lnTo>
                  <a:lnTo>
                    <a:pt x="2225" y="14184"/>
                  </a:lnTo>
                  <a:lnTo>
                    <a:pt x="2267" y="14128"/>
                  </a:lnTo>
                  <a:lnTo>
                    <a:pt x="2295" y="14045"/>
                  </a:lnTo>
                  <a:lnTo>
                    <a:pt x="2308" y="13948"/>
                  </a:lnTo>
                  <a:lnTo>
                    <a:pt x="2308" y="13836"/>
                  </a:lnTo>
                  <a:lnTo>
                    <a:pt x="2295" y="8956"/>
                  </a:lnTo>
                  <a:lnTo>
                    <a:pt x="4589" y="8956"/>
                  </a:lnTo>
                  <a:lnTo>
                    <a:pt x="7968" y="13836"/>
                  </a:lnTo>
                  <a:lnTo>
                    <a:pt x="8024" y="13934"/>
                  </a:lnTo>
                  <a:lnTo>
                    <a:pt x="8093" y="14017"/>
                  </a:lnTo>
                  <a:lnTo>
                    <a:pt x="8177" y="14087"/>
                  </a:lnTo>
                  <a:lnTo>
                    <a:pt x="8260" y="14156"/>
                  </a:lnTo>
                  <a:lnTo>
                    <a:pt x="8357" y="14198"/>
                  </a:lnTo>
                  <a:lnTo>
                    <a:pt x="8469" y="14240"/>
                  </a:lnTo>
                  <a:lnTo>
                    <a:pt x="8566" y="14268"/>
                  </a:lnTo>
                  <a:lnTo>
                    <a:pt x="10443" y="14268"/>
                  </a:lnTo>
                  <a:lnTo>
                    <a:pt x="10541" y="14240"/>
                  </a:lnTo>
                  <a:lnTo>
                    <a:pt x="10624" y="14198"/>
                  </a:lnTo>
                  <a:lnTo>
                    <a:pt x="10694" y="14128"/>
                  </a:lnTo>
                  <a:lnTo>
                    <a:pt x="10721" y="14059"/>
                  </a:lnTo>
                  <a:lnTo>
                    <a:pt x="10708" y="13962"/>
                  </a:lnTo>
                  <a:lnTo>
                    <a:pt x="10680" y="13864"/>
                  </a:lnTo>
                  <a:lnTo>
                    <a:pt x="10610" y="13739"/>
                  </a:lnTo>
                  <a:lnTo>
                    <a:pt x="7203" y="8789"/>
                  </a:lnTo>
                  <a:lnTo>
                    <a:pt x="7551" y="8691"/>
                  </a:lnTo>
                  <a:lnTo>
                    <a:pt x="7899" y="8594"/>
                  </a:lnTo>
                  <a:lnTo>
                    <a:pt x="8232" y="8455"/>
                  </a:lnTo>
                  <a:lnTo>
                    <a:pt x="8552" y="8302"/>
                  </a:lnTo>
                  <a:lnTo>
                    <a:pt x="8858" y="8135"/>
                  </a:lnTo>
                  <a:lnTo>
                    <a:pt x="9150" y="7927"/>
                  </a:lnTo>
                  <a:lnTo>
                    <a:pt x="9414" y="7704"/>
                  </a:lnTo>
                  <a:lnTo>
                    <a:pt x="9679" y="7454"/>
                  </a:lnTo>
                  <a:lnTo>
                    <a:pt x="9790" y="7329"/>
                  </a:lnTo>
                  <a:lnTo>
                    <a:pt x="9901" y="7190"/>
                  </a:lnTo>
                  <a:lnTo>
                    <a:pt x="10012" y="7037"/>
                  </a:lnTo>
                  <a:lnTo>
                    <a:pt x="10110" y="6884"/>
                  </a:lnTo>
                  <a:lnTo>
                    <a:pt x="10207" y="6717"/>
                  </a:lnTo>
                  <a:lnTo>
                    <a:pt x="10290" y="6550"/>
                  </a:lnTo>
                  <a:lnTo>
                    <a:pt x="10374" y="6383"/>
                  </a:lnTo>
                  <a:lnTo>
                    <a:pt x="10443" y="6202"/>
                  </a:lnTo>
                  <a:lnTo>
                    <a:pt x="10513" y="6008"/>
                  </a:lnTo>
                  <a:lnTo>
                    <a:pt x="10569" y="5813"/>
                  </a:lnTo>
                  <a:lnTo>
                    <a:pt x="10624" y="5604"/>
                  </a:lnTo>
                  <a:lnTo>
                    <a:pt x="10652" y="5396"/>
                  </a:lnTo>
                  <a:lnTo>
                    <a:pt x="10694" y="5187"/>
                  </a:lnTo>
                  <a:lnTo>
                    <a:pt x="10708" y="4951"/>
                  </a:lnTo>
                  <a:lnTo>
                    <a:pt x="10735" y="4728"/>
                  </a:lnTo>
                  <a:lnTo>
                    <a:pt x="10735" y="4478"/>
                  </a:lnTo>
                  <a:lnTo>
                    <a:pt x="10721" y="4186"/>
                  </a:lnTo>
                  <a:lnTo>
                    <a:pt x="10708" y="3894"/>
                  </a:lnTo>
                  <a:lnTo>
                    <a:pt x="10666" y="3616"/>
                  </a:lnTo>
                  <a:lnTo>
                    <a:pt x="10610" y="3338"/>
                  </a:lnTo>
                  <a:lnTo>
                    <a:pt x="10555" y="3087"/>
                  </a:lnTo>
                  <a:lnTo>
                    <a:pt x="10471" y="2837"/>
                  </a:lnTo>
                  <a:lnTo>
                    <a:pt x="10388" y="2615"/>
                  </a:lnTo>
                  <a:lnTo>
                    <a:pt x="10290" y="2392"/>
                  </a:lnTo>
                  <a:lnTo>
                    <a:pt x="10179" y="2184"/>
                  </a:lnTo>
                  <a:lnTo>
                    <a:pt x="10054" y="1975"/>
                  </a:lnTo>
                  <a:lnTo>
                    <a:pt x="9915" y="1794"/>
                  </a:lnTo>
                  <a:lnTo>
                    <a:pt x="9776" y="1613"/>
                  </a:lnTo>
                  <a:lnTo>
                    <a:pt x="9623" y="1447"/>
                  </a:lnTo>
                  <a:lnTo>
                    <a:pt x="9470" y="1294"/>
                  </a:lnTo>
                  <a:lnTo>
                    <a:pt x="9303" y="1141"/>
                  </a:lnTo>
                  <a:lnTo>
                    <a:pt x="9122" y="1002"/>
                  </a:lnTo>
                  <a:lnTo>
                    <a:pt x="8942" y="876"/>
                  </a:lnTo>
                  <a:lnTo>
                    <a:pt x="8747" y="751"/>
                  </a:lnTo>
                  <a:lnTo>
                    <a:pt x="8552" y="654"/>
                  </a:lnTo>
                  <a:lnTo>
                    <a:pt x="8357" y="543"/>
                  </a:lnTo>
                  <a:lnTo>
                    <a:pt x="8149" y="459"/>
                  </a:lnTo>
                  <a:lnTo>
                    <a:pt x="7940" y="376"/>
                  </a:lnTo>
                  <a:lnTo>
                    <a:pt x="7732" y="306"/>
                  </a:lnTo>
                  <a:lnTo>
                    <a:pt x="7509" y="237"/>
                  </a:lnTo>
                  <a:lnTo>
                    <a:pt x="7287" y="181"/>
                  </a:lnTo>
                  <a:lnTo>
                    <a:pt x="7064" y="126"/>
                  </a:lnTo>
                  <a:lnTo>
                    <a:pt x="6619" y="56"/>
                  </a:lnTo>
                  <a:lnTo>
                    <a:pt x="6174" y="14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4217950" y="2674275"/>
              <a:ext cx="363300" cy="369900"/>
            </a:xfrm>
            <a:custGeom>
              <a:rect b="b" l="l" r="r" t="t"/>
              <a:pathLst>
                <a:path extrusionOk="0" h="14796" w="14532">
                  <a:moveTo>
                    <a:pt x="7301" y="2142"/>
                  </a:moveTo>
                  <a:lnTo>
                    <a:pt x="7565" y="2156"/>
                  </a:lnTo>
                  <a:lnTo>
                    <a:pt x="7843" y="2170"/>
                  </a:lnTo>
                  <a:lnTo>
                    <a:pt x="8108" y="2211"/>
                  </a:lnTo>
                  <a:lnTo>
                    <a:pt x="8358" y="2253"/>
                  </a:lnTo>
                  <a:lnTo>
                    <a:pt x="8608" y="2309"/>
                  </a:lnTo>
                  <a:lnTo>
                    <a:pt x="8858" y="2392"/>
                  </a:lnTo>
                  <a:lnTo>
                    <a:pt x="9095" y="2475"/>
                  </a:lnTo>
                  <a:lnTo>
                    <a:pt x="9331" y="2573"/>
                  </a:lnTo>
                  <a:lnTo>
                    <a:pt x="9554" y="2684"/>
                  </a:lnTo>
                  <a:lnTo>
                    <a:pt x="9762" y="2795"/>
                  </a:lnTo>
                  <a:lnTo>
                    <a:pt x="9971" y="2934"/>
                  </a:lnTo>
                  <a:lnTo>
                    <a:pt x="10179" y="3073"/>
                  </a:lnTo>
                  <a:lnTo>
                    <a:pt x="10374" y="3226"/>
                  </a:lnTo>
                  <a:lnTo>
                    <a:pt x="10555" y="3379"/>
                  </a:lnTo>
                  <a:lnTo>
                    <a:pt x="10722" y="3546"/>
                  </a:lnTo>
                  <a:lnTo>
                    <a:pt x="10903" y="3727"/>
                  </a:lnTo>
                  <a:lnTo>
                    <a:pt x="11056" y="3908"/>
                  </a:lnTo>
                  <a:lnTo>
                    <a:pt x="11209" y="4102"/>
                  </a:lnTo>
                  <a:lnTo>
                    <a:pt x="11348" y="4297"/>
                  </a:lnTo>
                  <a:lnTo>
                    <a:pt x="11473" y="4506"/>
                  </a:lnTo>
                  <a:lnTo>
                    <a:pt x="11598" y="4728"/>
                  </a:lnTo>
                  <a:lnTo>
                    <a:pt x="11709" y="4937"/>
                  </a:lnTo>
                  <a:lnTo>
                    <a:pt x="11820" y="5173"/>
                  </a:lnTo>
                  <a:lnTo>
                    <a:pt x="11904" y="5396"/>
                  </a:lnTo>
                  <a:lnTo>
                    <a:pt x="11987" y="5632"/>
                  </a:lnTo>
                  <a:lnTo>
                    <a:pt x="12057" y="5882"/>
                  </a:lnTo>
                  <a:lnTo>
                    <a:pt x="12126" y="6119"/>
                  </a:lnTo>
                  <a:lnTo>
                    <a:pt x="12168" y="6369"/>
                  </a:lnTo>
                  <a:lnTo>
                    <a:pt x="12210" y="6619"/>
                  </a:lnTo>
                  <a:lnTo>
                    <a:pt x="12238" y="6884"/>
                  </a:lnTo>
                  <a:lnTo>
                    <a:pt x="12265" y="7134"/>
                  </a:lnTo>
                  <a:lnTo>
                    <a:pt x="12265" y="7398"/>
                  </a:lnTo>
                  <a:lnTo>
                    <a:pt x="12265" y="7662"/>
                  </a:lnTo>
                  <a:lnTo>
                    <a:pt x="12238" y="7913"/>
                  </a:lnTo>
                  <a:lnTo>
                    <a:pt x="12210" y="8177"/>
                  </a:lnTo>
                  <a:lnTo>
                    <a:pt x="12168" y="8427"/>
                  </a:lnTo>
                  <a:lnTo>
                    <a:pt x="12126" y="8677"/>
                  </a:lnTo>
                  <a:lnTo>
                    <a:pt x="12057" y="8928"/>
                  </a:lnTo>
                  <a:lnTo>
                    <a:pt x="11987" y="9164"/>
                  </a:lnTo>
                  <a:lnTo>
                    <a:pt x="11904" y="9400"/>
                  </a:lnTo>
                  <a:lnTo>
                    <a:pt x="11820" y="9637"/>
                  </a:lnTo>
                  <a:lnTo>
                    <a:pt x="11709" y="9859"/>
                  </a:lnTo>
                  <a:lnTo>
                    <a:pt x="11598" y="10082"/>
                  </a:lnTo>
                  <a:lnTo>
                    <a:pt x="11473" y="10290"/>
                  </a:lnTo>
                  <a:lnTo>
                    <a:pt x="11348" y="10499"/>
                  </a:lnTo>
                  <a:lnTo>
                    <a:pt x="11209" y="10694"/>
                  </a:lnTo>
                  <a:lnTo>
                    <a:pt x="11056" y="10888"/>
                  </a:lnTo>
                  <a:lnTo>
                    <a:pt x="10903" y="11069"/>
                  </a:lnTo>
                  <a:lnTo>
                    <a:pt x="10722" y="11250"/>
                  </a:lnTo>
                  <a:lnTo>
                    <a:pt x="10555" y="11417"/>
                  </a:lnTo>
                  <a:lnTo>
                    <a:pt x="10374" y="11584"/>
                  </a:lnTo>
                  <a:lnTo>
                    <a:pt x="10179" y="11723"/>
                  </a:lnTo>
                  <a:lnTo>
                    <a:pt x="9971" y="11876"/>
                  </a:lnTo>
                  <a:lnTo>
                    <a:pt x="9762" y="12001"/>
                  </a:lnTo>
                  <a:lnTo>
                    <a:pt x="9554" y="12112"/>
                  </a:lnTo>
                  <a:lnTo>
                    <a:pt x="9331" y="12223"/>
                  </a:lnTo>
                  <a:lnTo>
                    <a:pt x="9095" y="12321"/>
                  </a:lnTo>
                  <a:lnTo>
                    <a:pt x="8858" y="12404"/>
                  </a:lnTo>
                  <a:lnTo>
                    <a:pt x="8608" y="12487"/>
                  </a:lnTo>
                  <a:lnTo>
                    <a:pt x="8358" y="12543"/>
                  </a:lnTo>
                  <a:lnTo>
                    <a:pt x="8108" y="12599"/>
                  </a:lnTo>
                  <a:lnTo>
                    <a:pt x="7843" y="12627"/>
                  </a:lnTo>
                  <a:lnTo>
                    <a:pt x="7565" y="12654"/>
                  </a:lnTo>
                  <a:lnTo>
                    <a:pt x="7301" y="12654"/>
                  </a:lnTo>
                  <a:lnTo>
                    <a:pt x="7301" y="12668"/>
                  </a:lnTo>
                  <a:lnTo>
                    <a:pt x="7023" y="12654"/>
                  </a:lnTo>
                  <a:lnTo>
                    <a:pt x="6759" y="12640"/>
                  </a:lnTo>
                  <a:lnTo>
                    <a:pt x="6494" y="12599"/>
                  </a:lnTo>
                  <a:lnTo>
                    <a:pt x="6230" y="12557"/>
                  </a:lnTo>
                  <a:lnTo>
                    <a:pt x="5980" y="12501"/>
                  </a:lnTo>
                  <a:lnTo>
                    <a:pt x="5744" y="12418"/>
                  </a:lnTo>
                  <a:lnTo>
                    <a:pt x="5507" y="12335"/>
                  </a:lnTo>
                  <a:lnTo>
                    <a:pt x="5271" y="12237"/>
                  </a:lnTo>
                  <a:lnTo>
                    <a:pt x="5048" y="12126"/>
                  </a:lnTo>
                  <a:lnTo>
                    <a:pt x="4840" y="12015"/>
                  </a:lnTo>
                  <a:lnTo>
                    <a:pt x="4631" y="11890"/>
                  </a:lnTo>
                  <a:lnTo>
                    <a:pt x="4436" y="11750"/>
                  </a:lnTo>
                  <a:lnTo>
                    <a:pt x="4242" y="11598"/>
                  </a:lnTo>
                  <a:lnTo>
                    <a:pt x="4061" y="11431"/>
                  </a:lnTo>
                  <a:lnTo>
                    <a:pt x="3880" y="11264"/>
                  </a:lnTo>
                  <a:lnTo>
                    <a:pt x="3713" y="11097"/>
                  </a:lnTo>
                  <a:lnTo>
                    <a:pt x="3560" y="10902"/>
                  </a:lnTo>
                  <a:lnTo>
                    <a:pt x="3407" y="10721"/>
                  </a:lnTo>
                  <a:lnTo>
                    <a:pt x="3268" y="10513"/>
                  </a:lnTo>
                  <a:lnTo>
                    <a:pt x="3129" y="10304"/>
                  </a:lnTo>
                  <a:lnTo>
                    <a:pt x="3018" y="10096"/>
                  </a:lnTo>
                  <a:lnTo>
                    <a:pt x="2907" y="9873"/>
                  </a:lnTo>
                  <a:lnTo>
                    <a:pt x="2796" y="9651"/>
                  </a:lnTo>
                  <a:lnTo>
                    <a:pt x="2712" y="9414"/>
                  </a:lnTo>
                  <a:lnTo>
                    <a:pt x="2629" y="9178"/>
                  </a:lnTo>
                  <a:lnTo>
                    <a:pt x="2545" y="8942"/>
                  </a:lnTo>
                  <a:lnTo>
                    <a:pt x="2490" y="8691"/>
                  </a:lnTo>
                  <a:lnTo>
                    <a:pt x="2434" y="8441"/>
                  </a:lnTo>
                  <a:lnTo>
                    <a:pt x="2406" y="8191"/>
                  </a:lnTo>
                  <a:lnTo>
                    <a:pt x="2378" y="7926"/>
                  </a:lnTo>
                  <a:lnTo>
                    <a:pt x="2351" y="7676"/>
                  </a:lnTo>
                  <a:lnTo>
                    <a:pt x="2351" y="7412"/>
                  </a:lnTo>
                  <a:lnTo>
                    <a:pt x="2351" y="7148"/>
                  </a:lnTo>
                  <a:lnTo>
                    <a:pt x="2378" y="6884"/>
                  </a:lnTo>
                  <a:lnTo>
                    <a:pt x="2406" y="6633"/>
                  </a:lnTo>
                  <a:lnTo>
                    <a:pt x="2434" y="6369"/>
                  </a:lnTo>
                  <a:lnTo>
                    <a:pt x="2490" y="6119"/>
                  </a:lnTo>
                  <a:lnTo>
                    <a:pt x="2545" y="5882"/>
                  </a:lnTo>
                  <a:lnTo>
                    <a:pt x="2615" y="5632"/>
                  </a:lnTo>
                  <a:lnTo>
                    <a:pt x="2698" y="5396"/>
                  </a:lnTo>
                  <a:lnTo>
                    <a:pt x="2796" y="5173"/>
                  </a:lnTo>
                  <a:lnTo>
                    <a:pt x="2893" y="4937"/>
                  </a:lnTo>
                  <a:lnTo>
                    <a:pt x="3004" y="4714"/>
                  </a:lnTo>
                  <a:lnTo>
                    <a:pt x="3129" y="4506"/>
                  </a:lnTo>
                  <a:lnTo>
                    <a:pt x="3254" y="4297"/>
                  </a:lnTo>
                  <a:lnTo>
                    <a:pt x="3393" y="4102"/>
                  </a:lnTo>
                  <a:lnTo>
                    <a:pt x="3546" y="3908"/>
                  </a:lnTo>
                  <a:lnTo>
                    <a:pt x="3699" y="3727"/>
                  </a:lnTo>
                  <a:lnTo>
                    <a:pt x="3866" y="3546"/>
                  </a:lnTo>
                  <a:lnTo>
                    <a:pt x="4047" y="3379"/>
                  </a:lnTo>
                  <a:lnTo>
                    <a:pt x="4228" y="3212"/>
                  </a:lnTo>
                  <a:lnTo>
                    <a:pt x="4422" y="3073"/>
                  </a:lnTo>
                  <a:lnTo>
                    <a:pt x="4617" y="2920"/>
                  </a:lnTo>
                  <a:lnTo>
                    <a:pt x="4826" y="2795"/>
                  </a:lnTo>
                  <a:lnTo>
                    <a:pt x="5048" y="2684"/>
                  </a:lnTo>
                  <a:lnTo>
                    <a:pt x="5271" y="2573"/>
                  </a:lnTo>
                  <a:lnTo>
                    <a:pt x="5493" y="2475"/>
                  </a:lnTo>
                  <a:lnTo>
                    <a:pt x="5730" y="2392"/>
                  </a:lnTo>
                  <a:lnTo>
                    <a:pt x="5980" y="2309"/>
                  </a:lnTo>
                  <a:lnTo>
                    <a:pt x="6230" y="2253"/>
                  </a:lnTo>
                  <a:lnTo>
                    <a:pt x="6481" y="2211"/>
                  </a:lnTo>
                  <a:lnTo>
                    <a:pt x="6745" y="2170"/>
                  </a:lnTo>
                  <a:lnTo>
                    <a:pt x="7023" y="2156"/>
                  </a:lnTo>
                  <a:lnTo>
                    <a:pt x="7301" y="2142"/>
                  </a:lnTo>
                  <a:close/>
                  <a:moveTo>
                    <a:pt x="7301" y="0"/>
                  </a:moveTo>
                  <a:lnTo>
                    <a:pt x="6912" y="14"/>
                  </a:lnTo>
                  <a:lnTo>
                    <a:pt x="6536" y="42"/>
                  </a:lnTo>
                  <a:lnTo>
                    <a:pt x="6161" y="84"/>
                  </a:lnTo>
                  <a:lnTo>
                    <a:pt x="5799" y="153"/>
                  </a:lnTo>
                  <a:lnTo>
                    <a:pt x="5438" y="237"/>
                  </a:lnTo>
                  <a:lnTo>
                    <a:pt x="5090" y="334"/>
                  </a:lnTo>
                  <a:lnTo>
                    <a:pt x="4756" y="445"/>
                  </a:lnTo>
                  <a:lnTo>
                    <a:pt x="4422" y="570"/>
                  </a:lnTo>
                  <a:lnTo>
                    <a:pt x="4089" y="723"/>
                  </a:lnTo>
                  <a:lnTo>
                    <a:pt x="3783" y="876"/>
                  </a:lnTo>
                  <a:lnTo>
                    <a:pt x="3477" y="1057"/>
                  </a:lnTo>
                  <a:lnTo>
                    <a:pt x="3185" y="1252"/>
                  </a:lnTo>
                  <a:lnTo>
                    <a:pt x="2893" y="1446"/>
                  </a:lnTo>
                  <a:lnTo>
                    <a:pt x="2615" y="1669"/>
                  </a:lnTo>
                  <a:lnTo>
                    <a:pt x="2351" y="1905"/>
                  </a:lnTo>
                  <a:lnTo>
                    <a:pt x="2100" y="2142"/>
                  </a:lnTo>
                  <a:lnTo>
                    <a:pt x="1864" y="2392"/>
                  </a:lnTo>
                  <a:lnTo>
                    <a:pt x="1641" y="2670"/>
                  </a:lnTo>
                  <a:lnTo>
                    <a:pt x="1419" y="2948"/>
                  </a:lnTo>
                  <a:lnTo>
                    <a:pt x="1224" y="3240"/>
                  </a:lnTo>
                  <a:lnTo>
                    <a:pt x="1029" y="3532"/>
                  </a:lnTo>
                  <a:lnTo>
                    <a:pt x="863" y="3838"/>
                  </a:lnTo>
                  <a:lnTo>
                    <a:pt x="710" y="4158"/>
                  </a:lnTo>
                  <a:lnTo>
                    <a:pt x="557" y="4492"/>
                  </a:lnTo>
                  <a:lnTo>
                    <a:pt x="432" y="4825"/>
                  </a:lnTo>
                  <a:lnTo>
                    <a:pt x="320" y="5173"/>
                  </a:lnTo>
                  <a:lnTo>
                    <a:pt x="223" y="5535"/>
                  </a:lnTo>
                  <a:lnTo>
                    <a:pt x="140" y="5896"/>
                  </a:lnTo>
                  <a:lnTo>
                    <a:pt x="84" y="6258"/>
                  </a:lnTo>
                  <a:lnTo>
                    <a:pt x="28" y="6633"/>
                  </a:lnTo>
                  <a:lnTo>
                    <a:pt x="0" y="7023"/>
                  </a:lnTo>
                  <a:lnTo>
                    <a:pt x="0" y="7398"/>
                  </a:lnTo>
                  <a:lnTo>
                    <a:pt x="0" y="7787"/>
                  </a:lnTo>
                  <a:lnTo>
                    <a:pt x="28" y="8177"/>
                  </a:lnTo>
                  <a:lnTo>
                    <a:pt x="84" y="8552"/>
                  </a:lnTo>
                  <a:lnTo>
                    <a:pt x="140" y="8914"/>
                  </a:lnTo>
                  <a:lnTo>
                    <a:pt x="223" y="9275"/>
                  </a:lnTo>
                  <a:lnTo>
                    <a:pt x="320" y="9623"/>
                  </a:lnTo>
                  <a:lnTo>
                    <a:pt x="432" y="9971"/>
                  </a:lnTo>
                  <a:lnTo>
                    <a:pt x="557" y="10318"/>
                  </a:lnTo>
                  <a:lnTo>
                    <a:pt x="710" y="10638"/>
                  </a:lnTo>
                  <a:lnTo>
                    <a:pt x="863" y="10958"/>
                  </a:lnTo>
                  <a:lnTo>
                    <a:pt x="1029" y="11264"/>
                  </a:lnTo>
                  <a:lnTo>
                    <a:pt x="1224" y="11570"/>
                  </a:lnTo>
                  <a:lnTo>
                    <a:pt x="1419" y="11862"/>
                  </a:lnTo>
                  <a:lnTo>
                    <a:pt x="1641" y="12140"/>
                  </a:lnTo>
                  <a:lnTo>
                    <a:pt x="1864" y="12404"/>
                  </a:lnTo>
                  <a:lnTo>
                    <a:pt x="2100" y="12654"/>
                  </a:lnTo>
                  <a:lnTo>
                    <a:pt x="2351" y="12905"/>
                  </a:lnTo>
                  <a:lnTo>
                    <a:pt x="2615" y="13127"/>
                  </a:lnTo>
                  <a:lnTo>
                    <a:pt x="2893" y="13350"/>
                  </a:lnTo>
                  <a:lnTo>
                    <a:pt x="3185" y="13558"/>
                  </a:lnTo>
                  <a:lnTo>
                    <a:pt x="3477" y="13739"/>
                  </a:lnTo>
                  <a:lnTo>
                    <a:pt x="3783" y="13920"/>
                  </a:lnTo>
                  <a:lnTo>
                    <a:pt x="4089" y="14087"/>
                  </a:lnTo>
                  <a:lnTo>
                    <a:pt x="4422" y="14226"/>
                  </a:lnTo>
                  <a:lnTo>
                    <a:pt x="4756" y="14351"/>
                  </a:lnTo>
                  <a:lnTo>
                    <a:pt x="5090" y="14476"/>
                  </a:lnTo>
                  <a:lnTo>
                    <a:pt x="5438" y="14573"/>
                  </a:lnTo>
                  <a:lnTo>
                    <a:pt x="5799" y="14657"/>
                  </a:lnTo>
                  <a:lnTo>
                    <a:pt x="6161" y="14712"/>
                  </a:lnTo>
                  <a:lnTo>
                    <a:pt x="6536" y="14754"/>
                  </a:lnTo>
                  <a:lnTo>
                    <a:pt x="6912" y="14782"/>
                  </a:lnTo>
                  <a:lnTo>
                    <a:pt x="7301" y="14796"/>
                  </a:lnTo>
                  <a:lnTo>
                    <a:pt x="7663" y="14782"/>
                  </a:lnTo>
                  <a:lnTo>
                    <a:pt x="8010" y="14740"/>
                  </a:lnTo>
                  <a:lnTo>
                    <a:pt x="8372" y="14698"/>
                  </a:lnTo>
                  <a:lnTo>
                    <a:pt x="8719" y="14629"/>
                  </a:lnTo>
                  <a:lnTo>
                    <a:pt x="9067" y="14546"/>
                  </a:lnTo>
                  <a:lnTo>
                    <a:pt x="9415" y="14448"/>
                  </a:lnTo>
                  <a:lnTo>
                    <a:pt x="9748" y="14323"/>
                  </a:lnTo>
                  <a:lnTo>
                    <a:pt x="10068" y="14184"/>
                  </a:lnTo>
                  <a:lnTo>
                    <a:pt x="10402" y="14045"/>
                  </a:lnTo>
                  <a:lnTo>
                    <a:pt x="10708" y="13878"/>
                  </a:lnTo>
                  <a:lnTo>
                    <a:pt x="11028" y="13697"/>
                  </a:lnTo>
                  <a:lnTo>
                    <a:pt x="11320" y="13503"/>
                  </a:lnTo>
                  <a:lnTo>
                    <a:pt x="11612" y="13294"/>
                  </a:lnTo>
                  <a:lnTo>
                    <a:pt x="11890" y="13072"/>
                  </a:lnTo>
                  <a:lnTo>
                    <a:pt x="12168" y="12835"/>
                  </a:lnTo>
                  <a:lnTo>
                    <a:pt x="12418" y="12571"/>
                  </a:lnTo>
                  <a:lnTo>
                    <a:pt x="12669" y="12307"/>
                  </a:lnTo>
                  <a:lnTo>
                    <a:pt x="12905" y="12029"/>
                  </a:lnTo>
                  <a:lnTo>
                    <a:pt x="13114" y="11750"/>
                  </a:lnTo>
                  <a:lnTo>
                    <a:pt x="13322" y="11458"/>
                  </a:lnTo>
                  <a:lnTo>
                    <a:pt x="13503" y="11153"/>
                  </a:lnTo>
                  <a:lnTo>
                    <a:pt x="13684" y="10847"/>
                  </a:lnTo>
                  <a:lnTo>
                    <a:pt x="13837" y="10527"/>
                  </a:lnTo>
                  <a:lnTo>
                    <a:pt x="13990" y="10193"/>
                  </a:lnTo>
                  <a:lnTo>
                    <a:pt x="14115" y="9859"/>
                  </a:lnTo>
                  <a:lnTo>
                    <a:pt x="14226" y="9526"/>
                  </a:lnTo>
                  <a:lnTo>
                    <a:pt x="14310" y="9178"/>
                  </a:lnTo>
                  <a:lnTo>
                    <a:pt x="14393" y="8830"/>
                  </a:lnTo>
                  <a:lnTo>
                    <a:pt x="14449" y="8483"/>
                  </a:lnTo>
                  <a:lnTo>
                    <a:pt x="14490" y="8121"/>
                  </a:lnTo>
                  <a:lnTo>
                    <a:pt x="14518" y="7760"/>
                  </a:lnTo>
                  <a:lnTo>
                    <a:pt x="14532" y="7398"/>
                  </a:lnTo>
                  <a:lnTo>
                    <a:pt x="14518" y="7036"/>
                  </a:lnTo>
                  <a:lnTo>
                    <a:pt x="14490" y="6675"/>
                  </a:lnTo>
                  <a:lnTo>
                    <a:pt x="14449" y="6327"/>
                  </a:lnTo>
                  <a:lnTo>
                    <a:pt x="14393" y="5966"/>
                  </a:lnTo>
                  <a:lnTo>
                    <a:pt x="14310" y="5618"/>
                  </a:lnTo>
                  <a:lnTo>
                    <a:pt x="14226" y="5284"/>
                  </a:lnTo>
                  <a:lnTo>
                    <a:pt x="14115" y="4937"/>
                  </a:lnTo>
                  <a:lnTo>
                    <a:pt x="13990" y="4603"/>
                  </a:lnTo>
                  <a:lnTo>
                    <a:pt x="13837" y="4283"/>
                  </a:lnTo>
                  <a:lnTo>
                    <a:pt x="13684" y="3963"/>
                  </a:lnTo>
                  <a:lnTo>
                    <a:pt x="13503" y="3644"/>
                  </a:lnTo>
                  <a:lnTo>
                    <a:pt x="13322" y="3352"/>
                  </a:lnTo>
                  <a:lnTo>
                    <a:pt x="13114" y="3046"/>
                  </a:lnTo>
                  <a:lnTo>
                    <a:pt x="12905" y="2767"/>
                  </a:lnTo>
                  <a:lnTo>
                    <a:pt x="12669" y="2489"/>
                  </a:lnTo>
                  <a:lnTo>
                    <a:pt x="12418" y="2225"/>
                  </a:lnTo>
                  <a:lnTo>
                    <a:pt x="12168" y="1975"/>
                  </a:lnTo>
                  <a:lnTo>
                    <a:pt x="11890" y="1738"/>
                  </a:lnTo>
                  <a:lnTo>
                    <a:pt x="11612" y="1516"/>
                  </a:lnTo>
                  <a:lnTo>
                    <a:pt x="11320" y="1307"/>
                  </a:lnTo>
                  <a:lnTo>
                    <a:pt x="11028" y="1113"/>
                  </a:lnTo>
                  <a:lnTo>
                    <a:pt x="10722" y="932"/>
                  </a:lnTo>
                  <a:lnTo>
                    <a:pt x="10402" y="765"/>
                  </a:lnTo>
                  <a:lnTo>
                    <a:pt x="10082" y="612"/>
                  </a:lnTo>
                  <a:lnTo>
                    <a:pt x="9748" y="473"/>
                  </a:lnTo>
                  <a:lnTo>
                    <a:pt x="9415" y="362"/>
                  </a:lnTo>
                  <a:lnTo>
                    <a:pt x="9067" y="264"/>
                  </a:lnTo>
                  <a:lnTo>
                    <a:pt x="8719" y="167"/>
                  </a:lnTo>
                  <a:lnTo>
                    <a:pt x="8372" y="112"/>
                  </a:lnTo>
                  <a:lnTo>
                    <a:pt x="8010" y="56"/>
                  </a:lnTo>
                  <a:lnTo>
                    <a:pt x="7663" y="14"/>
                  </a:lnTo>
                  <a:lnTo>
                    <a:pt x="7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4804425" y="2676000"/>
              <a:ext cx="302825" cy="367150"/>
            </a:xfrm>
            <a:custGeom>
              <a:rect b="b" l="l" r="r" t="t"/>
              <a:pathLst>
                <a:path extrusionOk="0" h="14686" w="12113">
                  <a:moveTo>
                    <a:pt x="223" y="1"/>
                  </a:moveTo>
                  <a:lnTo>
                    <a:pt x="126" y="15"/>
                  </a:lnTo>
                  <a:lnTo>
                    <a:pt x="84" y="29"/>
                  </a:lnTo>
                  <a:lnTo>
                    <a:pt x="56" y="56"/>
                  </a:lnTo>
                  <a:lnTo>
                    <a:pt x="28" y="84"/>
                  </a:lnTo>
                  <a:lnTo>
                    <a:pt x="14" y="112"/>
                  </a:lnTo>
                  <a:lnTo>
                    <a:pt x="1" y="209"/>
                  </a:lnTo>
                  <a:lnTo>
                    <a:pt x="1" y="14045"/>
                  </a:lnTo>
                  <a:lnTo>
                    <a:pt x="14" y="14157"/>
                  </a:lnTo>
                  <a:lnTo>
                    <a:pt x="28" y="14254"/>
                  </a:lnTo>
                  <a:lnTo>
                    <a:pt x="42" y="14324"/>
                  </a:lnTo>
                  <a:lnTo>
                    <a:pt x="84" y="14379"/>
                  </a:lnTo>
                  <a:lnTo>
                    <a:pt x="140" y="14421"/>
                  </a:lnTo>
                  <a:lnTo>
                    <a:pt x="223" y="14449"/>
                  </a:lnTo>
                  <a:lnTo>
                    <a:pt x="306" y="14463"/>
                  </a:lnTo>
                  <a:lnTo>
                    <a:pt x="432" y="14477"/>
                  </a:lnTo>
                  <a:lnTo>
                    <a:pt x="1920" y="14477"/>
                  </a:lnTo>
                  <a:lnTo>
                    <a:pt x="2017" y="14463"/>
                  </a:lnTo>
                  <a:lnTo>
                    <a:pt x="2114" y="14449"/>
                  </a:lnTo>
                  <a:lnTo>
                    <a:pt x="2184" y="14421"/>
                  </a:lnTo>
                  <a:lnTo>
                    <a:pt x="2239" y="14393"/>
                  </a:lnTo>
                  <a:lnTo>
                    <a:pt x="2267" y="14337"/>
                  </a:lnTo>
                  <a:lnTo>
                    <a:pt x="2295" y="14254"/>
                  </a:lnTo>
                  <a:lnTo>
                    <a:pt x="2323" y="14157"/>
                  </a:lnTo>
                  <a:lnTo>
                    <a:pt x="2323" y="14045"/>
                  </a:lnTo>
                  <a:lnTo>
                    <a:pt x="2323" y="5188"/>
                  </a:lnTo>
                  <a:lnTo>
                    <a:pt x="2364" y="5188"/>
                  </a:lnTo>
                  <a:lnTo>
                    <a:pt x="11459" y="14504"/>
                  </a:lnTo>
                  <a:lnTo>
                    <a:pt x="11515" y="14574"/>
                  </a:lnTo>
                  <a:lnTo>
                    <a:pt x="11598" y="14629"/>
                  </a:lnTo>
                  <a:lnTo>
                    <a:pt x="11695" y="14671"/>
                  </a:lnTo>
                  <a:lnTo>
                    <a:pt x="11793" y="14685"/>
                  </a:lnTo>
                  <a:lnTo>
                    <a:pt x="11890" y="14685"/>
                  </a:lnTo>
                  <a:lnTo>
                    <a:pt x="12001" y="14671"/>
                  </a:lnTo>
                  <a:lnTo>
                    <a:pt x="12029" y="14643"/>
                  </a:lnTo>
                  <a:lnTo>
                    <a:pt x="12071" y="14629"/>
                  </a:lnTo>
                  <a:lnTo>
                    <a:pt x="12085" y="14602"/>
                  </a:lnTo>
                  <a:lnTo>
                    <a:pt x="12112" y="14560"/>
                  </a:lnTo>
                  <a:lnTo>
                    <a:pt x="12112" y="14463"/>
                  </a:lnTo>
                  <a:lnTo>
                    <a:pt x="12112" y="640"/>
                  </a:lnTo>
                  <a:lnTo>
                    <a:pt x="12112" y="529"/>
                  </a:lnTo>
                  <a:lnTo>
                    <a:pt x="12099" y="432"/>
                  </a:lnTo>
                  <a:lnTo>
                    <a:pt x="12071" y="362"/>
                  </a:lnTo>
                  <a:lnTo>
                    <a:pt x="12029" y="307"/>
                  </a:lnTo>
                  <a:lnTo>
                    <a:pt x="11973" y="265"/>
                  </a:lnTo>
                  <a:lnTo>
                    <a:pt x="11904" y="237"/>
                  </a:lnTo>
                  <a:lnTo>
                    <a:pt x="11807" y="223"/>
                  </a:lnTo>
                  <a:lnTo>
                    <a:pt x="11695" y="209"/>
                  </a:lnTo>
                  <a:lnTo>
                    <a:pt x="10207" y="209"/>
                  </a:lnTo>
                  <a:lnTo>
                    <a:pt x="10096" y="223"/>
                  </a:lnTo>
                  <a:lnTo>
                    <a:pt x="9999" y="237"/>
                  </a:lnTo>
                  <a:lnTo>
                    <a:pt x="9929" y="265"/>
                  </a:lnTo>
                  <a:lnTo>
                    <a:pt x="9874" y="307"/>
                  </a:lnTo>
                  <a:lnTo>
                    <a:pt x="9846" y="362"/>
                  </a:lnTo>
                  <a:lnTo>
                    <a:pt x="9818" y="432"/>
                  </a:lnTo>
                  <a:lnTo>
                    <a:pt x="9804" y="529"/>
                  </a:lnTo>
                  <a:lnTo>
                    <a:pt x="9804" y="640"/>
                  </a:lnTo>
                  <a:lnTo>
                    <a:pt x="9804" y="9498"/>
                  </a:lnTo>
                  <a:lnTo>
                    <a:pt x="9762" y="9498"/>
                  </a:lnTo>
                  <a:lnTo>
                    <a:pt x="668" y="182"/>
                  </a:lnTo>
                  <a:lnTo>
                    <a:pt x="612" y="112"/>
                  </a:lnTo>
                  <a:lnTo>
                    <a:pt x="529" y="43"/>
                  </a:lnTo>
                  <a:lnTo>
                    <a:pt x="432" y="1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5605400" y="2681225"/>
              <a:ext cx="317775" cy="356700"/>
            </a:xfrm>
            <a:custGeom>
              <a:rect b="b" l="l" r="r" t="t"/>
              <a:pathLst>
                <a:path extrusionOk="0" h="14268" w="12711">
                  <a:moveTo>
                    <a:pt x="5799" y="2114"/>
                  </a:moveTo>
                  <a:lnTo>
                    <a:pt x="6063" y="2142"/>
                  </a:lnTo>
                  <a:lnTo>
                    <a:pt x="6328" y="2170"/>
                  </a:lnTo>
                  <a:lnTo>
                    <a:pt x="6578" y="2211"/>
                  </a:lnTo>
                  <a:lnTo>
                    <a:pt x="6828" y="2267"/>
                  </a:lnTo>
                  <a:lnTo>
                    <a:pt x="7065" y="2337"/>
                  </a:lnTo>
                  <a:lnTo>
                    <a:pt x="7301" y="2406"/>
                  </a:lnTo>
                  <a:lnTo>
                    <a:pt x="7523" y="2503"/>
                  </a:lnTo>
                  <a:lnTo>
                    <a:pt x="7746" y="2601"/>
                  </a:lnTo>
                  <a:lnTo>
                    <a:pt x="7955" y="2712"/>
                  </a:lnTo>
                  <a:lnTo>
                    <a:pt x="8163" y="2837"/>
                  </a:lnTo>
                  <a:lnTo>
                    <a:pt x="8358" y="2962"/>
                  </a:lnTo>
                  <a:lnTo>
                    <a:pt x="8539" y="3101"/>
                  </a:lnTo>
                  <a:lnTo>
                    <a:pt x="8719" y="3254"/>
                  </a:lnTo>
                  <a:lnTo>
                    <a:pt x="8886" y="3407"/>
                  </a:lnTo>
                  <a:lnTo>
                    <a:pt x="9053" y="3574"/>
                  </a:lnTo>
                  <a:lnTo>
                    <a:pt x="9206" y="3755"/>
                  </a:lnTo>
                  <a:lnTo>
                    <a:pt x="9345" y="3936"/>
                  </a:lnTo>
                  <a:lnTo>
                    <a:pt x="9484" y="4116"/>
                  </a:lnTo>
                  <a:lnTo>
                    <a:pt x="9609" y="4311"/>
                  </a:lnTo>
                  <a:lnTo>
                    <a:pt x="9734" y="4520"/>
                  </a:lnTo>
                  <a:lnTo>
                    <a:pt x="9846" y="4728"/>
                  </a:lnTo>
                  <a:lnTo>
                    <a:pt x="9943" y="4951"/>
                  </a:lnTo>
                  <a:lnTo>
                    <a:pt x="10027" y="5173"/>
                  </a:lnTo>
                  <a:lnTo>
                    <a:pt x="10110" y="5396"/>
                  </a:lnTo>
                  <a:lnTo>
                    <a:pt x="10179" y="5632"/>
                  </a:lnTo>
                  <a:lnTo>
                    <a:pt x="10235" y="5869"/>
                  </a:lnTo>
                  <a:lnTo>
                    <a:pt x="10277" y="6119"/>
                  </a:lnTo>
                  <a:lnTo>
                    <a:pt x="10319" y="6369"/>
                  </a:lnTo>
                  <a:lnTo>
                    <a:pt x="10346" y="6619"/>
                  </a:lnTo>
                  <a:lnTo>
                    <a:pt x="10360" y="6870"/>
                  </a:lnTo>
                  <a:lnTo>
                    <a:pt x="10374" y="7134"/>
                  </a:lnTo>
                  <a:lnTo>
                    <a:pt x="10360" y="7398"/>
                  </a:lnTo>
                  <a:lnTo>
                    <a:pt x="10346" y="7648"/>
                  </a:lnTo>
                  <a:lnTo>
                    <a:pt x="10319" y="7899"/>
                  </a:lnTo>
                  <a:lnTo>
                    <a:pt x="10277" y="8149"/>
                  </a:lnTo>
                  <a:lnTo>
                    <a:pt x="10235" y="8399"/>
                  </a:lnTo>
                  <a:lnTo>
                    <a:pt x="10179" y="8636"/>
                  </a:lnTo>
                  <a:lnTo>
                    <a:pt x="10110" y="8858"/>
                  </a:lnTo>
                  <a:lnTo>
                    <a:pt x="10027" y="9095"/>
                  </a:lnTo>
                  <a:lnTo>
                    <a:pt x="9943" y="9317"/>
                  </a:lnTo>
                  <a:lnTo>
                    <a:pt x="9846" y="9526"/>
                  </a:lnTo>
                  <a:lnTo>
                    <a:pt x="9734" y="9748"/>
                  </a:lnTo>
                  <a:lnTo>
                    <a:pt x="9609" y="9943"/>
                  </a:lnTo>
                  <a:lnTo>
                    <a:pt x="9484" y="10138"/>
                  </a:lnTo>
                  <a:lnTo>
                    <a:pt x="9345" y="10332"/>
                  </a:lnTo>
                  <a:lnTo>
                    <a:pt x="9206" y="10513"/>
                  </a:lnTo>
                  <a:lnTo>
                    <a:pt x="9053" y="10680"/>
                  </a:lnTo>
                  <a:lnTo>
                    <a:pt x="8886" y="10847"/>
                  </a:lnTo>
                  <a:lnTo>
                    <a:pt x="8719" y="11014"/>
                  </a:lnTo>
                  <a:lnTo>
                    <a:pt x="8539" y="11153"/>
                  </a:lnTo>
                  <a:lnTo>
                    <a:pt x="8358" y="11292"/>
                  </a:lnTo>
                  <a:lnTo>
                    <a:pt x="8163" y="11431"/>
                  </a:lnTo>
                  <a:lnTo>
                    <a:pt x="7955" y="11542"/>
                  </a:lnTo>
                  <a:lnTo>
                    <a:pt x="7746" y="11653"/>
                  </a:lnTo>
                  <a:lnTo>
                    <a:pt x="7523" y="11751"/>
                  </a:lnTo>
                  <a:lnTo>
                    <a:pt x="7301" y="11848"/>
                  </a:lnTo>
                  <a:lnTo>
                    <a:pt x="7065" y="11917"/>
                  </a:lnTo>
                  <a:lnTo>
                    <a:pt x="6828" y="11987"/>
                  </a:lnTo>
                  <a:lnTo>
                    <a:pt x="6578" y="12043"/>
                  </a:lnTo>
                  <a:lnTo>
                    <a:pt x="6328" y="12084"/>
                  </a:lnTo>
                  <a:lnTo>
                    <a:pt x="6063" y="12126"/>
                  </a:lnTo>
                  <a:lnTo>
                    <a:pt x="5799" y="12140"/>
                  </a:lnTo>
                  <a:lnTo>
                    <a:pt x="2337" y="12140"/>
                  </a:lnTo>
                  <a:lnTo>
                    <a:pt x="2337" y="2114"/>
                  </a:lnTo>
                  <a:close/>
                  <a:moveTo>
                    <a:pt x="306" y="0"/>
                  </a:moveTo>
                  <a:lnTo>
                    <a:pt x="209" y="14"/>
                  </a:lnTo>
                  <a:lnTo>
                    <a:pt x="139" y="56"/>
                  </a:lnTo>
                  <a:lnTo>
                    <a:pt x="84" y="98"/>
                  </a:lnTo>
                  <a:lnTo>
                    <a:pt x="56" y="153"/>
                  </a:lnTo>
                  <a:lnTo>
                    <a:pt x="28" y="223"/>
                  </a:lnTo>
                  <a:lnTo>
                    <a:pt x="14" y="320"/>
                  </a:lnTo>
                  <a:lnTo>
                    <a:pt x="0" y="431"/>
                  </a:lnTo>
                  <a:lnTo>
                    <a:pt x="0" y="13836"/>
                  </a:lnTo>
                  <a:lnTo>
                    <a:pt x="14" y="13948"/>
                  </a:lnTo>
                  <a:lnTo>
                    <a:pt x="28" y="14045"/>
                  </a:lnTo>
                  <a:lnTo>
                    <a:pt x="56" y="14115"/>
                  </a:lnTo>
                  <a:lnTo>
                    <a:pt x="84" y="14184"/>
                  </a:lnTo>
                  <a:lnTo>
                    <a:pt x="139" y="14226"/>
                  </a:lnTo>
                  <a:lnTo>
                    <a:pt x="209" y="14254"/>
                  </a:lnTo>
                  <a:lnTo>
                    <a:pt x="306" y="14268"/>
                  </a:lnTo>
                  <a:lnTo>
                    <a:pt x="5896" y="14268"/>
                  </a:lnTo>
                  <a:lnTo>
                    <a:pt x="6272" y="14240"/>
                  </a:lnTo>
                  <a:lnTo>
                    <a:pt x="6647" y="14198"/>
                  </a:lnTo>
                  <a:lnTo>
                    <a:pt x="7009" y="14128"/>
                  </a:lnTo>
                  <a:lnTo>
                    <a:pt x="7371" y="14059"/>
                  </a:lnTo>
                  <a:lnTo>
                    <a:pt x="7718" y="13962"/>
                  </a:lnTo>
                  <a:lnTo>
                    <a:pt x="8052" y="13864"/>
                  </a:lnTo>
                  <a:lnTo>
                    <a:pt x="8386" y="13739"/>
                  </a:lnTo>
                  <a:lnTo>
                    <a:pt x="8705" y="13600"/>
                  </a:lnTo>
                  <a:lnTo>
                    <a:pt x="9011" y="13447"/>
                  </a:lnTo>
                  <a:lnTo>
                    <a:pt x="9317" y="13294"/>
                  </a:lnTo>
                  <a:lnTo>
                    <a:pt x="9609" y="13113"/>
                  </a:lnTo>
                  <a:lnTo>
                    <a:pt x="9887" y="12919"/>
                  </a:lnTo>
                  <a:lnTo>
                    <a:pt x="10152" y="12710"/>
                  </a:lnTo>
                  <a:lnTo>
                    <a:pt x="10416" y="12488"/>
                  </a:lnTo>
                  <a:lnTo>
                    <a:pt x="10666" y="12265"/>
                  </a:lnTo>
                  <a:lnTo>
                    <a:pt x="10903" y="12015"/>
                  </a:lnTo>
                  <a:lnTo>
                    <a:pt x="11125" y="11765"/>
                  </a:lnTo>
                  <a:lnTo>
                    <a:pt x="11334" y="11500"/>
                  </a:lnTo>
                  <a:lnTo>
                    <a:pt x="11528" y="11222"/>
                  </a:lnTo>
                  <a:lnTo>
                    <a:pt x="11709" y="10930"/>
                  </a:lnTo>
                  <a:lnTo>
                    <a:pt x="11876" y="10638"/>
                  </a:lnTo>
                  <a:lnTo>
                    <a:pt x="12029" y="10318"/>
                  </a:lnTo>
                  <a:lnTo>
                    <a:pt x="12168" y="9998"/>
                  </a:lnTo>
                  <a:lnTo>
                    <a:pt x="12293" y="9679"/>
                  </a:lnTo>
                  <a:lnTo>
                    <a:pt x="12404" y="9331"/>
                  </a:lnTo>
                  <a:lnTo>
                    <a:pt x="12488" y="8997"/>
                  </a:lnTo>
                  <a:lnTo>
                    <a:pt x="12571" y="8636"/>
                  </a:lnTo>
                  <a:lnTo>
                    <a:pt x="12627" y="8274"/>
                  </a:lnTo>
                  <a:lnTo>
                    <a:pt x="12683" y="7899"/>
                  </a:lnTo>
                  <a:lnTo>
                    <a:pt x="12696" y="7523"/>
                  </a:lnTo>
                  <a:lnTo>
                    <a:pt x="12710" y="7134"/>
                  </a:lnTo>
                  <a:lnTo>
                    <a:pt x="12696" y="6745"/>
                  </a:lnTo>
                  <a:lnTo>
                    <a:pt x="12683" y="6369"/>
                  </a:lnTo>
                  <a:lnTo>
                    <a:pt x="12627" y="5994"/>
                  </a:lnTo>
                  <a:lnTo>
                    <a:pt x="12571" y="5632"/>
                  </a:lnTo>
                  <a:lnTo>
                    <a:pt x="12488" y="5284"/>
                  </a:lnTo>
                  <a:lnTo>
                    <a:pt x="12404" y="4937"/>
                  </a:lnTo>
                  <a:lnTo>
                    <a:pt x="12293" y="4589"/>
                  </a:lnTo>
                  <a:lnTo>
                    <a:pt x="12168" y="4269"/>
                  </a:lnTo>
                  <a:lnTo>
                    <a:pt x="12029" y="3950"/>
                  </a:lnTo>
                  <a:lnTo>
                    <a:pt x="11876" y="3644"/>
                  </a:lnTo>
                  <a:lnTo>
                    <a:pt x="11709" y="3338"/>
                  </a:lnTo>
                  <a:lnTo>
                    <a:pt x="11514" y="3046"/>
                  </a:lnTo>
                  <a:lnTo>
                    <a:pt x="11320" y="2768"/>
                  </a:lnTo>
                  <a:lnTo>
                    <a:pt x="11111" y="2503"/>
                  </a:lnTo>
                  <a:lnTo>
                    <a:pt x="10889" y="2253"/>
                  </a:lnTo>
                  <a:lnTo>
                    <a:pt x="10652" y="2003"/>
                  </a:lnTo>
                  <a:lnTo>
                    <a:pt x="10416" y="1780"/>
                  </a:lnTo>
                  <a:lnTo>
                    <a:pt x="10152" y="1558"/>
                  </a:lnTo>
                  <a:lnTo>
                    <a:pt x="9887" y="1349"/>
                  </a:lnTo>
                  <a:lnTo>
                    <a:pt x="9595" y="1155"/>
                  </a:lnTo>
                  <a:lnTo>
                    <a:pt x="9303" y="988"/>
                  </a:lnTo>
                  <a:lnTo>
                    <a:pt x="9011" y="821"/>
                  </a:lnTo>
                  <a:lnTo>
                    <a:pt x="8692" y="668"/>
                  </a:lnTo>
                  <a:lnTo>
                    <a:pt x="8372" y="529"/>
                  </a:lnTo>
                  <a:lnTo>
                    <a:pt x="8052" y="404"/>
                  </a:lnTo>
                  <a:lnTo>
                    <a:pt x="7704" y="306"/>
                  </a:lnTo>
                  <a:lnTo>
                    <a:pt x="7357" y="209"/>
                  </a:lnTo>
                  <a:lnTo>
                    <a:pt x="7009" y="139"/>
                  </a:lnTo>
                  <a:lnTo>
                    <a:pt x="6647" y="84"/>
                  </a:lnTo>
                  <a:lnTo>
                    <a:pt x="6272" y="28"/>
                  </a:lnTo>
                  <a:lnTo>
                    <a:pt x="5896" y="14"/>
                  </a:lnTo>
                  <a:lnTo>
                    <a:pt x="55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6100450" y="2676000"/>
              <a:ext cx="364350" cy="361925"/>
            </a:xfrm>
            <a:custGeom>
              <a:rect b="b" l="l" r="r" t="t"/>
              <a:pathLst>
                <a:path extrusionOk="0" h="14477" w="14574">
                  <a:moveTo>
                    <a:pt x="7329" y="4423"/>
                  </a:moveTo>
                  <a:lnTo>
                    <a:pt x="9665" y="9220"/>
                  </a:lnTo>
                  <a:lnTo>
                    <a:pt x="4937" y="9220"/>
                  </a:lnTo>
                  <a:lnTo>
                    <a:pt x="7301" y="4423"/>
                  </a:lnTo>
                  <a:close/>
                  <a:moveTo>
                    <a:pt x="7217" y="1"/>
                  </a:moveTo>
                  <a:lnTo>
                    <a:pt x="7120" y="15"/>
                  </a:lnTo>
                  <a:lnTo>
                    <a:pt x="7078" y="29"/>
                  </a:lnTo>
                  <a:lnTo>
                    <a:pt x="7037" y="56"/>
                  </a:lnTo>
                  <a:lnTo>
                    <a:pt x="6967" y="126"/>
                  </a:lnTo>
                  <a:lnTo>
                    <a:pt x="6911" y="251"/>
                  </a:lnTo>
                  <a:lnTo>
                    <a:pt x="70" y="14045"/>
                  </a:lnTo>
                  <a:lnTo>
                    <a:pt x="28" y="14129"/>
                  </a:lnTo>
                  <a:lnTo>
                    <a:pt x="0" y="14212"/>
                  </a:lnTo>
                  <a:lnTo>
                    <a:pt x="0" y="14282"/>
                  </a:lnTo>
                  <a:lnTo>
                    <a:pt x="28" y="14351"/>
                  </a:lnTo>
                  <a:lnTo>
                    <a:pt x="56" y="14407"/>
                  </a:lnTo>
                  <a:lnTo>
                    <a:pt x="112" y="14435"/>
                  </a:lnTo>
                  <a:lnTo>
                    <a:pt x="181" y="14463"/>
                  </a:lnTo>
                  <a:lnTo>
                    <a:pt x="264" y="14477"/>
                  </a:lnTo>
                  <a:lnTo>
                    <a:pt x="2128" y="14477"/>
                  </a:lnTo>
                  <a:lnTo>
                    <a:pt x="2239" y="14463"/>
                  </a:lnTo>
                  <a:lnTo>
                    <a:pt x="2350" y="14435"/>
                  </a:lnTo>
                  <a:lnTo>
                    <a:pt x="2448" y="14393"/>
                  </a:lnTo>
                  <a:lnTo>
                    <a:pt x="2531" y="14324"/>
                  </a:lnTo>
                  <a:lnTo>
                    <a:pt x="2601" y="14240"/>
                  </a:lnTo>
                  <a:lnTo>
                    <a:pt x="2656" y="14143"/>
                  </a:lnTo>
                  <a:lnTo>
                    <a:pt x="2698" y="14045"/>
                  </a:lnTo>
                  <a:lnTo>
                    <a:pt x="4005" y="11362"/>
                  </a:lnTo>
                  <a:lnTo>
                    <a:pt x="10569" y="11362"/>
                  </a:lnTo>
                  <a:lnTo>
                    <a:pt x="11876" y="14045"/>
                  </a:lnTo>
                  <a:lnTo>
                    <a:pt x="11918" y="14143"/>
                  </a:lnTo>
                  <a:lnTo>
                    <a:pt x="11987" y="14240"/>
                  </a:lnTo>
                  <a:lnTo>
                    <a:pt x="12057" y="14310"/>
                  </a:lnTo>
                  <a:lnTo>
                    <a:pt x="12140" y="14379"/>
                  </a:lnTo>
                  <a:lnTo>
                    <a:pt x="12237" y="14435"/>
                  </a:lnTo>
                  <a:lnTo>
                    <a:pt x="12349" y="14463"/>
                  </a:lnTo>
                  <a:lnTo>
                    <a:pt x="12446" y="14477"/>
                  </a:lnTo>
                  <a:lnTo>
                    <a:pt x="14309" y="14477"/>
                  </a:lnTo>
                  <a:lnTo>
                    <a:pt x="14393" y="14463"/>
                  </a:lnTo>
                  <a:lnTo>
                    <a:pt x="14462" y="14435"/>
                  </a:lnTo>
                  <a:lnTo>
                    <a:pt x="14518" y="14407"/>
                  </a:lnTo>
                  <a:lnTo>
                    <a:pt x="14546" y="14351"/>
                  </a:lnTo>
                  <a:lnTo>
                    <a:pt x="14574" y="14282"/>
                  </a:lnTo>
                  <a:lnTo>
                    <a:pt x="14574" y="14212"/>
                  </a:lnTo>
                  <a:lnTo>
                    <a:pt x="14546" y="14129"/>
                  </a:lnTo>
                  <a:lnTo>
                    <a:pt x="14518" y="14045"/>
                  </a:lnTo>
                  <a:lnTo>
                    <a:pt x="7648" y="251"/>
                  </a:lnTo>
                  <a:lnTo>
                    <a:pt x="7579" y="126"/>
                  </a:lnTo>
                  <a:lnTo>
                    <a:pt x="7509" y="56"/>
                  </a:lnTo>
                  <a:lnTo>
                    <a:pt x="7482" y="29"/>
                  </a:lnTo>
                  <a:lnTo>
                    <a:pt x="7440" y="15"/>
                  </a:lnTo>
                  <a:lnTo>
                    <a:pt x="7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6598975" y="2681225"/>
              <a:ext cx="285075" cy="356700"/>
            </a:xfrm>
            <a:custGeom>
              <a:rect b="b" l="l" r="r" t="t"/>
              <a:pathLst>
                <a:path extrusionOk="0" h="14268" w="11403">
                  <a:moveTo>
                    <a:pt x="306" y="0"/>
                  </a:moveTo>
                  <a:lnTo>
                    <a:pt x="209" y="14"/>
                  </a:lnTo>
                  <a:lnTo>
                    <a:pt x="139" y="56"/>
                  </a:lnTo>
                  <a:lnTo>
                    <a:pt x="84" y="98"/>
                  </a:lnTo>
                  <a:lnTo>
                    <a:pt x="42" y="153"/>
                  </a:lnTo>
                  <a:lnTo>
                    <a:pt x="14" y="223"/>
                  </a:lnTo>
                  <a:lnTo>
                    <a:pt x="0" y="320"/>
                  </a:lnTo>
                  <a:lnTo>
                    <a:pt x="0" y="431"/>
                  </a:lnTo>
                  <a:lnTo>
                    <a:pt x="0" y="1725"/>
                  </a:lnTo>
                  <a:lnTo>
                    <a:pt x="0" y="1850"/>
                  </a:lnTo>
                  <a:lnTo>
                    <a:pt x="14" y="1933"/>
                  </a:lnTo>
                  <a:lnTo>
                    <a:pt x="42" y="2003"/>
                  </a:lnTo>
                  <a:lnTo>
                    <a:pt x="84" y="2072"/>
                  </a:lnTo>
                  <a:lnTo>
                    <a:pt x="139" y="2114"/>
                  </a:lnTo>
                  <a:lnTo>
                    <a:pt x="209" y="2142"/>
                  </a:lnTo>
                  <a:lnTo>
                    <a:pt x="306" y="2156"/>
                  </a:lnTo>
                  <a:lnTo>
                    <a:pt x="4547" y="2156"/>
                  </a:lnTo>
                  <a:lnTo>
                    <a:pt x="4547" y="13836"/>
                  </a:lnTo>
                  <a:lnTo>
                    <a:pt x="4547" y="13948"/>
                  </a:lnTo>
                  <a:lnTo>
                    <a:pt x="4561" y="14031"/>
                  </a:lnTo>
                  <a:lnTo>
                    <a:pt x="4589" y="14115"/>
                  </a:lnTo>
                  <a:lnTo>
                    <a:pt x="4631" y="14170"/>
                  </a:lnTo>
                  <a:lnTo>
                    <a:pt x="4686" y="14212"/>
                  </a:lnTo>
                  <a:lnTo>
                    <a:pt x="4756" y="14240"/>
                  </a:lnTo>
                  <a:lnTo>
                    <a:pt x="4839" y="14254"/>
                  </a:lnTo>
                  <a:lnTo>
                    <a:pt x="4951" y="14268"/>
                  </a:lnTo>
                  <a:lnTo>
                    <a:pt x="6452" y="14268"/>
                  </a:lnTo>
                  <a:lnTo>
                    <a:pt x="6564" y="14254"/>
                  </a:lnTo>
                  <a:lnTo>
                    <a:pt x="6661" y="14240"/>
                  </a:lnTo>
                  <a:lnTo>
                    <a:pt x="6731" y="14212"/>
                  </a:lnTo>
                  <a:lnTo>
                    <a:pt x="6786" y="14170"/>
                  </a:lnTo>
                  <a:lnTo>
                    <a:pt x="6828" y="14115"/>
                  </a:lnTo>
                  <a:lnTo>
                    <a:pt x="6842" y="14045"/>
                  </a:lnTo>
                  <a:lnTo>
                    <a:pt x="6856" y="13948"/>
                  </a:lnTo>
                  <a:lnTo>
                    <a:pt x="6870" y="13836"/>
                  </a:lnTo>
                  <a:lnTo>
                    <a:pt x="6870" y="2156"/>
                  </a:lnTo>
                  <a:lnTo>
                    <a:pt x="11097" y="2156"/>
                  </a:lnTo>
                  <a:lnTo>
                    <a:pt x="11180" y="2142"/>
                  </a:lnTo>
                  <a:lnTo>
                    <a:pt x="11250" y="2114"/>
                  </a:lnTo>
                  <a:lnTo>
                    <a:pt x="11319" y="2072"/>
                  </a:lnTo>
                  <a:lnTo>
                    <a:pt x="11361" y="2017"/>
                  </a:lnTo>
                  <a:lnTo>
                    <a:pt x="11389" y="1947"/>
                  </a:lnTo>
                  <a:lnTo>
                    <a:pt x="11403" y="1850"/>
                  </a:lnTo>
                  <a:lnTo>
                    <a:pt x="11403" y="1725"/>
                  </a:lnTo>
                  <a:lnTo>
                    <a:pt x="11403" y="431"/>
                  </a:lnTo>
                  <a:lnTo>
                    <a:pt x="11403" y="320"/>
                  </a:lnTo>
                  <a:lnTo>
                    <a:pt x="11389" y="223"/>
                  </a:lnTo>
                  <a:lnTo>
                    <a:pt x="11361" y="153"/>
                  </a:lnTo>
                  <a:lnTo>
                    <a:pt x="11319" y="98"/>
                  </a:lnTo>
                  <a:lnTo>
                    <a:pt x="11264" y="56"/>
                  </a:lnTo>
                  <a:lnTo>
                    <a:pt x="11194" y="28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7017875" y="2676000"/>
              <a:ext cx="364000" cy="361925"/>
            </a:xfrm>
            <a:custGeom>
              <a:rect b="b" l="l" r="r" t="t"/>
              <a:pathLst>
                <a:path extrusionOk="0" h="14477" w="14560">
                  <a:moveTo>
                    <a:pt x="7315" y="4423"/>
                  </a:moveTo>
                  <a:lnTo>
                    <a:pt x="9651" y="9220"/>
                  </a:lnTo>
                  <a:lnTo>
                    <a:pt x="4923" y="9220"/>
                  </a:lnTo>
                  <a:lnTo>
                    <a:pt x="7287" y="4423"/>
                  </a:lnTo>
                  <a:close/>
                  <a:moveTo>
                    <a:pt x="7218" y="1"/>
                  </a:moveTo>
                  <a:lnTo>
                    <a:pt x="7120" y="15"/>
                  </a:lnTo>
                  <a:lnTo>
                    <a:pt x="7079" y="29"/>
                  </a:lnTo>
                  <a:lnTo>
                    <a:pt x="7037" y="56"/>
                  </a:lnTo>
                  <a:lnTo>
                    <a:pt x="6967" y="126"/>
                  </a:lnTo>
                  <a:lnTo>
                    <a:pt x="6912" y="251"/>
                  </a:lnTo>
                  <a:lnTo>
                    <a:pt x="70" y="14045"/>
                  </a:lnTo>
                  <a:lnTo>
                    <a:pt x="28" y="14129"/>
                  </a:lnTo>
                  <a:lnTo>
                    <a:pt x="1" y="14212"/>
                  </a:lnTo>
                  <a:lnTo>
                    <a:pt x="1" y="14282"/>
                  </a:lnTo>
                  <a:lnTo>
                    <a:pt x="28" y="14351"/>
                  </a:lnTo>
                  <a:lnTo>
                    <a:pt x="56" y="14393"/>
                  </a:lnTo>
                  <a:lnTo>
                    <a:pt x="112" y="14435"/>
                  </a:lnTo>
                  <a:lnTo>
                    <a:pt x="181" y="14463"/>
                  </a:lnTo>
                  <a:lnTo>
                    <a:pt x="265" y="14477"/>
                  </a:lnTo>
                  <a:lnTo>
                    <a:pt x="2128" y="14477"/>
                  </a:lnTo>
                  <a:lnTo>
                    <a:pt x="2239" y="14463"/>
                  </a:lnTo>
                  <a:lnTo>
                    <a:pt x="2337" y="14435"/>
                  </a:lnTo>
                  <a:lnTo>
                    <a:pt x="2448" y="14393"/>
                  </a:lnTo>
                  <a:lnTo>
                    <a:pt x="2532" y="14324"/>
                  </a:lnTo>
                  <a:lnTo>
                    <a:pt x="2601" y="14240"/>
                  </a:lnTo>
                  <a:lnTo>
                    <a:pt x="2657" y="14143"/>
                  </a:lnTo>
                  <a:lnTo>
                    <a:pt x="2698" y="14045"/>
                  </a:lnTo>
                  <a:lnTo>
                    <a:pt x="4006" y="11348"/>
                  </a:lnTo>
                  <a:lnTo>
                    <a:pt x="10569" y="11348"/>
                  </a:lnTo>
                  <a:lnTo>
                    <a:pt x="11862" y="14045"/>
                  </a:lnTo>
                  <a:lnTo>
                    <a:pt x="11904" y="14143"/>
                  </a:lnTo>
                  <a:lnTo>
                    <a:pt x="11974" y="14226"/>
                  </a:lnTo>
                  <a:lnTo>
                    <a:pt x="12043" y="14310"/>
                  </a:lnTo>
                  <a:lnTo>
                    <a:pt x="12127" y="14379"/>
                  </a:lnTo>
                  <a:lnTo>
                    <a:pt x="12224" y="14421"/>
                  </a:lnTo>
                  <a:lnTo>
                    <a:pt x="12335" y="14463"/>
                  </a:lnTo>
                  <a:lnTo>
                    <a:pt x="12446" y="14477"/>
                  </a:lnTo>
                  <a:lnTo>
                    <a:pt x="14296" y="14477"/>
                  </a:lnTo>
                  <a:lnTo>
                    <a:pt x="14379" y="14463"/>
                  </a:lnTo>
                  <a:lnTo>
                    <a:pt x="14449" y="14435"/>
                  </a:lnTo>
                  <a:lnTo>
                    <a:pt x="14504" y="14407"/>
                  </a:lnTo>
                  <a:lnTo>
                    <a:pt x="14532" y="14351"/>
                  </a:lnTo>
                  <a:lnTo>
                    <a:pt x="14560" y="14282"/>
                  </a:lnTo>
                  <a:lnTo>
                    <a:pt x="14560" y="14212"/>
                  </a:lnTo>
                  <a:lnTo>
                    <a:pt x="14546" y="14129"/>
                  </a:lnTo>
                  <a:lnTo>
                    <a:pt x="14504" y="14045"/>
                  </a:lnTo>
                  <a:lnTo>
                    <a:pt x="7649" y="251"/>
                  </a:lnTo>
                  <a:lnTo>
                    <a:pt x="7579" y="126"/>
                  </a:lnTo>
                  <a:lnTo>
                    <a:pt x="7510" y="56"/>
                  </a:lnTo>
                  <a:lnTo>
                    <a:pt x="7482" y="29"/>
                  </a:lnTo>
                  <a:lnTo>
                    <a:pt x="7440" y="15"/>
                  </a:lnTo>
                  <a:lnTo>
                    <a:pt x="7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238125" y="2410075"/>
              <a:ext cx="775250" cy="894825"/>
            </a:xfrm>
            <a:custGeom>
              <a:rect b="b" l="l" r="r" t="t"/>
              <a:pathLst>
                <a:path extrusionOk="0" h="35793" w="31010">
                  <a:moveTo>
                    <a:pt x="20664" y="3143"/>
                  </a:moveTo>
                  <a:lnTo>
                    <a:pt x="24460" y="9734"/>
                  </a:lnTo>
                  <a:lnTo>
                    <a:pt x="29174" y="17910"/>
                  </a:lnTo>
                  <a:lnTo>
                    <a:pt x="24474" y="26073"/>
                  </a:lnTo>
                  <a:lnTo>
                    <a:pt x="20664" y="32664"/>
                  </a:lnTo>
                  <a:lnTo>
                    <a:pt x="16868" y="26073"/>
                  </a:lnTo>
                  <a:lnTo>
                    <a:pt x="12154" y="17910"/>
                  </a:lnTo>
                  <a:lnTo>
                    <a:pt x="16854" y="9734"/>
                  </a:lnTo>
                  <a:lnTo>
                    <a:pt x="20664" y="3143"/>
                  </a:lnTo>
                  <a:close/>
                  <a:moveTo>
                    <a:pt x="0" y="0"/>
                  </a:moveTo>
                  <a:lnTo>
                    <a:pt x="5159" y="8955"/>
                  </a:lnTo>
                  <a:lnTo>
                    <a:pt x="10332" y="17897"/>
                  </a:lnTo>
                  <a:lnTo>
                    <a:pt x="15505" y="26852"/>
                  </a:lnTo>
                  <a:lnTo>
                    <a:pt x="20678" y="35793"/>
                  </a:lnTo>
                  <a:lnTo>
                    <a:pt x="25837" y="26852"/>
                  </a:lnTo>
                  <a:lnTo>
                    <a:pt x="31010" y="17910"/>
                  </a:lnTo>
                  <a:lnTo>
                    <a:pt x="25837" y="8955"/>
                  </a:lnTo>
                  <a:lnTo>
                    <a:pt x="20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989375" y="2410075"/>
              <a:ext cx="282300" cy="244750"/>
            </a:xfrm>
            <a:custGeom>
              <a:rect b="b" l="l" r="r" t="t"/>
              <a:pathLst>
                <a:path extrusionOk="0" h="9790" w="11292">
                  <a:moveTo>
                    <a:pt x="0" y="0"/>
                  </a:moveTo>
                  <a:lnTo>
                    <a:pt x="918" y="1599"/>
                  </a:lnTo>
                  <a:lnTo>
                    <a:pt x="8525" y="1599"/>
                  </a:lnTo>
                  <a:lnTo>
                    <a:pt x="4714" y="8204"/>
                  </a:lnTo>
                  <a:lnTo>
                    <a:pt x="5632" y="9790"/>
                  </a:lnTo>
                  <a:lnTo>
                    <a:pt x="112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/>
        </p:nvSpPr>
        <p:spPr>
          <a:xfrm>
            <a:off x="4001525" y="626225"/>
            <a:ext cx="1138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pace Grotesk"/>
                <a:ea typeface="Space Grotesk"/>
                <a:cs typeface="Space Grotesk"/>
                <a:sym typeface="Space Grotesk"/>
              </a:rPr>
              <a:t>1 Feb, 2025</a:t>
            </a:r>
            <a:endParaRPr sz="11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448450" y="2504225"/>
            <a:ext cx="259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Matt Topol</a:t>
            </a:r>
            <a:endParaRPr b="1" sz="11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825" y="969694"/>
            <a:ext cx="16287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Driver Manager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374" name="Google Shape;374;p26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5" name="Google Shape;375;p26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6"/>
          <p:cNvSpPr txBox="1"/>
          <p:nvPr/>
        </p:nvSpPr>
        <p:spPr>
          <a:xfrm>
            <a:off x="234150" y="1087600"/>
            <a:ext cx="85575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Implements the ADBC API and delegates to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Dynamically-loaded drivers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Use multiple drivers simultaneously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Decouple from specific drivers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Makes drivers reusable in multiple contexts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pace Grotesk"/>
              <a:buChar char="▸"/>
            </a:pPr>
            <a:r>
              <a:rPr i="1"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Ex: Go via CGO</a:t>
            </a:r>
            <a:endParaRPr i="1"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4874325" y="1088372"/>
            <a:ext cx="1075200" cy="1075200"/>
          </a:xfrm>
          <a:prstGeom prst="ellipse">
            <a:avLst/>
          </a:prstGeom>
          <a:solidFill>
            <a:srgbClr val="38BDD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6"/>
          <p:cNvSpPr txBox="1"/>
          <p:nvPr/>
        </p:nvSpPr>
        <p:spPr>
          <a:xfrm flipH="1">
            <a:off x="4926900" y="1429200"/>
            <a:ext cx="94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PostgreSQL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6988507" y="1088372"/>
            <a:ext cx="1075200" cy="1075200"/>
          </a:xfrm>
          <a:prstGeom prst="ellipse">
            <a:avLst/>
          </a:prstGeom>
          <a:solidFill>
            <a:srgbClr val="44737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6"/>
          <p:cNvSpPr/>
          <p:nvPr/>
        </p:nvSpPr>
        <p:spPr>
          <a:xfrm>
            <a:off x="4874325" y="2980085"/>
            <a:ext cx="1075200" cy="1075200"/>
          </a:xfrm>
          <a:prstGeom prst="ellipse">
            <a:avLst/>
          </a:prstGeom>
          <a:solidFill>
            <a:srgbClr val="4981C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6"/>
          <p:cNvSpPr/>
          <p:nvPr/>
        </p:nvSpPr>
        <p:spPr>
          <a:xfrm>
            <a:off x="6988507" y="2980085"/>
            <a:ext cx="1075200" cy="1075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grpSp>
        <p:nvGrpSpPr>
          <p:cNvPr id="382" name="Google Shape;382;p26"/>
          <p:cNvGrpSpPr/>
          <p:nvPr/>
        </p:nvGrpSpPr>
        <p:grpSpPr>
          <a:xfrm rot="-5400000">
            <a:off x="6145274" y="1132756"/>
            <a:ext cx="647325" cy="647325"/>
            <a:chOff x="8777439" y="1319009"/>
            <a:chExt cx="863100" cy="863100"/>
          </a:xfrm>
        </p:grpSpPr>
        <p:sp>
          <p:nvSpPr>
            <p:cNvPr id="383" name="Google Shape;383;p26"/>
            <p:cNvSpPr/>
            <p:nvPr/>
          </p:nvSpPr>
          <p:spPr>
            <a:xfrm flipH="1" rot="5400000">
              <a:off x="8777439" y="1319009"/>
              <a:ext cx="863100" cy="863100"/>
            </a:xfrm>
            <a:prstGeom prst="arc">
              <a:avLst>
                <a:gd fmla="val 13410394" name="adj1"/>
                <a:gd fmla="val 18871027" name="adj2"/>
              </a:avLst>
            </a:prstGeom>
            <a:noFill/>
            <a:ln cap="flat" cmpd="sng" w="9525">
              <a:solidFill>
                <a:srgbClr val="434343"/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" name="Google Shape;384;p26"/>
            <p:cNvGrpSpPr/>
            <p:nvPr/>
          </p:nvGrpSpPr>
          <p:grpSpPr>
            <a:xfrm flipH="1" rot="-10545041">
              <a:off x="9485607" y="2008576"/>
              <a:ext cx="76512" cy="79044"/>
              <a:chOff x="3674533" y="1635731"/>
              <a:chExt cx="203200" cy="209869"/>
            </a:xfrm>
          </p:grpSpPr>
          <p:cxnSp>
            <p:nvCxnSpPr>
              <p:cNvPr id="385" name="Google Shape;385;p26"/>
              <p:cNvCxnSpPr/>
              <p:nvPr/>
            </p:nvCxnSpPr>
            <p:spPr>
              <a:xfrm>
                <a:off x="3674533" y="1638300"/>
                <a:ext cx="0" cy="20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34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6" name="Google Shape;386;p26"/>
              <p:cNvCxnSpPr/>
              <p:nvPr/>
            </p:nvCxnSpPr>
            <p:spPr>
              <a:xfrm rot="10800000">
                <a:off x="3674633" y="1635731"/>
                <a:ext cx="203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34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87" name="Google Shape;387;p26"/>
          <p:cNvGrpSpPr/>
          <p:nvPr/>
        </p:nvGrpSpPr>
        <p:grpSpPr>
          <a:xfrm rot="5400000">
            <a:off x="6145274" y="3261594"/>
            <a:ext cx="647325" cy="647325"/>
            <a:chOff x="8777439" y="1319009"/>
            <a:chExt cx="863100" cy="863100"/>
          </a:xfrm>
        </p:grpSpPr>
        <p:sp>
          <p:nvSpPr>
            <p:cNvPr id="388" name="Google Shape;388;p26"/>
            <p:cNvSpPr/>
            <p:nvPr/>
          </p:nvSpPr>
          <p:spPr>
            <a:xfrm flipH="1" rot="5400000">
              <a:off x="8777439" y="1319009"/>
              <a:ext cx="863100" cy="863100"/>
            </a:xfrm>
            <a:prstGeom prst="arc">
              <a:avLst>
                <a:gd fmla="val 13410394" name="adj1"/>
                <a:gd fmla="val 18871027" name="adj2"/>
              </a:avLst>
            </a:prstGeom>
            <a:noFill/>
            <a:ln cap="flat" cmpd="sng" w="9525">
              <a:solidFill>
                <a:srgbClr val="434343"/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6"/>
            <p:cNvGrpSpPr/>
            <p:nvPr/>
          </p:nvGrpSpPr>
          <p:grpSpPr>
            <a:xfrm flipH="1" rot="-10545041">
              <a:off x="9485607" y="2008576"/>
              <a:ext cx="76512" cy="79044"/>
              <a:chOff x="3674533" y="1635731"/>
              <a:chExt cx="203200" cy="209869"/>
            </a:xfrm>
          </p:grpSpPr>
          <p:cxnSp>
            <p:nvCxnSpPr>
              <p:cNvPr id="390" name="Google Shape;390;p26"/>
              <p:cNvCxnSpPr/>
              <p:nvPr/>
            </p:nvCxnSpPr>
            <p:spPr>
              <a:xfrm>
                <a:off x="3674533" y="1638300"/>
                <a:ext cx="0" cy="20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34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1" name="Google Shape;391;p26"/>
              <p:cNvCxnSpPr/>
              <p:nvPr/>
            </p:nvCxnSpPr>
            <p:spPr>
              <a:xfrm rot="10800000">
                <a:off x="3674633" y="1635731"/>
                <a:ext cx="203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34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92" name="Google Shape;392;p26"/>
          <p:cNvGrpSpPr/>
          <p:nvPr/>
        </p:nvGrpSpPr>
        <p:grpSpPr>
          <a:xfrm>
            <a:off x="7181118" y="2225750"/>
            <a:ext cx="647325" cy="647325"/>
            <a:chOff x="8777439" y="1319009"/>
            <a:chExt cx="863100" cy="863100"/>
          </a:xfrm>
        </p:grpSpPr>
        <p:sp>
          <p:nvSpPr>
            <p:cNvPr id="393" name="Google Shape;393;p26"/>
            <p:cNvSpPr/>
            <p:nvPr/>
          </p:nvSpPr>
          <p:spPr>
            <a:xfrm flipH="1" rot="5400000">
              <a:off x="8777439" y="1319009"/>
              <a:ext cx="863100" cy="863100"/>
            </a:xfrm>
            <a:prstGeom prst="arc">
              <a:avLst>
                <a:gd fmla="val 13410394" name="adj1"/>
                <a:gd fmla="val 18871027" name="adj2"/>
              </a:avLst>
            </a:prstGeom>
            <a:noFill/>
            <a:ln cap="flat" cmpd="sng" w="9525">
              <a:solidFill>
                <a:srgbClr val="434343"/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4" name="Google Shape;394;p26"/>
            <p:cNvGrpSpPr/>
            <p:nvPr/>
          </p:nvGrpSpPr>
          <p:grpSpPr>
            <a:xfrm flipH="1" rot="-10545041">
              <a:off x="9485607" y="2008576"/>
              <a:ext cx="76512" cy="79044"/>
              <a:chOff x="3674533" y="1635731"/>
              <a:chExt cx="203200" cy="209869"/>
            </a:xfrm>
          </p:grpSpPr>
          <p:cxnSp>
            <p:nvCxnSpPr>
              <p:cNvPr id="395" name="Google Shape;395;p26"/>
              <p:cNvCxnSpPr/>
              <p:nvPr/>
            </p:nvCxnSpPr>
            <p:spPr>
              <a:xfrm>
                <a:off x="3674533" y="1638300"/>
                <a:ext cx="0" cy="20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34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6" name="Google Shape;396;p26"/>
              <p:cNvCxnSpPr/>
              <p:nvPr/>
            </p:nvCxnSpPr>
            <p:spPr>
              <a:xfrm rot="10800000">
                <a:off x="3674633" y="1635731"/>
                <a:ext cx="203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34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97" name="Google Shape;397;p26"/>
          <p:cNvGrpSpPr/>
          <p:nvPr/>
        </p:nvGrpSpPr>
        <p:grpSpPr>
          <a:xfrm rot="10800000">
            <a:off x="5109430" y="2225750"/>
            <a:ext cx="647325" cy="647325"/>
            <a:chOff x="8777439" y="1319009"/>
            <a:chExt cx="863100" cy="863100"/>
          </a:xfrm>
        </p:grpSpPr>
        <p:sp>
          <p:nvSpPr>
            <p:cNvPr id="398" name="Google Shape;398;p26"/>
            <p:cNvSpPr/>
            <p:nvPr/>
          </p:nvSpPr>
          <p:spPr>
            <a:xfrm flipH="1" rot="5400000">
              <a:off x="8777439" y="1319009"/>
              <a:ext cx="863100" cy="863100"/>
            </a:xfrm>
            <a:prstGeom prst="arc">
              <a:avLst>
                <a:gd fmla="val 13410394" name="adj1"/>
                <a:gd fmla="val 18871027" name="adj2"/>
              </a:avLst>
            </a:prstGeom>
            <a:noFill/>
            <a:ln cap="flat" cmpd="sng" w="9525">
              <a:solidFill>
                <a:srgbClr val="434343"/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9" name="Google Shape;399;p26"/>
            <p:cNvGrpSpPr/>
            <p:nvPr/>
          </p:nvGrpSpPr>
          <p:grpSpPr>
            <a:xfrm flipH="1" rot="-10545041">
              <a:off x="9485607" y="2008576"/>
              <a:ext cx="76512" cy="79044"/>
              <a:chOff x="3674533" y="1635731"/>
              <a:chExt cx="203200" cy="209869"/>
            </a:xfrm>
          </p:grpSpPr>
          <p:cxnSp>
            <p:nvCxnSpPr>
              <p:cNvPr id="400" name="Google Shape;400;p26"/>
              <p:cNvCxnSpPr/>
              <p:nvPr/>
            </p:nvCxnSpPr>
            <p:spPr>
              <a:xfrm>
                <a:off x="3674533" y="1638300"/>
                <a:ext cx="0" cy="20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34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1" name="Google Shape;401;p26"/>
              <p:cNvCxnSpPr/>
              <p:nvPr/>
            </p:nvCxnSpPr>
            <p:spPr>
              <a:xfrm rot="10800000">
                <a:off x="3674633" y="1635731"/>
                <a:ext cx="203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34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402" name="Google Shape;402;p26"/>
          <p:cNvSpPr txBox="1"/>
          <p:nvPr/>
        </p:nvSpPr>
        <p:spPr>
          <a:xfrm>
            <a:off x="5614450" y="2279177"/>
            <a:ext cx="17058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ADBC </a:t>
            </a:r>
            <a:endParaRPr sz="110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API</a:t>
            </a:r>
            <a:endParaRPr sz="110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3" name="Google Shape;403;p26"/>
          <p:cNvSpPr txBox="1"/>
          <p:nvPr/>
        </p:nvSpPr>
        <p:spPr>
          <a:xfrm flipH="1">
            <a:off x="7181325" y="1386553"/>
            <a:ext cx="689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Flight SQL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26"/>
          <p:cNvSpPr txBox="1"/>
          <p:nvPr/>
        </p:nvSpPr>
        <p:spPr>
          <a:xfrm flipH="1">
            <a:off x="7181325" y="3320841"/>
            <a:ext cx="689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More Drivers…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26"/>
          <p:cNvSpPr txBox="1"/>
          <p:nvPr/>
        </p:nvSpPr>
        <p:spPr>
          <a:xfrm flipH="1">
            <a:off x="5088394" y="3320841"/>
            <a:ext cx="689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SQLite3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26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Go ADBC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412" name="Google Shape;412;p27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3" name="Google Shape;413;p27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7"/>
          <p:cNvSpPr txBox="1"/>
          <p:nvPr/>
        </p:nvSpPr>
        <p:spPr>
          <a:xfrm>
            <a:off x="5463325" y="1087600"/>
            <a:ext cx="33282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ADBC Interface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Interfaces to implement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Enums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Anyone can implement, all can use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Generic Arrow-native interactions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Wrappers for ease of use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i="1" lang="en" sz="1100" u="sng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adbc/sqldriver</a:t>
            </a:r>
            <a:r>
              <a:rPr i="1"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</a:t>
            </a: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wrap any ADBC driver to be compatible with database/sql package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i="1" lang="en" sz="1100" u="sng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adbc/drivermgr</a:t>
            </a:r>
            <a:r>
              <a:rPr i="1"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- CGO connection to dynamically load any ADBC shared library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415" name="Google Shape;4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75" y="895375"/>
            <a:ext cx="5289025" cy="39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288" y="3509975"/>
            <a:ext cx="1233400" cy="12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7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7"/>
          <p:cNvSpPr txBox="1"/>
          <p:nvPr/>
        </p:nvSpPr>
        <p:spPr>
          <a:xfrm>
            <a:off x="1782975" y="4711700"/>
            <a:ext cx="78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go get github.com/apache/arrow-adbc/go/adbc/driver/snowflake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R Bindings!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424" name="Google Shape;424;p28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Google Shape;425;p28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8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25" y="1990875"/>
            <a:ext cx="648652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/>
          <p:nvPr/>
        </p:nvSpPr>
        <p:spPr>
          <a:xfrm>
            <a:off x="598550" y="1349175"/>
            <a:ext cx="7849800" cy="2846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9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Equivalent Concepts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aphicFrame>
        <p:nvGraphicFramePr>
          <p:cNvPr id="434" name="Google Shape;434;p29"/>
          <p:cNvGraphicFramePr/>
          <p:nvPr/>
        </p:nvGraphicFramePr>
        <p:xfrm>
          <a:off x="494650" y="12396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{D45FA252-F079-4493-B3C3-1E525E3CC730}</a:tableStyleId>
              </a:tblPr>
              <a:tblGrid>
                <a:gridCol w="878825"/>
                <a:gridCol w="1075425"/>
                <a:gridCol w="1432350"/>
                <a:gridCol w="976525"/>
                <a:gridCol w="1216600"/>
                <a:gridCol w="1223925"/>
                <a:gridCol w="10974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Concept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ADBC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database/sql (Golang)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DBAPI 2.0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(PEP 249)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Flight SQL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JDBC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ODBC</a:t>
                      </a:r>
                      <a:endParaRPr b="1" sz="9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B8B8"/>
                    </a:solidFill>
                  </a:tcPr>
                </a:tc>
              </a:tr>
              <a:tr h="51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Database Connection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AdbcConnection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Conn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Connection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FlightSqlClient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Connection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SQLHANDLE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(connection)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7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Query State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AdbcStatement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 -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Cursor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-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Statement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SQLHANDLE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(statement)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Prepared Statement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AdbcStatement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Stmt</a:t>
                      </a:r>
                      <a:endParaRPr sz="900">
                        <a:solidFill>
                          <a:srgbClr val="000000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Cursor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PreparedStatement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PreparedStatement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SQLHANDLE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(statement)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Result Set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ArrowArrayStream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*Rows</a:t>
                      </a:r>
                      <a:endParaRPr sz="900">
                        <a:solidFill>
                          <a:srgbClr val="000000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Cursor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FlightInfo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ResultSet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SQLHANDLE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(statement)</a:t>
                      </a:r>
                      <a:endParaRPr sz="900"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35" name="Google Shape;435;p29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"/>
          <p:cNvSpPr/>
          <p:nvPr/>
        </p:nvSpPr>
        <p:spPr>
          <a:xfrm>
            <a:off x="484050" y="1616650"/>
            <a:ext cx="2450700" cy="3009000"/>
          </a:xfrm>
          <a:prstGeom prst="rect">
            <a:avLst/>
          </a:prstGeom>
          <a:solidFill>
            <a:srgbClr val="CFDB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47625">
              <a:srgbClr val="000000"/>
            </a:outerShdw>
          </a:effectLst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Explicit facilities to ingest batches of Arrow data </a:t>
            </a: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into</a:t>
            </a: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a database table.</a:t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adbc_ingest</a:t>
            </a:r>
            <a:endParaRPr i="1"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41" name="Google Shape;441;p30"/>
          <p:cNvSpPr/>
          <p:nvPr/>
        </p:nvSpPr>
        <p:spPr>
          <a:xfrm>
            <a:off x="3293200" y="1616650"/>
            <a:ext cx="2450700" cy="3009000"/>
          </a:xfrm>
          <a:prstGeom prst="rect">
            <a:avLst/>
          </a:prstGeom>
          <a:solidFill>
            <a:srgbClr val="9FB8B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47625">
              <a:srgbClr val="000000"/>
            </a:outerShdw>
          </a:effectLst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Drivers can explicitly expose partitioned and/or distributed result sets for performance.</a:t>
            </a:r>
            <a:endParaRPr sz="10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ExecutePartition</a:t>
            </a:r>
            <a:endParaRPr i="1" sz="10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42" name="Google Shape;442;p30"/>
          <p:cNvSpPr/>
          <p:nvPr/>
        </p:nvSpPr>
        <p:spPr>
          <a:xfrm>
            <a:off x="6102350" y="1616650"/>
            <a:ext cx="2450700" cy="3009000"/>
          </a:xfrm>
          <a:prstGeom prst="rect">
            <a:avLst/>
          </a:prstGeom>
          <a:solidFill>
            <a:srgbClr val="CFDB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47625">
              <a:srgbClr val="000000"/>
            </a:outerShdw>
          </a:effectLst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Specification defines transaction handling for rollback/commit if supported by the database.</a:t>
            </a:r>
            <a:endParaRPr sz="10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43" name="Google Shape;443;p30"/>
          <p:cNvSpPr txBox="1"/>
          <p:nvPr/>
        </p:nvSpPr>
        <p:spPr>
          <a:xfrm>
            <a:off x="466000" y="1086663"/>
            <a:ext cx="6392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What would an ideal data system look like?</a:t>
            </a:r>
            <a:endParaRPr sz="12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44" name="Google Shape;444;p30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ADBC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445" name="Google Shape;445;p30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6" name="Google Shape;446;p30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0"/>
          <p:cNvSpPr/>
          <p:nvPr/>
        </p:nvSpPr>
        <p:spPr>
          <a:xfrm flipH="1">
            <a:off x="481338" y="1616651"/>
            <a:ext cx="2453400" cy="6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Bulk Ingestion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48" name="Google Shape;448;p30"/>
          <p:cNvSpPr/>
          <p:nvPr/>
        </p:nvSpPr>
        <p:spPr>
          <a:xfrm flipH="1">
            <a:off x="3291838" y="1616651"/>
            <a:ext cx="2453400" cy="6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Partitioned Result Sets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49" name="Google Shape;449;p30"/>
          <p:cNvSpPr/>
          <p:nvPr/>
        </p:nvSpPr>
        <p:spPr>
          <a:xfrm flipH="1">
            <a:off x="6102338" y="1616651"/>
            <a:ext cx="2453400" cy="6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Transactions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50" name="Google Shape;450;p30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1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Want more info?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456" name="Google Shape;456;p31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7" name="Google Shape;457;p31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1"/>
          <p:cNvSpPr txBox="1"/>
          <p:nvPr/>
        </p:nvSpPr>
        <p:spPr>
          <a:xfrm>
            <a:off x="234150" y="1087600"/>
            <a:ext cx="85575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3"/>
              </a:rPr>
              <a:t>https://arrow.apache.org/adbc/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More on Apache Arrow </a:t>
            </a:r>
            <a:r>
              <a:rPr b="1" lang="en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4"/>
              </a:rPr>
              <a:t>https://arrow.apache.org/docs/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Or get my book!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Examples in multiple languages: C++ / Python / Golang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100"/>
              <a:buFont typeface="Space Grotesk"/>
              <a:buChar char="■"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Practical Examples for Arrow Flight, ADBC and other data science workflows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Amazon link for the book: </a:t>
            </a:r>
            <a:r>
              <a:rPr b="1" lang="en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5"/>
              </a:rPr>
              <a:t>https://packt.link/kjbT4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“In-Memory Analytics with Apache Arrow”</a:t>
            </a:r>
            <a:endParaRPr b="1" i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459" name="Google Shape;45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9763" y="1399444"/>
            <a:ext cx="2268875" cy="1701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31"/>
          <p:cNvCxnSpPr/>
          <p:nvPr/>
        </p:nvCxnSpPr>
        <p:spPr>
          <a:xfrm>
            <a:off x="6304344" y="1553450"/>
            <a:ext cx="23997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1" name="Google Shape;461;p31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2"/>
          <p:cNvPicPr preferRelativeResize="0"/>
          <p:nvPr/>
        </p:nvPicPr>
        <p:blipFill rotWithShape="1">
          <a:blip r:embed="rId3">
            <a:alphaModFix/>
          </a:blip>
          <a:srcRect b="5249" l="0" r="0" t="1035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2"/>
          <p:cNvSpPr/>
          <p:nvPr/>
        </p:nvSpPr>
        <p:spPr>
          <a:xfrm flipH="1" rot="-1799859">
            <a:off x="624025" y="976958"/>
            <a:ext cx="1180884" cy="1180884"/>
          </a:xfrm>
          <a:prstGeom prst="ellipse">
            <a:avLst/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2"/>
          <p:cNvSpPr txBox="1"/>
          <p:nvPr/>
        </p:nvSpPr>
        <p:spPr>
          <a:xfrm>
            <a:off x="1009475" y="1385100"/>
            <a:ext cx="2406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Thank You!</a:t>
            </a:r>
            <a:endParaRPr b="1" sz="32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70" name="Google Shape;470;p32"/>
          <p:cNvSpPr/>
          <p:nvPr/>
        </p:nvSpPr>
        <p:spPr>
          <a:xfrm rot="5400000">
            <a:off x="5829600" y="1829175"/>
            <a:ext cx="871500" cy="5757300"/>
          </a:xfrm>
          <a:prstGeom prst="rect">
            <a:avLst/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2"/>
          <p:cNvSpPr txBox="1"/>
          <p:nvPr/>
        </p:nvSpPr>
        <p:spPr>
          <a:xfrm>
            <a:off x="1009475" y="3007425"/>
            <a:ext cx="6669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Learn more/get involved</a:t>
            </a:r>
            <a:endParaRPr sz="16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Space Grotesk Medium"/>
                <a:ea typeface="Space Grotesk Medium"/>
                <a:cs typeface="Space Grotesk Medium"/>
                <a:sym typeface="Space Grotesk Medium"/>
                <a:hlinkClick r:id="rId4"/>
              </a:rPr>
              <a:t>https://arrow.apache.org/community/</a:t>
            </a:r>
            <a:endParaRPr sz="16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Who am I?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67" name="Google Shape;67;p9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234150" y="1087600"/>
            <a:ext cx="85575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Email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zotthewizard@gmail.com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050"/>
                </a:solidFill>
                <a:latin typeface="Space Grotesk"/>
                <a:ea typeface="Space Grotesk"/>
                <a:cs typeface="Space Grotesk"/>
                <a:sym typeface="Space Grotesk"/>
              </a:rPr>
              <a:t>Author Of</a:t>
            </a:r>
            <a:endParaRPr b="1">
              <a:solidFill>
                <a:srgbClr val="00505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3"/>
              </a:rPr>
              <a:t>“In-Memory Analytics with Apache Arrow”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Apache Arrow PMC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Staff Software Engineer at Voltron Data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Primary developer of </a:t>
            </a:r>
            <a:r>
              <a:rPr b="1" lang="en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4"/>
              </a:rPr>
              <a:t>github.com/apache/iceberg-go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				</a:t>
            </a:r>
            <a:r>
              <a:rPr b="1" lang="en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5"/>
              </a:rPr>
              <a:t>github.com/apache/arrow-go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ce Grotesk"/>
                <a:ea typeface="Space Grotesk"/>
                <a:cs typeface="Space Grotesk"/>
                <a:sym typeface="Space Grotesk"/>
              </a:rPr>
              <a:t>       @zeroshade        linkedin.com/in/matt-topol/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70" name="Google Shape;70;p9"/>
          <p:cNvCxnSpPr>
            <a:endCxn id="71" idx="1"/>
          </p:cNvCxnSpPr>
          <p:nvPr/>
        </p:nvCxnSpPr>
        <p:spPr>
          <a:xfrm>
            <a:off x="3970388" y="2116791"/>
            <a:ext cx="1763700" cy="372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2" name="Google Shape;72;p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444" y="3714147"/>
            <a:ext cx="274124" cy="27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97326" y="3677447"/>
            <a:ext cx="245764" cy="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10725" y="542713"/>
            <a:ext cx="2948625" cy="36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3">
            <a:alphaModFix/>
          </a:blip>
          <a:srcRect b="17489" l="7564" r="7911" t="16135"/>
          <a:stretch/>
        </p:blipFill>
        <p:spPr>
          <a:xfrm>
            <a:off x="3749125" y="27784"/>
            <a:ext cx="2866577" cy="117054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A Quick Primer on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0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 flipH="1" rot="10800000">
            <a:off x="6246641" y="1198322"/>
            <a:ext cx="2450700" cy="120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 flipH="1" rot="10800000">
            <a:off x="6211450" y="1170882"/>
            <a:ext cx="2453400" cy="37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6211450" y="1449661"/>
            <a:ext cx="2452800" cy="933000"/>
          </a:xfrm>
          <a:prstGeom prst="rect">
            <a:avLst/>
          </a:prstGeom>
          <a:solidFill>
            <a:srgbClr val="9FB8B8"/>
          </a:solidFill>
          <a:ln cap="flat" cmpd="sng" w="9525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6397738" y="1210038"/>
            <a:ext cx="2080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Polyglot!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6398049" y="1635677"/>
            <a:ext cx="2080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Space Grotesk"/>
                <a:ea typeface="Space Grotesk"/>
                <a:cs typeface="Space Grotesk"/>
                <a:sym typeface="Space Grotesk"/>
              </a:rPr>
              <a:t>Implementations in many languages:</a:t>
            </a:r>
            <a:endParaRPr i="1"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Go, C++, Rust, Python, R, Java, Julia, MATLAB, Ruby, JavaScript, and more…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8" name="Google Shape;88;p10"/>
          <p:cNvSpPr/>
          <p:nvPr/>
        </p:nvSpPr>
        <p:spPr>
          <a:xfrm flipH="1" rot="10800000">
            <a:off x="963788" y="3828775"/>
            <a:ext cx="2450700" cy="120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 flipH="1" rot="10800000">
            <a:off x="928600" y="3779326"/>
            <a:ext cx="2453400" cy="6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928613" y="4457301"/>
            <a:ext cx="2452800" cy="535800"/>
          </a:xfrm>
          <a:prstGeom prst="rect">
            <a:avLst/>
          </a:prstGeom>
          <a:solidFill>
            <a:srgbClr val="CFDBDC"/>
          </a:solidFill>
          <a:ln cap="flat" cmpd="sng" w="9525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1108775" y="3817275"/>
            <a:ext cx="2080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High Performance, In-Memory Columnar Format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1068775" y="4617000"/>
            <a:ext cx="2080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No data serialization / deserialization required!</a:t>
            </a:r>
            <a:endParaRPr sz="9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3794363" y="742984"/>
            <a:ext cx="23082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https://arrow.apache.org</a:t>
            </a:r>
            <a:endParaRPr b="1" sz="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600" y="1062625"/>
            <a:ext cx="4419300" cy="25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4951" y="2633975"/>
            <a:ext cx="4162398" cy="23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What is Columnar?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1" name="Google Shape;101;p11"/>
          <p:cNvSpPr txBox="1"/>
          <p:nvPr/>
        </p:nvSpPr>
        <p:spPr>
          <a:xfrm>
            <a:off x="1093075" y="3223875"/>
            <a:ext cx="208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Row-Oriented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Memory Buffer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02" name="Google Shape;10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500" y="1256437"/>
            <a:ext cx="2253262" cy="124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275" y="1997661"/>
            <a:ext cx="930712" cy="298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760" y="1997663"/>
            <a:ext cx="1107771" cy="2983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1"/>
          <p:cNvGrpSpPr/>
          <p:nvPr/>
        </p:nvGrpSpPr>
        <p:grpSpPr>
          <a:xfrm flipH="1" rot="5400000">
            <a:off x="5435243" y="1576409"/>
            <a:ext cx="647343" cy="689020"/>
            <a:chOff x="5180216" y="1583366"/>
            <a:chExt cx="1470900" cy="1565598"/>
          </a:xfrm>
        </p:grpSpPr>
        <p:sp>
          <p:nvSpPr>
            <p:cNvPr id="106" name="Google Shape;106;p11"/>
            <p:cNvSpPr/>
            <p:nvPr/>
          </p:nvSpPr>
          <p:spPr>
            <a:xfrm>
              <a:off x="5180216" y="1678064"/>
              <a:ext cx="1470900" cy="1470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 rot="-2688257">
              <a:off x="5899716" y="1609749"/>
              <a:ext cx="130394" cy="134674"/>
              <a:chOff x="3674533" y="1635731"/>
              <a:chExt cx="203200" cy="209869"/>
            </a:xfrm>
          </p:grpSpPr>
          <p:cxnSp>
            <p:nvCxnSpPr>
              <p:cNvPr id="108" name="Google Shape;108;p11"/>
              <p:cNvCxnSpPr/>
              <p:nvPr/>
            </p:nvCxnSpPr>
            <p:spPr>
              <a:xfrm>
                <a:off x="3674533" y="1638300"/>
                <a:ext cx="0" cy="20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9" name="Google Shape;109;p11"/>
              <p:cNvCxnSpPr/>
              <p:nvPr/>
            </p:nvCxnSpPr>
            <p:spPr>
              <a:xfrm rot="10800000">
                <a:off x="3674633" y="1635731"/>
                <a:ext cx="203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10" name="Google Shape;110;p11"/>
          <p:cNvGrpSpPr/>
          <p:nvPr/>
        </p:nvGrpSpPr>
        <p:grpSpPr>
          <a:xfrm rot="-5400000">
            <a:off x="2937800" y="1576409"/>
            <a:ext cx="647343" cy="689020"/>
            <a:chOff x="5180216" y="1583366"/>
            <a:chExt cx="1470900" cy="1565598"/>
          </a:xfrm>
        </p:grpSpPr>
        <p:sp>
          <p:nvSpPr>
            <p:cNvPr id="111" name="Google Shape;111;p11"/>
            <p:cNvSpPr/>
            <p:nvPr/>
          </p:nvSpPr>
          <p:spPr>
            <a:xfrm>
              <a:off x="5180216" y="1678064"/>
              <a:ext cx="1470900" cy="1470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11"/>
            <p:cNvGrpSpPr/>
            <p:nvPr/>
          </p:nvGrpSpPr>
          <p:grpSpPr>
            <a:xfrm rot="-2688257">
              <a:off x="5899716" y="1609749"/>
              <a:ext cx="130394" cy="134674"/>
              <a:chOff x="3674533" y="1635731"/>
              <a:chExt cx="203200" cy="209869"/>
            </a:xfrm>
          </p:grpSpPr>
          <p:cxnSp>
            <p:nvCxnSpPr>
              <p:cNvPr id="113" name="Google Shape;113;p11"/>
              <p:cNvCxnSpPr/>
              <p:nvPr/>
            </p:nvCxnSpPr>
            <p:spPr>
              <a:xfrm>
                <a:off x="3674533" y="1638300"/>
                <a:ext cx="0" cy="20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4" name="Google Shape;114;p11"/>
              <p:cNvCxnSpPr/>
              <p:nvPr/>
            </p:nvCxnSpPr>
            <p:spPr>
              <a:xfrm rot="10800000">
                <a:off x="3674633" y="1635731"/>
                <a:ext cx="203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15" name="Google Shape;115;p11"/>
          <p:cNvSpPr txBox="1"/>
          <p:nvPr/>
        </p:nvSpPr>
        <p:spPr>
          <a:xfrm>
            <a:off x="6804550" y="3223875"/>
            <a:ext cx="208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Arrow Columnar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Memory Buffer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3930425" y="1022900"/>
            <a:ext cx="2080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Table of Data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/>
          <p:nvPr/>
        </p:nvSpPr>
        <p:spPr>
          <a:xfrm flipH="1" rot="10800000">
            <a:off x="522954" y="1666200"/>
            <a:ext cx="2450700" cy="300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/>
          <p:nvPr/>
        </p:nvSpPr>
        <p:spPr>
          <a:xfrm flipH="1" rot="10800000">
            <a:off x="487763" y="1616651"/>
            <a:ext cx="2453400" cy="6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/>
          <p:nvPr/>
        </p:nvSpPr>
        <p:spPr>
          <a:xfrm>
            <a:off x="487763" y="2294627"/>
            <a:ext cx="2452800" cy="2332500"/>
          </a:xfrm>
          <a:prstGeom prst="rect">
            <a:avLst/>
          </a:prstGeom>
          <a:solidFill>
            <a:srgbClr val="CFDBDC"/>
          </a:solidFill>
          <a:ln cap="flat" cmpd="sng" w="9525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674363" y="1739600"/>
            <a:ext cx="2080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More Efficient I/O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674363" y="2458825"/>
            <a:ext cx="2080200" cy="1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Each column can be stored separately on disk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Read and write </a:t>
            </a:r>
            <a:r>
              <a:rPr i="1" lang="en" sz="900" u="sng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only</a:t>
            </a: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the columns needed for a given query!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Example: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Get All Archers in Europe</a:t>
            </a:r>
            <a:endParaRPr sz="900" u="sng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85750" lvl="0" marL="457200" marR="381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pace Grotesk"/>
              <a:buChar char="●"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Only need two columns (Archer, Location)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466000" y="1086663"/>
            <a:ext cx="6392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ace Grotesk"/>
                <a:ea typeface="Space Grotesk"/>
                <a:cs typeface="Space Grotesk"/>
                <a:sym typeface="Space Grotesk"/>
              </a:rPr>
              <a:t>Processors are most efficient when processing columnar memory data</a:t>
            </a:r>
            <a:endParaRPr sz="12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Why Columnar?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8" name="Google Shape;128;p12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12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2"/>
          <p:cNvSpPr/>
          <p:nvPr/>
        </p:nvSpPr>
        <p:spPr>
          <a:xfrm flipH="1" rot="10800000">
            <a:off x="3327204" y="1666200"/>
            <a:ext cx="2450700" cy="300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"/>
          <p:cNvSpPr/>
          <p:nvPr/>
        </p:nvSpPr>
        <p:spPr>
          <a:xfrm flipH="1" rot="10800000">
            <a:off x="3292013" y="1616651"/>
            <a:ext cx="2453400" cy="6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"/>
          <p:cNvSpPr/>
          <p:nvPr/>
        </p:nvSpPr>
        <p:spPr>
          <a:xfrm>
            <a:off x="3292013" y="2294627"/>
            <a:ext cx="2452800" cy="2332500"/>
          </a:xfrm>
          <a:prstGeom prst="rect">
            <a:avLst/>
          </a:prstGeom>
          <a:solidFill>
            <a:srgbClr val="9FB8B8"/>
          </a:solidFill>
          <a:ln cap="flat" cmpd="sng" w="9525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"/>
          <p:cNvSpPr txBox="1"/>
          <p:nvPr/>
        </p:nvSpPr>
        <p:spPr>
          <a:xfrm>
            <a:off x="3478613" y="1739600"/>
            <a:ext cx="2080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Lower memory usage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4" name="Google Shape;134;p12"/>
          <p:cNvSpPr txBox="1"/>
          <p:nvPr/>
        </p:nvSpPr>
        <p:spPr>
          <a:xfrm>
            <a:off x="3478613" y="2458825"/>
            <a:ext cx="2080200" cy="21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Columns stored separately on disk =&gt; each column brought into memory separately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Only need enough memory for the values in necessary columns, not entire rows!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latin typeface="Space Grotesk"/>
                <a:ea typeface="Space Grotesk"/>
                <a:cs typeface="Space Grotesk"/>
                <a:sym typeface="Space Grotesk"/>
              </a:rPr>
              <a:t>Example:</a:t>
            </a:r>
            <a:endParaRPr b="1"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 u="sng">
                <a:latin typeface="Space Grotesk"/>
                <a:ea typeface="Space Grotesk"/>
                <a:cs typeface="Space Grotesk"/>
                <a:sym typeface="Space Grotesk"/>
              </a:rPr>
              <a:t>Get All Archers in Europe</a:t>
            </a:r>
            <a:endParaRPr sz="900" u="sng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85750" lvl="0" marL="457200" marR="38100" rtl="0" algn="l">
              <a:spcBef>
                <a:spcPts val="1000"/>
              </a:spcBef>
              <a:spcAft>
                <a:spcPts val="0"/>
              </a:spcAft>
              <a:buSzPts val="900"/>
              <a:buFont typeface="Space Grotesk"/>
              <a:buChar char="●"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Read Location -&gt; Get Indices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85750" lvl="0" marL="457200" marR="38100" rtl="0" algn="l">
              <a:spcBef>
                <a:spcPts val="0"/>
              </a:spcBef>
              <a:spcAft>
                <a:spcPts val="0"/>
              </a:spcAft>
              <a:buSzPts val="900"/>
              <a:buFont typeface="Space Grotesk"/>
              <a:buChar char="●"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Read Archers -&gt; Filter by index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5" name="Google Shape;135;p12"/>
          <p:cNvSpPr/>
          <p:nvPr/>
        </p:nvSpPr>
        <p:spPr>
          <a:xfrm flipH="1" rot="10800000">
            <a:off x="6205529" y="1666200"/>
            <a:ext cx="2450700" cy="300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"/>
          <p:cNvSpPr/>
          <p:nvPr/>
        </p:nvSpPr>
        <p:spPr>
          <a:xfrm flipH="1" rot="10800000">
            <a:off x="6170338" y="1616651"/>
            <a:ext cx="2453400" cy="6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"/>
          <p:cNvSpPr/>
          <p:nvPr/>
        </p:nvSpPr>
        <p:spPr>
          <a:xfrm>
            <a:off x="6170338" y="2294627"/>
            <a:ext cx="2452800" cy="2332500"/>
          </a:xfrm>
          <a:prstGeom prst="rect">
            <a:avLst/>
          </a:prstGeom>
          <a:solidFill>
            <a:srgbClr val="CFDBDC"/>
          </a:solidFill>
          <a:ln cap="flat" cmpd="sng" w="9525">
            <a:solidFill>
              <a:srgbClr val="1E1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"/>
          <p:cNvSpPr txBox="1"/>
          <p:nvPr/>
        </p:nvSpPr>
        <p:spPr>
          <a:xfrm>
            <a:off x="6356938" y="1739600"/>
            <a:ext cx="208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Significantly faster computation</a:t>
            </a:r>
            <a:endParaRPr b="1" sz="13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9" name="Google Shape;139;p12"/>
          <p:cNvSpPr txBox="1"/>
          <p:nvPr/>
        </p:nvSpPr>
        <p:spPr>
          <a:xfrm>
            <a:off x="6356938" y="2458825"/>
            <a:ext cx="2080200" cy="21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Vectorized computation and memory locality.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Take advantage of multi-core processors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latin typeface="Space Grotesk"/>
                <a:ea typeface="Space Grotesk"/>
                <a:cs typeface="Space Grotesk"/>
                <a:sym typeface="Space Grotesk"/>
              </a:rPr>
              <a:t>Example:</a:t>
            </a:r>
            <a:endParaRPr b="1"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 u="sng">
                <a:latin typeface="Space Grotesk"/>
                <a:ea typeface="Space Grotesk"/>
                <a:cs typeface="Space Grotesk"/>
                <a:sym typeface="Space Grotesk"/>
              </a:rPr>
              <a:t>Calculate mean for Year column:</a:t>
            </a:r>
            <a:endParaRPr sz="900" u="sng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85750" lvl="0" marL="457200" marR="38100" rtl="0" algn="l">
              <a:spcBef>
                <a:spcPts val="1000"/>
              </a:spcBef>
              <a:spcAft>
                <a:spcPts val="0"/>
              </a:spcAft>
              <a:buSzPts val="900"/>
              <a:buFont typeface="Space Grotesk"/>
              <a:buChar char="●"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Only need one column! (Year)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85750" lvl="0" marL="457200" marR="38100" rtl="0" algn="l">
              <a:spcBef>
                <a:spcPts val="0"/>
              </a:spcBef>
              <a:spcAft>
                <a:spcPts val="0"/>
              </a:spcAft>
              <a:buSzPts val="900"/>
              <a:buFont typeface="Space Grotesk"/>
              <a:buChar char="●"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Vectorized operations require contiguous memory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285750" lvl="1" marL="914400" marR="38100" rtl="0" algn="l">
              <a:spcBef>
                <a:spcPts val="0"/>
              </a:spcBef>
              <a:spcAft>
                <a:spcPts val="0"/>
              </a:spcAft>
              <a:buSzPts val="900"/>
              <a:buFont typeface="Space Grotesk"/>
              <a:buChar char="○"/>
            </a:pPr>
            <a:r>
              <a:rPr lang="en" sz="900">
                <a:latin typeface="Space Grotesk"/>
                <a:ea typeface="Space Grotesk"/>
                <a:cs typeface="Space Grotesk"/>
                <a:sym typeface="Space Grotesk"/>
              </a:rPr>
              <a:t>Our column is already contiguous!</a:t>
            </a:r>
            <a:endParaRPr sz="9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25910" r="3815" t="0"/>
          <a:stretch/>
        </p:blipFill>
        <p:spPr>
          <a:xfrm>
            <a:off x="5785725" y="1115350"/>
            <a:ext cx="3398249" cy="40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 txBox="1"/>
          <p:nvPr/>
        </p:nvSpPr>
        <p:spPr>
          <a:xfrm>
            <a:off x="466000" y="864550"/>
            <a:ext cx="5375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Most Common Interaction with Databases:</a:t>
            </a:r>
            <a:endParaRPr b="1" sz="4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JDBC/ODBC</a:t>
            </a:r>
            <a:endParaRPr b="1" sz="3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8435475" y="-58813"/>
            <a:ext cx="748500" cy="4606800"/>
          </a:xfrm>
          <a:prstGeom prst="rect">
            <a:avLst/>
          </a:prstGeom>
          <a:gradFill>
            <a:gsLst>
              <a:gs pos="0">
                <a:srgbClr val="005050"/>
              </a:gs>
              <a:gs pos="100000">
                <a:srgbClr val="00505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3595925" y="4675600"/>
            <a:ext cx="1947900" cy="43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Using JDBC/ODBC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522325" y="3505075"/>
            <a:ext cx="163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Submit Query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154" name="Google Shape;154;p14"/>
          <p:cNvGrpSpPr/>
          <p:nvPr/>
        </p:nvGrpSpPr>
        <p:grpSpPr>
          <a:xfrm>
            <a:off x="526850" y="3167875"/>
            <a:ext cx="249600" cy="249600"/>
            <a:chOff x="476250" y="2563150"/>
            <a:chExt cx="249600" cy="249600"/>
          </a:xfrm>
        </p:grpSpPr>
        <p:sp>
          <p:nvSpPr>
            <p:cNvPr id="155" name="Google Shape;155;p14"/>
            <p:cNvSpPr/>
            <p:nvPr/>
          </p:nvSpPr>
          <p:spPr>
            <a:xfrm>
              <a:off x="47625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" name="Google Shape;156;p14"/>
            <p:cNvSpPr txBox="1"/>
            <p:nvPr/>
          </p:nvSpPr>
          <p:spPr>
            <a:xfrm>
              <a:off x="53089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01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157" name="Google Shape;157;p14"/>
          <p:cNvSpPr txBox="1"/>
          <p:nvPr/>
        </p:nvSpPr>
        <p:spPr>
          <a:xfrm>
            <a:off x="2093400" y="3505075"/>
            <a:ext cx="163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Driver Translation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158" name="Google Shape;158;p14"/>
          <p:cNvGrpSpPr/>
          <p:nvPr/>
        </p:nvGrpSpPr>
        <p:grpSpPr>
          <a:xfrm>
            <a:off x="2097925" y="3167875"/>
            <a:ext cx="249600" cy="249600"/>
            <a:chOff x="2686050" y="2563150"/>
            <a:chExt cx="249600" cy="249600"/>
          </a:xfrm>
        </p:grpSpPr>
        <p:sp>
          <p:nvSpPr>
            <p:cNvPr id="159" name="Google Shape;159;p14"/>
            <p:cNvSpPr/>
            <p:nvPr/>
          </p:nvSpPr>
          <p:spPr>
            <a:xfrm>
              <a:off x="268605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274069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02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161" name="Google Shape;161;p14"/>
          <p:cNvSpPr txBox="1"/>
          <p:nvPr/>
        </p:nvSpPr>
        <p:spPr>
          <a:xfrm>
            <a:off x="516600" y="3890600"/>
            <a:ext cx="13578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Application submits SQL query via JDBC/ODBC API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2108137" y="3890600"/>
            <a:ext cx="13578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Driver translates query to DB specific protocol and sends it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3726900" y="3505075"/>
            <a:ext cx="163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Database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164" name="Google Shape;164;p14"/>
          <p:cNvGrpSpPr/>
          <p:nvPr/>
        </p:nvGrpSpPr>
        <p:grpSpPr>
          <a:xfrm>
            <a:off x="3731425" y="3167875"/>
            <a:ext cx="249600" cy="249600"/>
            <a:chOff x="4724400" y="2563150"/>
            <a:chExt cx="249600" cy="249600"/>
          </a:xfrm>
        </p:grpSpPr>
        <p:sp>
          <p:nvSpPr>
            <p:cNvPr id="165" name="Google Shape;165;p14"/>
            <p:cNvSpPr/>
            <p:nvPr/>
          </p:nvSpPr>
          <p:spPr>
            <a:xfrm>
              <a:off x="472440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477904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03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167" name="Google Shape;167;p14"/>
          <p:cNvSpPr txBox="1"/>
          <p:nvPr/>
        </p:nvSpPr>
        <p:spPr>
          <a:xfrm>
            <a:off x="5360388" y="3505075"/>
            <a:ext cx="16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Driver Translation pt. 2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5364913" y="3167875"/>
            <a:ext cx="249600" cy="249600"/>
            <a:chOff x="6934200" y="2563150"/>
            <a:chExt cx="249600" cy="249600"/>
          </a:xfrm>
        </p:grpSpPr>
        <p:sp>
          <p:nvSpPr>
            <p:cNvPr id="169" name="Google Shape;169;p14"/>
            <p:cNvSpPr/>
            <p:nvPr/>
          </p:nvSpPr>
          <p:spPr>
            <a:xfrm>
              <a:off x="693420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698884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04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>
            <a:off x="3733147" y="3890600"/>
            <a:ext cx="13578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Query is executed and result set is returned in DB- specific format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5365615" y="3890600"/>
            <a:ext cx="13578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Driver translates result set into format required by JDBC/ODBC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73" name="Google Shape;173;p14"/>
          <p:cNvCxnSpPr/>
          <p:nvPr/>
        </p:nvCxnSpPr>
        <p:spPr>
          <a:xfrm>
            <a:off x="259100" y="0"/>
            <a:ext cx="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14"/>
          <p:cNvSpPr/>
          <p:nvPr/>
        </p:nvSpPr>
        <p:spPr>
          <a:xfrm>
            <a:off x="223825" y="62925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6993900" y="3505075"/>
            <a:ext cx="163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pace Grotesk"/>
                <a:ea typeface="Space Grotesk"/>
                <a:cs typeface="Space Grotesk"/>
                <a:sym typeface="Space Grotesk"/>
              </a:rPr>
              <a:t>Iterate Results</a:t>
            </a:r>
            <a:endParaRPr b="1" sz="13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176" name="Google Shape;176;p14"/>
          <p:cNvGrpSpPr/>
          <p:nvPr/>
        </p:nvGrpSpPr>
        <p:grpSpPr>
          <a:xfrm>
            <a:off x="6998425" y="3167875"/>
            <a:ext cx="249600" cy="249600"/>
            <a:chOff x="6934200" y="2563150"/>
            <a:chExt cx="249600" cy="249600"/>
          </a:xfrm>
        </p:grpSpPr>
        <p:sp>
          <p:nvSpPr>
            <p:cNvPr id="177" name="Google Shape;177;p14"/>
            <p:cNvSpPr/>
            <p:nvPr/>
          </p:nvSpPr>
          <p:spPr>
            <a:xfrm>
              <a:off x="6934200" y="2563150"/>
              <a:ext cx="249600" cy="24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8" name="Google Shape;178;p14"/>
            <p:cNvSpPr txBox="1"/>
            <p:nvPr/>
          </p:nvSpPr>
          <p:spPr>
            <a:xfrm>
              <a:off x="6988846" y="2626450"/>
              <a:ext cx="14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05</a:t>
              </a:r>
              <a:endParaRPr b="1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179" name="Google Shape;179;p14"/>
          <p:cNvSpPr txBox="1"/>
          <p:nvPr/>
        </p:nvSpPr>
        <p:spPr>
          <a:xfrm>
            <a:off x="6999128" y="3890600"/>
            <a:ext cx="13578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Application iterates over the result rows using the JDBC/ODBC API</a:t>
            </a:r>
            <a:endParaRPr sz="11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400" y="513075"/>
            <a:ext cx="5337226" cy="24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/>
        </p:nvSpPr>
        <p:spPr>
          <a:xfrm>
            <a:off x="466000" y="433675"/>
            <a:ext cx="811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ace Grotesk"/>
                <a:ea typeface="Space Grotesk"/>
                <a:cs typeface="Space Grotesk"/>
                <a:sym typeface="Space Grotesk"/>
              </a:rPr>
              <a:t>Pros and Cons…</a:t>
            </a:r>
            <a:endParaRPr b="1" sz="30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522750" y="1684250"/>
            <a:ext cx="2048700" cy="750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JDBC/ODBC aren’t going anywhere</a:t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2571450" y="1684250"/>
            <a:ext cx="6049800" cy="750300"/>
          </a:xfrm>
          <a:prstGeom prst="rect">
            <a:avLst/>
          </a:prstGeom>
          <a:solidFill>
            <a:srgbClr val="CFDB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47625">
              <a:srgbClr val="000000"/>
            </a:outerShdw>
          </a:effectLst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Existing usage: </a:t>
            </a:r>
            <a:r>
              <a:rPr i="1"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e.g.</a:t>
            </a: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PostgreSQL, SQL Server, OLTP/CRUD applications, etc.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They handle nearly every use case you can think of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522750" y="2650450"/>
            <a:ext cx="2048700" cy="750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Conversion Costs</a:t>
            </a: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2571450" y="2650450"/>
            <a:ext cx="6049800" cy="750300"/>
          </a:xfrm>
          <a:prstGeom prst="rect">
            <a:avLst/>
          </a:prstGeom>
          <a:solidFill>
            <a:srgbClr val="9FB8B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47625">
              <a:srgbClr val="000000"/>
            </a:outerShdw>
          </a:effectLst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Columnar native databases are the norm now: </a:t>
            </a:r>
            <a:r>
              <a:rPr i="1"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e.g.</a:t>
            </a: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DuckDB, ClickHouse, Google BigQuery, Presto, Dremio, etc.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Conversion libraries: </a:t>
            </a:r>
            <a:r>
              <a:rPr i="1"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e.g.</a:t>
            </a: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Turbodbc, arrow-jdbc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91" name="Google Shape;191;p15"/>
          <p:cNvSpPr/>
          <p:nvPr/>
        </p:nvSpPr>
        <p:spPr>
          <a:xfrm>
            <a:off x="522750" y="3578525"/>
            <a:ext cx="2048700" cy="750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Integration Costs</a:t>
            </a: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2571450" y="3578525"/>
            <a:ext cx="6049800" cy="750300"/>
          </a:xfrm>
          <a:prstGeom prst="rect">
            <a:avLst/>
          </a:prstGeom>
          <a:solidFill>
            <a:srgbClr val="CFDB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47625">
              <a:srgbClr val="000000"/>
            </a:outerShdw>
          </a:effectLst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Integrate specific SDKs to avoid conversion costs…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Multiple complex integrations with varied connectors: </a:t>
            </a:r>
            <a:r>
              <a:rPr i="1"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e.g.</a:t>
            </a: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Look at all Trino’s connectors!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3621375" y="4911800"/>
            <a:ext cx="1878000" cy="20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466000" y="1086663"/>
            <a:ext cx="6392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ace Grotesk"/>
                <a:ea typeface="Space Grotesk"/>
                <a:cs typeface="Space Grotesk"/>
                <a:sym typeface="Space Grotesk"/>
              </a:rPr>
              <a:t>ODBC/JDBC aren’t easy!</a:t>
            </a:r>
            <a:endParaRPr sz="120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