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5143500" cx="9144000"/>
  <p:notesSz cx="6858000" cy="9144000"/>
  <p:embeddedFontLst>
    <p:embeddedFont>
      <p:font typeface="Roboto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Plus Jakarta Sans"/>
      <p:regular r:id="rId46"/>
      <p:bold r:id="rId47"/>
      <p:italic r:id="rId48"/>
      <p:boldItalic r:id="rId49"/>
    </p:embeddedFont>
    <p:embeddedFont>
      <p:font typeface="Space Grotesk Medium"/>
      <p:regular r:id="rId50"/>
      <p:bold r:id="rId51"/>
    </p:embeddedFont>
    <p:embeddedFont>
      <p:font typeface="Space Grotesk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4" roundtripDataSignature="AMtx7mi6yxpPkdlRTbryo7JWoUuqTE0f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Montserrat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PlusJakartaSans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lusJakartaSans-italic.fntdata"/><Relationship Id="rId47" Type="http://schemas.openxmlformats.org/officeDocument/2006/relationships/font" Target="fonts/PlusJakartaSans-bold.fntdata"/><Relationship Id="rId49" Type="http://schemas.openxmlformats.org/officeDocument/2006/relationships/font" Target="fonts/PlusJakarta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SpaceGroteskMedium-bold.fntdata"/><Relationship Id="rId50" Type="http://schemas.openxmlformats.org/officeDocument/2006/relationships/font" Target="fonts/SpaceGroteskMedium-regular.fntdata"/><Relationship Id="rId53" Type="http://schemas.openxmlformats.org/officeDocument/2006/relationships/font" Target="fonts/SpaceGrotesk-bold.fntdata"/><Relationship Id="rId52" Type="http://schemas.openxmlformats.org/officeDocument/2006/relationships/font" Target="fonts/SpaceGrotesk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" name="Google Shape;2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Reading intermediate data frames into UDFs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After reading through tons of tutorials, examples, published OSS, the biggest constant is layers of processing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After reading through tons of tutorials, examples, published OSS, the biggest constant is layers of processing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5" name="Google Shape;515;p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After reading through tons of tutorials, examples, published OSS, the biggest constant is layers of processing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Gray Slide - Only for Covers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F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Gray Slide with VoDa Copyright">
  <p:cSld name="TITLE_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F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5"/>
          <p:cNvSpPr txBox="1"/>
          <p:nvPr/>
        </p:nvSpPr>
        <p:spPr>
          <a:xfrm>
            <a:off x="0" y="4860925"/>
            <a:ext cx="91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Voltron Data, Inc. Confidential and Proprietary</a:t>
            </a:r>
            <a:endParaRPr b="0" i="0" sz="6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Slide with VoDa Copyright">
  <p:cSld name="SECTION_HEADER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6"/>
          <p:cNvSpPr/>
          <p:nvPr/>
        </p:nvSpPr>
        <p:spPr>
          <a:xfrm>
            <a:off x="-47625" y="-57150"/>
            <a:ext cx="9234000" cy="524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86"/>
          <p:cNvSpPr txBox="1"/>
          <p:nvPr/>
        </p:nvSpPr>
        <p:spPr>
          <a:xfrm>
            <a:off x="0" y="4860925"/>
            <a:ext cx="91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Voltron Data, Inc. Confidential and Proprietary</a:t>
            </a:r>
            <a:endParaRPr b="0" i="0" sz="600" u="none" cap="none" strike="noStrike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Slide - Only for Covers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7"/>
          <p:cNvSpPr/>
          <p:nvPr/>
        </p:nvSpPr>
        <p:spPr>
          <a:xfrm>
            <a:off x="-11375" y="-11950"/>
            <a:ext cx="9155400" cy="515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Template with VoDa Copyright">
  <p:cSld name="TITLE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8"/>
          <p:cNvSpPr txBox="1"/>
          <p:nvPr/>
        </p:nvSpPr>
        <p:spPr>
          <a:xfrm>
            <a:off x="0" y="4860925"/>
            <a:ext cx="91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Voltron Data, Inc. Confidential and Proprietary</a:t>
            </a:r>
            <a:endParaRPr b="0" i="0" sz="6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37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10" Type="http://schemas.openxmlformats.org/officeDocument/2006/relationships/image" Target="../media/image31.png"/><Relationship Id="rId9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33.png"/><Relationship Id="rId7" Type="http://schemas.openxmlformats.org/officeDocument/2006/relationships/image" Target="../media/image40.png"/><Relationship Id="rId8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amazon.com/Memory-Analytics-Apache-Arrow-hierarchical-ebook/dp/B09X76LNN9" TargetMode="External"/><Relationship Id="rId4" Type="http://schemas.openxmlformats.org/officeDocument/2006/relationships/hyperlink" Target="http://github.com/apache/iceberg-go" TargetMode="External"/><Relationship Id="rId10" Type="http://schemas.openxmlformats.org/officeDocument/2006/relationships/image" Target="../media/image29.png"/><Relationship Id="rId9" Type="http://schemas.openxmlformats.org/officeDocument/2006/relationships/image" Target="../media/image28.png"/><Relationship Id="rId5" Type="http://schemas.openxmlformats.org/officeDocument/2006/relationships/hyperlink" Target="http://github.com/apache/arrow-go" TargetMode="External"/><Relationship Id="rId6" Type="http://schemas.openxmlformats.org/officeDocument/2006/relationships/hyperlink" Target="https://twitter.com/zeroshade" TargetMode="External"/><Relationship Id="rId7" Type="http://schemas.openxmlformats.org/officeDocument/2006/relationships/image" Target="../media/image39.png"/><Relationship Id="rId8" Type="http://schemas.openxmlformats.org/officeDocument/2006/relationships/hyperlink" Target="https://www.linkedin.com/in/matt-topol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Relationship Id="rId4" Type="http://schemas.openxmlformats.org/officeDocument/2006/relationships/hyperlink" Target="https://arrow.apache.org/community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989050" y="-1989050"/>
            <a:ext cx="5184775" cy="9162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1"/>
          <p:cNvGrpSpPr/>
          <p:nvPr/>
        </p:nvGrpSpPr>
        <p:grpSpPr>
          <a:xfrm>
            <a:off x="3042865" y="2323411"/>
            <a:ext cx="3076813" cy="385401"/>
            <a:chOff x="238125" y="2410075"/>
            <a:chExt cx="7143750" cy="894825"/>
          </a:xfrm>
        </p:grpSpPr>
        <p:sp>
          <p:nvSpPr>
            <p:cNvPr id="25" name="Google Shape;25;p1"/>
            <p:cNvSpPr/>
            <p:nvPr/>
          </p:nvSpPr>
          <p:spPr>
            <a:xfrm>
              <a:off x="1765675" y="2681225"/>
              <a:ext cx="364350" cy="361575"/>
            </a:xfrm>
            <a:custGeom>
              <a:rect b="b" l="l" r="r" t="t"/>
              <a:pathLst>
                <a:path extrusionOk="0" h="14463" w="14574">
                  <a:moveTo>
                    <a:pt x="264" y="0"/>
                  </a:moveTo>
                  <a:lnTo>
                    <a:pt x="181" y="14"/>
                  </a:lnTo>
                  <a:lnTo>
                    <a:pt x="111" y="28"/>
                  </a:lnTo>
                  <a:lnTo>
                    <a:pt x="56" y="70"/>
                  </a:lnTo>
                  <a:lnTo>
                    <a:pt x="28" y="126"/>
                  </a:lnTo>
                  <a:lnTo>
                    <a:pt x="0" y="181"/>
                  </a:lnTo>
                  <a:lnTo>
                    <a:pt x="0" y="251"/>
                  </a:lnTo>
                  <a:lnTo>
                    <a:pt x="28" y="334"/>
                  </a:lnTo>
                  <a:lnTo>
                    <a:pt x="56" y="431"/>
                  </a:lnTo>
                  <a:lnTo>
                    <a:pt x="6911" y="14226"/>
                  </a:lnTo>
                  <a:lnTo>
                    <a:pt x="6967" y="14337"/>
                  </a:lnTo>
                  <a:lnTo>
                    <a:pt x="7036" y="14420"/>
                  </a:lnTo>
                  <a:lnTo>
                    <a:pt x="7078" y="14434"/>
                  </a:lnTo>
                  <a:lnTo>
                    <a:pt x="7120" y="14448"/>
                  </a:lnTo>
                  <a:lnTo>
                    <a:pt x="7217" y="14462"/>
                  </a:lnTo>
                  <a:lnTo>
                    <a:pt x="7342" y="14462"/>
                  </a:lnTo>
                  <a:lnTo>
                    <a:pt x="7440" y="14448"/>
                  </a:lnTo>
                  <a:lnTo>
                    <a:pt x="7481" y="14434"/>
                  </a:lnTo>
                  <a:lnTo>
                    <a:pt x="7523" y="14420"/>
                  </a:lnTo>
                  <a:lnTo>
                    <a:pt x="7579" y="14337"/>
                  </a:lnTo>
                  <a:lnTo>
                    <a:pt x="7648" y="14226"/>
                  </a:lnTo>
                  <a:lnTo>
                    <a:pt x="14504" y="431"/>
                  </a:lnTo>
                  <a:lnTo>
                    <a:pt x="14545" y="334"/>
                  </a:lnTo>
                  <a:lnTo>
                    <a:pt x="14573" y="251"/>
                  </a:lnTo>
                  <a:lnTo>
                    <a:pt x="14573" y="181"/>
                  </a:lnTo>
                  <a:lnTo>
                    <a:pt x="14545" y="126"/>
                  </a:lnTo>
                  <a:lnTo>
                    <a:pt x="14518" y="70"/>
                  </a:lnTo>
                  <a:lnTo>
                    <a:pt x="14462" y="28"/>
                  </a:lnTo>
                  <a:lnTo>
                    <a:pt x="14393" y="14"/>
                  </a:lnTo>
                  <a:lnTo>
                    <a:pt x="14309" y="0"/>
                  </a:lnTo>
                  <a:lnTo>
                    <a:pt x="12334" y="0"/>
                  </a:lnTo>
                  <a:lnTo>
                    <a:pt x="12237" y="42"/>
                  </a:lnTo>
                  <a:lnTo>
                    <a:pt x="12140" y="84"/>
                  </a:lnTo>
                  <a:lnTo>
                    <a:pt x="12042" y="153"/>
                  </a:lnTo>
                  <a:lnTo>
                    <a:pt x="11973" y="237"/>
                  </a:lnTo>
                  <a:lnTo>
                    <a:pt x="11917" y="320"/>
                  </a:lnTo>
                  <a:lnTo>
                    <a:pt x="11876" y="431"/>
                  </a:lnTo>
                  <a:lnTo>
                    <a:pt x="7301" y="9776"/>
                  </a:lnTo>
                  <a:lnTo>
                    <a:pt x="7259" y="9776"/>
                  </a:lnTo>
                  <a:lnTo>
                    <a:pt x="2698" y="431"/>
                  </a:lnTo>
                  <a:lnTo>
                    <a:pt x="2656" y="320"/>
                  </a:lnTo>
                  <a:lnTo>
                    <a:pt x="2600" y="237"/>
                  </a:lnTo>
                  <a:lnTo>
                    <a:pt x="2517" y="153"/>
                  </a:lnTo>
                  <a:lnTo>
                    <a:pt x="2434" y="84"/>
                  </a:lnTo>
                  <a:lnTo>
                    <a:pt x="2336" y="42"/>
                  </a:lnTo>
                  <a:lnTo>
                    <a:pt x="2239" y="14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07300" y="2674275"/>
              <a:ext cx="363300" cy="369900"/>
            </a:xfrm>
            <a:custGeom>
              <a:rect b="b" l="l" r="r" t="t"/>
              <a:pathLst>
                <a:path extrusionOk="0" h="14796" w="14532">
                  <a:moveTo>
                    <a:pt x="7301" y="2142"/>
                  </a:moveTo>
                  <a:lnTo>
                    <a:pt x="7579" y="2156"/>
                  </a:lnTo>
                  <a:lnTo>
                    <a:pt x="7843" y="2170"/>
                  </a:lnTo>
                  <a:lnTo>
                    <a:pt x="8107" y="2211"/>
                  </a:lnTo>
                  <a:lnTo>
                    <a:pt x="8372" y="2253"/>
                  </a:lnTo>
                  <a:lnTo>
                    <a:pt x="8622" y="2309"/>
                  </a:lnTo>
                  <a:lnTo>
                    <a:pt x="8858" y="2392"/>
                  </a:lnTo>
                  <a:lnTo>
                    <a:pt x="9095" y="2475"/>
                  </a:lnTo>
                  <a:lnTo>
                    <a:pt x="9331" y="2573"/>
                  </a:lnTo>
                  <a:lnTo>
                    <a:pt x="9554" y="2684"/>
                  </a:lnTo>
                  <a:lnTo>
                    <a:pt x="9776" y="2795"/>
                  </a:lnTo>
                  <a:lnTo>
                    <a:pt x="9985" y="2934"/>
                  </a:lnTo>
                  <a:lnTo>
                    <a:pt x="10179" y="3073"/>
                  </a:lnTo>
                  <a:lnTo>
                    <a:pt x="10374" y="3226"/>
                  </a:lnTo>
                  <a:lnTo>
                    <a:pt x="10555" y="3379"/>
                  </a:lnTo>
                  <a:lnTo>
                    <a:pt x="10736" y="3546"/>
                  </a:lnTo>
                  <a:lnTo>
                    <a:pt x="10902" y="3727"/>
                  </a:lnTo>
                  <a:lnTo>
                    <a:pt x="11055" y="3908"/>
                  </a:lnTo>
                  <a:lnTo>
                    <a:pt x="11208" y="4102"/>
                  </a:lnTo>
                  <a:lnTo>
                    <a:pt x="11347" y="4297"/>
                  </a:lnTo>
                  <a:lnTo>
                    <a:pt x="11486" y="4506"/>
                  </a:lnTo>
                  <a:lnTo>
                    <a:pt x="11598" y="4728"/>
                  </a:lnTo>
                  <a:lnTo>
                    <a:pt x="11723" y="4937"/>
                  </a:lnTo>
                  <a:lnTo>
                    <a:pt x="11820" y="5173"/>
                  </a:lnTo>
                  <a:lnTo>
                    <a:pt x="11918" y="5396"/>
                  </a:lnTo>
                  <a:lnTo>
                    <a:pt x="12001" y="5632"/>
                  </a:lnTo>
                  <a:lnTo>
                    <a:pt x="12070" y="5882"/>
                  </a:lnTo>
                  <a:lnTo>
                    <a:pt x="12126" y="6119"/>
                  </a:lnTo>
                  <a:lnTo>
                    <a:pt x="12182" y="6369"/>
                  </a:lnTo>
                  <a:lnTo>
                    <a:pt x="12223" y="6619"/>
                  </a:lnTo>
                  <a:lnTo>
                    <a:pt x="12251" y="6884"/>
                  </a:lnTo>
                  <a:lnTo>
                    <a:pt x="12265" y="7134"/>
                  </a:lnTo>
                  <a:lnTo>
                    <a:pt x="12265" y="7398"/>
                  </a:lnTo>
                  <a:lnTo>
                    <a:pt x="12265" y="7662"/>
                  </a:lnTo>
                  <a:lnTo>
                    <a:pt x="12251" y="7913"/>
                  </a:lnTo>
                  <a:lnTo>
                    <a:pt x="12223" y="8177"/>
                  </a:lnTo>
                  <a:lnTo>
                    <a:pt x="12182" y="8427"/>
                  </a:lnTo>
                  <a:lnTo>
                    <a:pt x="12126" y="8677"/>
                  </a:lnTo>
                  <a:lnTo>
                    <a:pt x="12070" y="8928"/>
                  </a:lnTo>
                  <a:lnTo>
                    <a:pt x="12001" y="9164"/>
                  </a:lnTo>
                  <a:lnTo>
                    <a:pt x="11918" y="9400"/>
                  </a:lnTo>
                  <a:lnTo>
                    <a:pt x="11820" y="9637"/>
                  </a:lnTo>
                  <a:lnTo>
                    <a:pt x="11723" y="9859"/>
                  </a:lnTo>
                  <a:lnTo>
                    <a:pt x="11598" y="10082"/>
                  </a:lnTo>
                  <a:lnTo>
                    <a:pt x="11486" y="10290"/>
                  </a:lnTo>
                  <a:lnTo>
                    <a:pt x="11347" y="10499"/>
                  </a:lnTo>
                  <a:lnTo>
                    <a:pt x="11208" y="10694"/>
                  </a:lnTo>
                  <a:lnTo>
                    <a:pt x="11055" y="10888"/>
                  </a:lnTo>
                  <a:lnTo>
                    <a:pt x="10902" y="11069"/>
                  </a:lnTo>
                  <a:lnTo>
                    <a:pt x="10736" y="11250"/>
                  </a:lnTo>
                  <a:lnTo>
                    <a:pt x="10555" y="11417"/>
                  </a:lnTo>
                  <a:lnTo>
                    <a:pt x="10374" y="11584"/>
                  </a:lnTo>
                  <a:lnTo>
                    <a:pt x="10179" y="11723"/>
                  </a:lnTo>
                  <a:lnTo>
                    <a:pt x="9971" y="11876"/>
                  </a:lnTo>
                  <a:lnTo>
                    <a:pt x="9762" y="12001"/>
                  </a:lnTo>
                  <a:lnTo>
                    <a:pt x="9554" y="12112"/>
                  </a:lnTo>
                  <a:lnTo>
                    <a:pt x="9331" y="12223"/>
                  </a:lnTo>
                  <a:lnTo>
                    <a:pt x="9095" y="12321"/>
                  </a:lnTo>
                  <a:lnTo>
                    <a:pt x="8858" y="12404"/>
                  </a:lnTo>
                  <a:lnTo>
                    <a:pt x="8622" y="12487"/>
                  </a:lnTo>
                  <a:lnTo>
                    <a:pt x="8372" y="12543"/>
                  </a:lnTo>
                  <a:lnTo>
                    <a:pt x="8107" y="12599"/>
                  </a:lnTo>
                  <a:lnTo>
                    <a:pt x="7843" y="12627"/>
                  </a:lnTo>
                  <a:lnTo>
                    <a:pt x="7579" y="12654"/>
                  </a:lnTo>
                  <a:lnTo>
                    <a:pt x="7301" y="12654"/>
                  </a:lnTo>
                  <a:lnTo>
                    <a:pt x="7301" y="12668"/>
                  </a:lnTo>
                  <a:lnTo>
                    <a:pt x="7023" y="12654"/>
                  </a:lnTo>
                  <a:lnTo>
                    <a:pt x="6758" y="12640"/>
                  </a:lnTo>
                  <a:lnTo>
                    <a:pt x="6494" y="12599"/>
                  </a:lnTo>
                  <a:lnTo>
                    <a:pt x="6230" y="12557"/>
                  </a:lnTo>
                  <a:lnTo>
                    <a:pt x="5980" y="12487"/>
                  </a:lnTo>
                  <a:lnTo>
                    <a:pt x="5743" y="12418"/>
                  </a:lnTo>
                  <a:lnTo>
                    <a:pt x="5507" y="12335"/>
                  </a:lnTo>
                  <a:lnTo>
                    <a:pt x="5271" y="12237"/>
                  </a:lnTo>
                  <a:lnTo>
                    <a:pt x="5062" y="12126"/>
                  </a:lnTo>
                  <a:lnTo>
                    <a:pt x="4839" y="12015"/>
                  </a:lnTo>
                  <a:lnTo>
                    <a:pt x="4631" y="11876"/>
                  </a:lnTo>
                  <a:lnTo>
                    <a:pt x="4436" y="11737"/>
                  </a:lnTo>
                  <a:lnTo>
                    <a:pt x="4242" y="11598"/>
                  </a:lnTo>
                  <a:lnTo>
                    <a:pt x="4061" y="11431"/>
                  </a:lnTo>
                  <a:lnTo>
                    <a:pt x="3880" y="11264"/>
                  </a:lnTo>
                  <a:lnTo>
                    <a:pt x="3713" y="11083"/>
                  </a:lnTo>
                  <a:lnTo>
                    <a:pt x="3560" y="10902"/>
                  </a:lnTo>
                  <a:lnTo>
                    <a:pt x="3407" y="10708"/>
                  </a:lnTo>
                  <a:lnTo>
                    <a:pt x="3268" y="10513"/>
                  </a:lnTo>
                  <a:lnTo>
                    <a:pt x="3129" y="10304"/>
                  </a:lnTo>
                  <a:lnTo>
                    <a:pt x="3018" y="10096"/>
                  </a:lnTo>
                  <a:lnTo>
                    <a:pt x="2907" y="9873"/>
                  </a:lnTo>
                  <a:lnTo>
                    <a:pt x="2795" y="9651"/>
                  </a:lnTo>
                  <a:lnTo>
                    <a:pt x="2712" y="9414"/>
                  </a:lnTo>
                  <a:lnTo>
                    <a:pt x="2628" y="9178"/>
                  </a:lnTo>
                  <a:lnTo>
                    <a:pt x="2545" y="8928"/>
                  </a:lnTo>
                  <a:lnTo>
                    <a:pt x="2489" y="8691"/>
                  </a:lnTo>
                  <a:lnTo>
                    <a:pt x="2434" y="8441"/>
                  </a:lnTo>
                  <a:lnTo>
                    <a:pt x="2392" y="8177"/>
                  </a:lnTo>
                  <a:lnTo>
                    <a:pt x="2364" y="7926"/>
                  </a:lnTo>
                  <a:lnTo>
                    <a:pt x="2350" y="7662"/>
                  </a:lnTo>
                  <a:lnTo>
                    <a:pt x="2350" y="7398"/>
                  </a:lnTo>
                  <a:lnTo>
                    <a:pt x="2350" y="7134"/>
                  </a:lnTo>
                  <a:lnTo>
                    <a:pt x="2364" y="6884"/>
                  </a:lnTo>
                  <a:lnTo>
                    <a:pt x="2392" y="6619"/>
                  </a:lnTo>
                  <a:lnTo>
                    <a:pt x="2434" y="6369"/>
                  </a:lnTo>
                  <a:lnTo>
                    <a:pt x="2489" y="6119"/>
                  </a:lnTo>
                  <a:lnTo>
                    <a:pt x="2545" y="5868"/>
                  </a:lnTo>
                  <a:lnTo>
                    <a:pt x="2615" y="5632"/>
                  </a:lnTo>
                  <a:lnTo>
                    <a:pt x="2698" y="5396"/>
                  </a:lnTo>
                  <a:lnTo>
                    <a:pt x="2795" y="5159"/>
                  </a:lnTo>
                  <a:lnTo>
                    <a:pt x="2893" y="4937"/>
                  </a:lnTo>
                  <a:lnTo>
                    <a:pt x="3004" y="4714"/>
                  </a:lnTo>
                  <a:lnTo>
                    <a:pt x="3129" y="4506"/>
                  </a:lnTo>
                  <a:lnTo>
                    <a:pt x="3254" y="4297"/>
                  </a:lnTo>
                  <a:lnTo>
                    <a:pt x="3393" y="4089"/>
                  </a:lnTo>
                  <a:lnTo>
                    <a:pt x="3546" y="3894"/>
                  </a:lnTo>
                  <a:lnTo>
                    <a:pt x="3699" y="3713"/>
                  </a:lnTo>
                  <a:lnTo>
                    <a:pt x="3866" y="3532"/>
                  </a:lnTo>
                  <a:lnTo>
                    <a:pt x="4047" y="3365"/>
                  </a:lnTo>
                  <a:lnTo>
                    <a:pt x="4228" y="3212"/>
                  </a:lnTo>
                  <a:lnTo>
                    <a:pt x="4422" y="3059"/>
                  </a:lnTo>
                  <a:lnTo>
                    <a:pt x="4617" y="2920"/>
                  </a:lnTo>
                  <a:lnTo>
                    <a:pt x="4826" y="2795"/>
                  </a:lnTo>
                  <a:lnTo>
                    <a:pt x="5048" y="2670"/>
                  </a:lnTo>
                  <a:lnTo>
                    <a:pt x="5271" y="2573"/>
                  </a:lnTo>
                  <a:lnTo>
                    <a:pt x="5493" y="2475"/>
                  </a:lnTo>
                  <a:lnTo>
                    <a:pt x="5729" y="2392"/>
                  </a:lnTo>
                  <a:lnTo>
                    <a:pt x="5980" y="2309"/>
                  </a:lnTo>
                  <a:lnTo>
                    <a:pt x="6230" y="2253"/>
                  </a:lnTo>
                  <a:lnTo>
                    <a:pt x="6480" y="2211"/>
                  </a:lnTo>
                  <a:lnTo>
                    <a:pt x="6745" y="2170"/>
                  </a:lnTo>
                  <a:lnTo>
                    <a:pt x="7023" y="2156"/>
                  </a:lnTo>
                  <a:lnTo>
                    <a:pt x="7301" y="2142"/>
                  </a:lnTo>
                  <a:close/>
                  <a:moveTo>
                    <a:pt x="7301" y="0"/>
                  </a:moveTo>
                  <a:lnTo>
                    <a:pt x="6911" y="14"/>
                  </a:lnTo>
                  <a:lnTo>
                    <a:pt x="6536" y="42"/>
                  </a:lnTo>
                  <a:lnTo>
                    <a:pt x="6161" y="84"/>
                  </a:lnTo>
                  <a:lnTo>
                    <a:pt x="5799" y="153"/>
                  </a:lnTo>
                  <a:lnTo>
                    <a:pt x="5437" y="237"/>
                  </a:lnTo>
                  <a:lnTo>
                    <a:pt x="5090" y="334"/>
                  </a:lnTo>
                  <a:lnTo>
                    <a:pt x="4756" y="445"/>
                  </a:lnTo>
                  <a:lnTo>
                    <a:pt x="4422" y="570"/>
                  </a:lnTo>
                  <a:lnTo>
                    <a:pt x="4089" y="723"/>
                  </a:lnTo>
                  <a:lnTo>
                    <a:pt x="3783" y="876"/>
                  </a:lnTo>
                  <a:lnTo>
                    <a:pt x="3477" y="1057"/>
                  </a:lnTo>
                  <a:lnTo>
                    <a:pt x="3185" y="1252"/>
                  </a:lnTo>
                  <a:lnTo>
                    <a:pt x="2893" y="1460"/>
                  </a:lnTo>
                  <a:lnTo>
                    <a:pt x="2615" y="1669"/>
                  </a:lnTo>
                  <a:lnTo>
                    <a:pt x="2350" y="1905"/>
                  </a:lnTo>
                  <a:lnTo>
                    <a:pt x="2100" y="2142"/>
                  </a:lnTo>
                  <a:lnTo>
                    <a:pt x="1864" y="2406"/>
                  </a:lnTo>
                  <a:lnTo>
                    <a:pt x="1641" y="2670"/>
                  </a:lnTo>
                  <a:lnTo>
                    <a:pt x="1419" y="2948"/>
                  </a:lnTo>
                  <a:lnTo>
                    <a:pt x="1224" y="3240"/>
                  </a:lnTo>
                  <a:lnTo>
                    <a:pt x="1029" y="3532"/>
                  </a:lnTo>
                  <a:lnTo>
                    <a:pt x="862" y="3852"/>
                  </a:lnTo>
                  <a:lnTo>
                    <a:pt x="709" y="4172"/>
                  </a:lnTo>
                  <a:lnTo>
                    <a:pt x="556" y="4492"/>
                  </a:lnTo>
                  <a:lnTo>
                    <a:pt x="431" y="4825"/>
                  </a:lnTo>
                  <a:lnTo>
                    <a:pt x="320" y="5173"/>
                  </a:lnTo>
                  <a:lnTo>
                    <a:pt x="223" y="5535"/>
                  </a:lnTo>
                  <a:lnTo>
                    <a:pt x="139" y="5896"/>
                  </a:lnTo>
                  <a:lnTo>
                    <a:pt x="84" y="6258"/>
                  </a:lnTo>
                  <a:lnTo>
                    <a:pt x="42" y="6633"/>
                  </a:lnTo>
                  <a:lnTo>
                    <a:pt x="14" y="7023"/>
                  </a:lnTo>
                  <a:lnTo>
                    <a:pt x="0" y="7398"/>
                  </a:lnTo>
                  <a:lnTo>
                    <a:pt x="14" y="7787"/>
                  </a:lnTo>
                  <a:lnTo>
                    <a:pt x="42" y="8177"/>
                  </a:lnTo>
                  <a:lnTo>
                    <a:pt x="84" y="8552"/>
                  </a:lnTo>
                  <a:lnTo>
                    <a:pt x="139" y="8914"/>
                  </a:lnTo>
                  <a:lnTo>
                    <a:pt x="223" y="9275"/>
                  </a:lnTo>
                  <a:lnTo>
                    <a:pt x="320" y="9623"/>
                  </a:lnTo>
                  <a:lnTo>
                    <a:pt x="431" y="9971"/>
                  </a:lnTo>
                  <a:lnTo>
                    <a:pt x="556" y="10318"/>
                  </a:lnTo>
                  <a:lnTo>
                    <a:pt x="709" y="10638"/>
                  </a:lnTo>
                  <a:lnTo>
                    <a:pt x="862" y="10958"/>
                  </a:lnTo>
                  <a:lnTo>
                    <a:pt x="1043" y="11264"/>
                  </a:lnTo>
                  <a:lnTo>
                    <a:pt x="1224" y="11570"/>
                  </a:lnTo>
                  <a:lnTo>
                    <a:pt x="1419" y="11862"/>
                  </a:lnTo>
                  <a:lnTo>
                    <a:pt x="1641" y="12140"/>
                  </a:lnTo>
                  <a:lnTo>
                    <a:pt x="1864" y="12404"/>
                  </a:lnTo>
                  <a:lnTo>
                    <a:pt x="2100" y="12654"/>
                  </a:lnTo>
                  <a:lnTo>
                    <a:pt x="2350" y="12905"/>
                  </a:lnTo>
                  <a:lnTo>
                    <a:pt x="2615" y="13127"/>
                  </a:lnTo>
                  <a:lnTo>
                    <a:pt x="2893" y="13350"/>
                  </a:lnTo>
                  <a:lnTo>
                    <a:pt x="3185" y="13558"/>
                  </a:lnTo>
                  <a:lnTo>
                    <a:pt x="3477" y="13739"/>
                  </a:lnTo>
                  <a:lnTo>
                    <a:pt x="3783" y="13920"/>
                  </a:lnTo>
                  <a:lnTo>
                    <a:pt x="4102" y="14087"/>
                  </a:lnTo>
                  <a:lnTo>
                    <a:pt x="4422" y="14226"/>
                  </a:lnTo>
                  <a:lnTo>
                    <a:pt x="4756" y="14351"/>
                  </a:lnTo>
                  <a:lnTo>
                    <a:pt x="5090" y="14476"/>
                  </a:lnTo>
                  <a:lnTo>
                    <a:pt x="5451" y="14573"/>
                  </a:lnTo>
                  <a:lnTo>
                    <a:pt x="5799" y="14657"/>
                  </a:lnTo>
                  <a:lnTo>
                    <a:pt x="6161" y="14712"/>
                  </a:lnTo>
                  <a:lnTo>
                    <a:pt x="6536" y="14754"/>
                  </a:lnTo>
                  <a:lnTo>
                    <a:pt x="6911" y="14782"/>
                  </a:lnTo>
                  <a:lnTo>
                    <a:pt x="7301" y="14796"/>
                  </a:lnTo>
                  <a:lnTo>
                    <a:pt x="7662" y="14782"/>
                  </a:lnTo>
                  <a:lnTo>
                    <a:pt x="8010" y="14740"/>
                  </a:lnTo>
                  <a:lnTo>
                    <a:pt x="8372" y="14698"/>
                  </a:lnTo>
                  <a:lnTo>
                    <a:pt x="8719" y="14629"/>
                  </a:lnTo>
                  <a:lnTo>
                    <a:pt x="9067" y="14546"/>
                  </a:lnTo>
                  <a:lnTo>
                    <a:pt x="9414" y="14448"/>
                  </a:lnTo>
                  <a:lnTo>
                    <a:pt x="9748" y="14323"/>
                  </a:lnTo>
                  <a:lnTo>
                    <a:pt x="10082" y="14184"/>
                  </a:lnTo>
                  <a:lnTo>
                    <a:pt x="10402" y="14045"/>
                  </a:lnTo>
                  <a:lnTo>
                    <a:pt x="10722" y="13878"/>
                  </a:lnTo>
                  <a:lnTo>
                    <a:pt x="11028" y="13697"/>
                  </a:lnTo>
                  <a:lnTo>
                    <a:pt x="11320" y="13503"/>
                  </a:lnTo>
                  <a:lnTo>
                    <a:pt x="11612" y="13294"/>
                  </a:lnTo>
                  <a:lnTo>
                    <a:pt x="11890" y="13072"/>
                  </a:lnTo>
                  <a:lnTo>
                    <a:pt x="12168" y="12835"/>
                  </a:lnTo>
                  <a:lnTo>
                    <a:pt x="12418" y="12571"/>
                  </a:lnTo>
                  <a:lnTo>
                    <a:pt x="12668" y="12307"/>
                  </a:lnTo>
                  <a:lnTo>
                    <a:pt x="12905" y="12029"/>
                  </a:lnTo>
                  <a:lnTo>
                    <a:pt x="13113" y="11750"/>
                  </a:lnTo>
                  <a:lnTo>
                    <a:pt x="13322" y="11458"/>
                  </a:lnTo>
                  <a:lnTo>
                    <a:pt x="13517" y="11153"/>
                  </a:lnTo>
                  <a:lnTo>
                    <a:pt x="13684" y="10847"/>
                  </a:lnTo>
                  <a:lnTo>
                    <a:pt x="13837" y="10527"/>
                  </a:lnTo>
                  <a:lnTo>
                    <a:pt x="13989" y="10193"/>
                  </a:lnTo>
                  <a:lnTo>
                    <a:pt x="14115" y="9859"/>
                  </a:lnTo>
                  <a:lnTo>
                    <a:pt x="14226" y="9526"/>
                  </a:lnTo>
                  <a:lnTo>
                    <a:pt x="14309" y="9178"/>
                  </a:lnTo>
                  <a:lnTo>
                    <a:pt x="14393" y="8830"/>
                  </a:lnTo>
                  <a:lnTo>
                    <a:pt x="14448" y="8483"/>
                  </a:lnTo>
                  <a:lnTo>
                    <a:pt x="14490" y="8121"/>
                  </a:lnTo>
                  <a:lnTo>
                    <a:pt x="14518" y="7760"/>
                  </a:lnTo>
                  <a:lnTo>
                    <a:pt x="14532" y="7398"/>
                  </a:lnTo>
                  <a:lnTo>
                    <a:pt x="14518" y="7036"/>
                  </a:lnTo>
                  <a:lnTo>
                    <a:pt x="14490" y="6675"/>
                  </a:lnTo>
                  <a:lnTo>
                    <a:pt x="14448" y="6327"/>
                  </a:lnTo>
                  <a:lnTo>
                    <a:pt x="14393" y="5966"/>
                  </a:lnTo>
                  <a:lnTo>
                    <a:pt x="14309" y="5618"/>
                  </a:lnTo>
                  <a:lnTo>
                    <a:pt x="14226" y="5284"/>
                  </a:lnTo>
                  <a:lnTo>
                    <a:pt x="14115" y="4937"/>
                  </a:lnTo>
                  <a:lnTo>
                    <a:pt x="13989" y="4603"/>
                  </a:lnTo>
                  <a:lnTo>
                    <a:pt x="13837" y="4283"/>
                  </a:lnTo>
                  <a:lnTo>
                    <a:pt x="13684" y="3963"/>
                  </a:lnTo>
                  <a:lnTo>
                    <a:pt x="13517" y="3644"/>
                  </a:lnTo>
                  <a:lnTo>
                    <a:pt x="13322" y="3352"/>
                  </a:lnTo>
                  <a:lnTo>
                    <a:pt x="13113" y="3046"/>
                  </a:lnTo>
                  <a:lnTo>
                    <a:pt x="12905" y="2767"/>
                  </a:lnTo>
                  <a:lnTo>
                    <a:pt x="12668" y="2489"/>
                  </a:lnTo>
                  <a:lnTo>
                    <a:pt x="12418" y="2225"/>
                  </a:lnTo>
                  <a:lnTo>
                    <a:pt x="12168" y="1975"/>
                  </a:lnTo>
                  <a:lnTo>
                    <a:pt x="11890" y="1738"/>
                  </a:lnTo>
                  <a:lnTo>
                    <a:pt x="11612" y="1516"/>
                  </a:lnTo>
                  <a:lnTo>
                    <a:pt x="11320" y="1307"/>
                  </a:lnTo>
                  <a:lnTo>
                    <a:pt x="11028" y="1113"/>
                  </a:lnTo>
                  <a:lnTo>
                    <a:pt x="10722" y="932"/>
                  </a:lnTo>
                  <a:lnTo>
                    <a:pt x="10402" y="765"/>
                  </a:lnTo>
                  <a:lnTo>
                    <a:pt x="10082" y="612"/>
                  </a:lnTo>
                  <a:lnTo>
                    <a:pt x="9748" y="473"/>
                  </a:lnTo>
                  <a:lnTo>
                    <a:pt x="9414" y="362"/>
                  </a:lnTo>
                  <a:lnTo>
                    <a:pt x="9067" y="264"/>
                  </a:lnTo>
                  <a:lnTo>
                    <a:pt x="8719" y="167"/>
                  </a:lnTo>
                  <a:lnTo>
                    <a:pt x="8372" y="112"/>
                  </a:lnTo>
                  <a:lnTo>
                    <a:pt x="8024" y="56"/>
                  </a:lnTo>
                  <a:lnTo>
                    <a:pt x="7662" y="14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893775" y="2681225"/>
              <a:ext cx="229125" cy="356700"/>
            </a:xfrm>
            <a:custGeom>
              <a:rect b="b" l="l" r="r" t="t"/>
              <a:pathLst>
                <a:path extrusionOk="0" h="14268" w="9165"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0" y="13948"/>
                  </a:lnTo>
                  <a:lnTo>
                    <a:pt x="28" y="14045"/>
                  </a:lnTo>
                  <a:lnTo>
                    <a:pt x="42" y="14115"/>
                  </a:lnTo>
                  <a:lnTo>
                    <a:pt x="84" y="14170"/>
                  </a:lnTo>
                  <a:lnTo>
                    <a:pt x="139" y="14212"/>
                  </a:lnTo>
                  <a:lnTo>
                    <a:pt x="209" y="14240"/>
                  </a:lnTo>
                  <a:lnTo>
                    <a:pt x="306" y="14254"/>
                  </a:lnTo>
                  <a:lnTo>
                    <a:pt x="404" y="14268"/>
                  </a:lnTo>
                  <a:lnTo>
                    <a:pt x="8761" y="14268"/>
                  </a:lnTo>
                  <a:lnTo>
                    <a:pt x="8872" y="14254"/>
                  </a:lnTo>
                  <a:lnTo>
                    <a:pt x="8970" y="14240"/>
                  </a:lnTo>
                  <a:lnTo>
                    <a:pt x="9039" y="14212"/>
                  </a:lnTo>
                  <a:lnTo>
                    <a:pt x="9095" y="14184"/>
                  </a:lnTo>
                  <a:lnTo>
                    <a:pt x="9123" y="14128"/>
                  </a:lnTo>
                  <a:lnTo>
                    <a:pt x="9150" y="14045"/>
                  </a:lnTo>
                  <a:lnTo>
                    <a:pt x="9164" y="13948"/>
                  </a:lnTo>
                  <a:lnTo>
                    <a:pt x="9164" y="13836"/>
                  </a:lnTo>
                  <a:lnTo>
                    <a:pt x="9164" y="12599"/>
                  </a:lnTo>
                  <a:lnTo>
                    <a:pt x="9164" y="12488"/>
                  </a:lnTo>
                  <a:lnTo>
                    <a:pt x="9150" y="12390"/>
                  </a:lnTo>
                  <a:lnTo>
                    <a:pt x="9136" y="12321"/>
                  </a:lnTo>
                  <a:lnTo>
                    <a:pt x="9095" y="12265"/>
                  </a:lnTo>
                  <a:lnTo>
                    <a:pt x="9039" y="12237"/>
                  </a:lnTo>
                  <a:lnTo>
                    <a:pt x="8970" y="12209"/>
                  </a:lnTo>
                  <a:lnTo>
                    <a:pt x="8872" y="12196"/>
                  </a:lnTo>
                  <a:lnTo>
                    <a:pt x="8761" y="12182"/>
                  </a:lnTo>
                  <a:lnTo>
                    <a:pt x="2323" y="12182"/>
                  </a:lnTo>
                  <a:lnTo>
                    <a:pt x="2323" y="431"/>
                  </a:lnTo>
                  <a:lnTo>
                    <a:pt x="2323" y="320"/>
                  </a:lnTo>
                  <a:lnTo>
                    <a:pt x="2309" y="223"/>
                  </a:lnTo>
                  <a:lnTo>
                    <a:pt x="2281" y="153"/>
                  </a:lnTo>
                  <a:lnTo>
                    <a:pt x="2239" y="98"/>
                  </a:lnTo>
                  <a:lnTo>
                    <a:pt x="2184" y="56"/>
                  </a:lnTo>
                  <a:lnTo>
                    <a:pt x="2114" y="28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3254975" y="2681225"/>
              <a:ext cx="285100" cy="356700"/>
            </a:xfrm>
            <a:custGeom>
              <a:rect b="b" l="l" r="r" t="t"/>
              <a:pathLst>
                <a:path extrusionOk="0" h="14268" w="11404">
                  <a:moveTo>
                    <a:pt x="306" y="0"/>
                  </a:moveTo>
                  <a:lnTo>
                    <a:pt x="223" y="14"/>
                  </a:lnTo>
                  <a:lnTo>
                    <a:pt x="153" y="56"/>
                  </a:lnTo>
                  <a:lnTo>
                    <a:pt x="98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14" y="320"/>
                  </a:lnTo>
                  <a:lnTo>
                    <a:pt x="0" y="431"/>
                  </a:lnTo>
                  <a:lnTo>
                    <a:pt x="0" y="1725"/>
                  </a:lnTo>
                  <a:lnTo>
                    <a:pt x="14" y="1850"/>
                  </a:lnTo>
                  <a:lnTo>
                    <a:pt x="28" y="1933"/>
                  </a:lnTo>
                  <a:lnTo>
                    <a:pt x="56" y="2003"/>
                  </a:lnTo>
                  <a:lnTo>
                    <a:pt x="98" y="2072"/>
                  </a:lnTo>
                  <a:lnTo>
                    <a:pt x="153" y="2114"/>
                  </a:lnTo>
                  <a:lnTo>
                    <a:pt x="223" y="2142"/>
                  </a:lnTo>
                  <a:lnTo>
                    <a:pt x="306" y="2156"/>
                  </a:lnTo>
                  <a:lnTo>
                    <a:pt x="4548" y="2156"/>
                  </a:lnTo>
                  <a:lnTo>
                    <a:pt x="4548" y="13836"/>
                  </a:lnTo>
                  <a:lnTo>
                    <a:pt x="4548" y="13948"/>
                  </a:lnTo>
                  <a:lnTo>
                    <a:pt x="4562" y="14031"/>
                  </a:lnTo>
                  <a:lnTo>
                    <a:pt x="4589" y="14115"/>
                  </a:lnTo>
                  <a:lnTo>
                    <a:pt x="4631" y="14170"/>
                  </a:lnTo>
                  <a:lnTo>
                    <a:pt x="4687" y="14212"/>
                  </a:lnTo>
                  <a:lnTo>
                    <a:pt x="4756" y="14240"/>
                  </a:lnTo>
                  <a:lnTo>
                    <a:pt x="4854" y="14254"/>
                  </a:lnTo>
                  <a:lnTo>
                    <a:pt x="4951" y="14268"/>
                  </a:lnTo>
                  <a:lnTo>
                    <a:pt x="6467" y="14268"/>
                  </a:lnTo>
                  <a:lnTo>
                    <a:pt x="6578" y="14254"/>
                  </a:lnTo>
                  <a:lnTo>
                    <a:pt x="6661" y="14240"/>
                  </a:lnTo>
                  <a:lnTo>
                    <a:pt x="6731" y="14212"/>
                  </a:lnTo>
                  <a:lnTo>
                    <a:pt x="6786" y="14170"/>
                  </a:lnTo>
                  <a:lnTo>
                    <a:pt x="6828" y="14115"/>
                  </a:lnTo>
                  <a:lnTo>
                    <a:pt x="6856" y="14045"/>
                  </a:lnTo>
                  <a:lnTo>
                    <a:pt x="6870" y="13948"/>
                  </a:lnTo>
                  <a:lnTo>
                    <a:pt x="6870" y="13836"/>
                  </a:lnTo>
                  <a:lnTo>
                    <a:pt x="6870" y="2156"/>
                  </a:lnTo>
                  <a:lnTo>
                    <a:pt x="11097" y="2156"/>
                  </a:lnTo>
                  <a:lnTo>
                    <a:pt x="11181" y="2142"/>
                  </a:lnTo>
                  <a:lnTo>
                    <a:pt x="11264" y="2114"/>
                  </a:lnTo>
                  <a:lnTo>
                    <a:pt x="11320" y="2072"/>
                  </a:lnTo>
                  <a:lnTo>
                    <a:pt x="11361" y="2017"/>
                  </a:lnTo>
                  <a:lnTo>
                    <a:pt x="11389" y="1947"/>
                  </a:lnTo>
                  <a:lnTo>
                    <a:pt x="11403" y="1850"/>
                  </a:lnTo>
                  <a:lnTo>
                    <a:pt x="11403" y="1725"/>
                  </a:lnTo>
                  <a:lnTo>
                    <a:pt x="11403" y="431"/>
                  </a:lnTo>
                  <a:lnTo>
                    <a:pt x="11403" y="320"/>
                  </a:lnTo>
                  <a:lnTo>
                    <a:pt x="11389" y="223"/>
                  </a:lnTo>
                  <a:lnTo>
                    <a:pt x="11361" y="153"/>
                  </a:lnTo>
                  <a:lnTo>
                    <a:pt x="11320" y="98"/>
                  </a:lnTo>
                  <a:lnTo>
                    <a:pt x="11264" y="56"/>
                  </a:lnTo>
                  <a:lnTo>
                    <a:pt x="11195" y="28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3746900" y="2681225"/>
              <a:ext cx="268400" cy="356700"/>
            </a:xfrm>
            <a:custGeom>
              <a:rect b="b" l="l" r="r" t="t"/>
              <a:pathLst>
                <a:path extrusionOk="0" h="14268" w="10736">
                  <a:moveTo>
                    <a:pt x="5493" y="2114"/>
                  </a:moveTo>
                  <a:lnTo>
                    <a:pt x="5882" y="2128"/>
                  </a:lnTo>
                  <a:lnTo>
                    <a:pt x="6258" y="2170"/>
                  </a:lnTo>
                  <a:lnTo>
                    <a:pt x="6578" y="2211"/>
                  </a:lnTo>
                  <a:lnTo>
                    <a:pt x="6883" y="2295"/>
                  </a:lnTo>
                  <a:lnTo>
                    <a:pt x="7148" y="2392"/>
                  </a:lnTo>
                  <a:lnTo>
                    <a:pt x="7384" y="2503"/>
                  </a:lnTo>
                  <a:lnTo>
                    <a:pt x="7593" y="2629"/>
                  </a:lnTo>
                  <a:lnTo>
                    <a:pt x="7773" y="2781"/>
                  </a:lnTo>
                  <a:lnTo>
                    <a:pt x="7926" y="2934"/>
                  </a:lnTo>
                  <a:lnTo>
                    <a:pt x="8052" y="3115"/>
                  </a:lnTo>
                  <a:lnTo>
                    <a:pt x="8163" y="3310"/>
                  </a:lnTo>
                  <a:lnTo>
                    <a:pt x="8246" y="3505"/>
                  </a:lnTo>
                  <a:lnTo>
                    <a:pt x="8302" y="3727"/>
                  </a:lnTo>
                  <a:lnTo>
                    <a:pt x="8357" y="3950"/>
                  </a:lnTo>
                  <a:lnTo>
                    <a:pt x="8371" y="4186"/>
                  </a:lnTo>
                  <a:lnTo>
                    <a:pt x="8385" y="4436"/>
                  </a:lnTo>
                  <a:lnTo>
                    <a:pt x="8371" y="4687"/>
                  </a:lnTo>
                  <a:lnTo>
                    <a:pt x="8357" y="4923"/>
                  </a:lnTo>
                  <a:lnTo>
                    <a:pt x="8302" y="5159"/>
                  </a:lnTo>
                  <a:lnTo>
                    <a:pt x="8246" y="5382"/>
                  </a:lnTo>
                  <a:lnTo>
                    <a:pt x="8163" y="5577"/>
                  </a:lnTo>
                  <a:lnTo>
                    <a:pt x="8052" y="5771"/>
                  </a:lnTo>
                  <a:lnTo>
                    <a:pt x="7926" y="5966"/>
                  </a:lnTo>
                  <a:lnTo>
                    <a:pt x="7760" y="6119"/>
                  </a:lnTo>
                  <a:lnTo>
                    <a:pt x="7579" y="6272"/>
                  </a:lnTo>
                  <a:lnTo>
                    <a:pt x="7370" y="6411"/>
                  </a:lnTo>
                  <a:lnTo>
                    <a:pt x="7134" y="6522"/>
                  </a:lnTo>
                  <a:lnTo>
                    <a:pt x="6870" y="6619"/>
                  </a:lnTo>
                  <a:lnTo>
                    <a:pt x="6578" y="6703"/>
                  </a:lnTo>
                  <a:lnTo>
                    <a:pt x="6244" y="6758"/>
                  </a:lnTo>
                  <a:lnTo>
                    <a:pt x="5882" y="6786"/>
                  </a:lnTo>
                  <a:lnTo>
                    <a:pt x="5493" y="6800"/>
                  </a:lnTo>
                  <a:lnTo>
                    <a:pt x="2308" y="6800"/>
                  </a:lnTo>
                  <a:lnTo>
                    <a:pt x="2308" y="2114"/>
                  </a:lnTo>
                  <a:close/>
                  <a:moveTo>
                    <a:pt x="292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42" y="153"/>
                  </a:lnTo>
                  <a:lnTo>
                    <a:pt x="14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0" y="13948"/>
                  </a:lnTo>
                  <a:lnTo>
                    <a:pt x="14" y="14045"/>
                  </a:lnTo>
                  <a:lnTo>
                    <a:pt x="42" y="14115"/>
                  </a:lnTo>
                  <a:lnTo>
                    <a:pt x="84" y="14170"/>
                  </a:lnTo>
                  <a:lnTo>
                    <a:pt x="139" y="14212"/>
                  </a:lnTo>
                  <a:lnTo>
                    <a:pt x="209" y="14240"/>
                  </a:lnTo>
                  <a:lnTo>
                    <a:pt x="292" y="14254"/>
                  </a:lnTo>
                  <a:lnTo>
                    <a:pt x="403" y="14268"/>
                  </a:lnTo>
                  <a:lnTo>
                    <a:pt x="1905" y="14268"/>
                  </a:lnTo>
                  <a:lnTo>
                    <a:pt x="2016" y="14254"/>
                  </a:lnTo>
                  <a:lnTo>
                    <a:pt x="2100" y="14240"/>
                  </a:lnTo>
                  <a:lnTo>
                    <a:pt x="2169" y="14212"/>
                  </a:lnTo>
                  <a:lnTo>
                    <a:pt x="2225" y="14184"/>
                  </a:lnTo>
                  <a:lnTo>
                    <a:pt x="2267" y="14128"/>
                  </a:lnTo>
                  <a:lnTo>
                    <a:pt x="2295" y="14045"/>
                  </a:lnTo>
                  <a:lnTo>
                    <a:pt x="2308" y="13948"/>
                  </a:lnTo>
                  <a:lnTo>
                    <a:pt x="2308" y="13836"/>
                  </a:lnTo>
                  <a:lnTo>
                    <a:pt x="2295" y="8956"/>
                  </a:lnTo>
                  <a:lnTo>
                    <a:pt x="4589" y="8956"/>
                  </a:lnTo>
                  <a:lnTo>
                    <a:pt x="7968" y="13836"/>
                  </a:lnTo>
                  <a:lnTo>
                    <a:pt x="8024" y="13934"/>
                  </a:lnTo>
                  <a:lnTo>
                    <a:pt x="8093" y="14017"/>
                  </a:lnTo>
                  <a:lnTo>
                    <a:pt x="8177" y="14087"/>
                  </a:lnTo>
                  <a:lnTo>
                    <a:pt x="8260" y="14156"/>
                  </a:lnTo>
                  <a:lnTo>
                    <a:pt x="8357" y="14198"/>
                  </a:lnTo>
                  <a:lnTo>
                    <a:pt x="8469" y="14240"/>
                  </a:lnTo>
                  <a:lnTo>
                    <a:pt x="8566" y="14268"/>
                  </a:lnTo>
                  <a:lnTo>
                    <a:pt x="10443" y="14268"/>
                  </a:lnTo>
                  <a:lnTo>
                    <a:pt x="10541" y="14240"/>
                  </a:lnTo>
                  <a:lnTo>
                    <a:pt x="10624" y="14198"/>
                  </a:lnTo>
                  <a:lnTo>
                    <a:pt x="10694" y="14128"/>
                  </a:lnTo>
                  <a:lnTo>
                    <a:pt x="10721" y="14059"/>
                  </a:lnTo>
                  <a:lnTo>
                    <a:pt x="10708" y="13962"/>
                  </a:lnTo>
                  <a:lnTo>
                    <a:pt x="10680" y="13864"/>
                  </a:lnTo>
                  <a:lnTo>
                    <a:pt x="10610" y="13739"/>
                  </a:lnTo>
                  <a:lnTo>
                    <a:pt x="7203" y="8789"/>
                  </a:lnTo>
                  <a:lnTo>
                    <a:pt x="7551" y="8691"/>
                  </a:lnTo>
                  <a:lnTo>
                    <a:pt x="7899" y="8594"/>
                  </a:lnTo>
                  <a:lnTo>
                    <a:pt x="8232" y="8455"/>
                  </a:lnTo>
                  <a:lnTo>
                    <a:pt x="8552" y="8302"/>
                  </a:lnTo>
                  <a:lnTo>
                    <a:pt x="8858" y="8135"/>
                  </a:lnTo>
                  <a:lnTo>
                    <a:pt x="9150" y="7927"/>
                  </a:lnTo>
                  <a:lnTo>
                    <a:pt x="9414" y="7704"/>
                  </a:lnTo>
                  <a:lnTo>
                    <a:pt x="9679" y="7454"/>
                  </a:lnTo>
                  <a:lnTo>
                    <a:pt x="9790" y="7329"/>
                  </a:lnTo>
                  <a:lnTo>
                    <a:pt x="9901" y="7190"/>
                  </a:lnTo>
                  <a:lnTo>
                    <a:pt x="10012" y="7037"/>
                  </a:lnTo>
                  <a:lnTo>
                    <a:pt x="10110" y="6884"/>
                  </a:lnTo>
                  <a:lnTo>
                    <a:pt x="10207" y="6717"/>
                  </a:lnTo>
                  <a:lnTo>
                    <a:pt x="10290" y="6550"/>
                  </a:lnTo>
                  <a:lnTo>
                    <a:pt x="10374" y="6383"/>
                  </a:lnTo>
                  <a:lnTo>
                    <a:pt x="10443" y="6202"/>
                  </a:lnTo>
                  <a:lnTo>
                    <a:pt x="10513" y="6008"/>
                  </a:lnTo>
                  <a:lnTo>
                    <a:pt x="10569" y="5813"/>
                  </a:lnTo>
                  <a:lnTo>
                    <a:pt x="10624" y="5604"/>
                  </a:lnTo>
                  <a:lnTo>
                    <a:pt x="10652" y="5396"/>
                  </a:lnTo>
                  <a:lnTo>
                    <a:pt x="10694" y="5187"/>
                  </a:lnTo>
                  <a:lnTo>
                    <a:pt x="10708" y="4951"/>
                  </a:lnTo>
                  <a:lnTo>
                    <a:pt x="10735" y="4728"/>
                  </a:lnTo>
                  <a:lnTo>
                    <a:pt x="10735" y="4478"/>
                  </a:lnTo>
                  <a:lnTo>
                    <a:pt x="10721" y="4186"/>
                  </a:lnTo>
                  <a:lnTo>
                    <a:pt x="10708" y="3894"/>
                  </a:lnTo>
                  <a:lnTo>
                    <a:pt x="10666" y="3616"/>
                  </a:lnTo>
                  <a:lnTo>
                    <a:pt x="10610" y="3338"/>
                  </a:lnTo>
                  <a:lnTo>
                    <a:pt x="10555" y="3087"/>
                  </a:lnTo>
                  <a:lnTo>
                    <a:pt x="10471" y="2837"/>
                  </a:lnTo>
                  <a:lnTo>
                    <a:pt x="10388" y="2615"/>
                  </a:lnTo>
                  <a:lnTo>
                    <a:pt x="10290" y="2392"/>
                  </a:lnTo>
                  <a:lnTo>
                    <a:pt x="10179" y="2184"/>
                  </a:lnTo>
                  <a:lnTo>
                    <a:pt x="10054" y="1975"/>
                  </a:lnTo>
                  <a:lnTo>
                    <a:pt x="9915" y="1794"/>
                  </a:lnTo>
                  <a:lnTo>
                    <a:pt x="9776" y="1613"/>
                  </a:lnTo>
                  <a:lnTo>
                    <a:pt x="9623" y="1447"/>
                  </a:lnTo>
                  <a:lnTo>
                    <a:pt x="9470" y="1294"/>
                  </a:lnTo>
                  <a:lnTo>
                    <a:pt x="9303" y="1141"/>
                  </a:lnTo>
                  <a:lnTo>
                    <a:pt x="9122" y="1002"/>
                  </a:lnTo>
                  <a:lnTo>
                    <a:pt x="8942" y="876"/>
                  </a:lnTo>
                  <a:lnTo>
                    <a:pt x="8747" y="751"/>
                  </a:lnTo>
                  <a:lnTo>
                    <a:pt x="8552" y="654"/>
                  </a:lnTo>
                  <a:lnTo>
                    <a:pt x="8357" y="543"/>
                  </a:lnTo>
                  <a:lnTo>
                    <a:pt x="8149" y="459"/>
                  </a:lnTo>
                  <a:lnTo>
                    <a:pt x="7940" y="376"/>
                  </a:lnTo>
                  <a:lnTo>
                    <a:pt x="7732" y="306"/>
                  </a:lnTo>
                  <a:lnTo>
                    <a:pt x="7509" y="237"/>
                  </a:lnTo>
                  <a:lnTo>
                    <a:pt x="7287" y="181"/>
                  </a:lnTo>
                  <a:lnTo>
                    <a:pt x="7064" y="126"/>
                  </a:lnTo>
                  <a:lnTo>
                    <a:pt x="6619" y="56"/>
                  </a:lnTo>
                  <a:lnTo>
                    <a:pt x="6174" y="14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4217950" y="2674275"/>
              <a:ext cx="363300" cy="369900"/>
            </a:xfrm>
            <a:custGeom>
              <a:rect b="b" l="l" r="r" t="t"/>
              <a:pathLst>
                <a:path extrusionOk="0" h="14796" w="14532">
                  <a:moveTo>
                    <a:pt x="7301" y="2142"/>
                  </a:moveTo>
                  <a:lnTo>
                    <a:pt x="7565" y="2156"/>
                  </a:lnTo>
                  <a:lnTo>
                    <a:pt x="7843" y="2170"/>
                  </a:lnTo>
                  <a:lnTo>
                    <a:pt x="8108" y="2211"/>
                  </a:lnTo>
                  <a:lnTo>
                    <a:pt x="8358" y="2253"/>
                  </a:lnTo>
                  <a:lnTo>
                    <a:pt x="8608" y="2309"/>
                  </a:lnTo>
                  <a:lnTo>
                    <a:pt x="8858" y="2392"/>
                  </a:lnTo>
                  <a:lnTo>
                    <a:pt x="9095" y="2475"/>
                  </a:lnTo>
                  <a:lnTo>
                    <a:pt x="9331" y="2573"/>
                  </a:lnTo>
                  <a:lnTo>
                    <a:pt x="9554" y="2684"/>
                  </a:lnTo>
                  <a:lnTo>
                    <a:pt x="9762" y="2795"/>
                  </a:lnTo>
                  <a:lnTo>
                    <a:pt x="9971" y="2934"/>
                  </a:lnTo>
                  <a:lnTo>
                    <a:pt x="10179" y="3073"/>
                  </a:lnTo>
                  <a:lnTo>
                    <a:pt x="10374" y="3226"/>
                  </a:lnTo>
                  <a:lnTo>
                    <a:pt x="10555" y="3379"/>
                  </a:lnTo>
                  <a:lnTo>
                    <a:pt x="10722" y="3546"/>
                  </a:lnTo>
                  <a:lnTo>
                    <a:pt x="10903" y="3727"/>
                  </a:lnTo>
                  <a:lnTo>
                    <a:pt x="11056" y="3908"/>
                  </a:lnTo>
                  <a:lnTo>
                    <a:pt x="11209" y="4102"/>
                  </a:lnTo>
                  <a:lnTo>
                    <a:pt x="11348" y="4297"/>
                  </a:lnTo>
                  <a:lnTo>
                    <a:pt x="11473" y="4506"/>
                  </a:lnTo>
                  <a:lnTo>
                    <a:pt x="11598" y="4728"/>
                  </a:lnTo>
                  <a:lnTo>
                    <a:pt x="11709" y="4937"/>
                  </a:lnTo>
                  <a:lnTo>
                    <a:pt x="11820" y="5173"/>
                  </a:lnTo>
                  <a:lnTo>
                    <a:pt x="11904" y="5396"/>
                  </a:lnTo>
                  <a:lnTo>
                    <a:pt x="11987" y="5632"/>
                  </a:lnTo>
                  <a:lnTo>
                    <a:pt x="12057" y="5882"/>
                  </a:lnTo>
                  <a:lnTo>
                    <a:pt x="12126" y="6119"/>
                  </a:lnTo>
                  <a:lnTo>
                    <a:pt x="12168" y="6369"/>
                  </a:lnTo>
                  <a:lnTo>
                    <a:pt x="12210" y="6619"/>
                  </a:lnTo>
                  <a:lnTo>
                    <a:pt x="12238" y="6884"/>
                  </a:lnTo>
                  <a:lnTo>
                    <a:pt x="12265" y="7134"/>
                  </a:lnTo>
                  <a:lnTo>
                    <a:pt x="12265" y="7398"/>
                  </a:lnTo>
                  <a:lnTo>
                    <a:pt x="12265" y="7662"/>
                  </a:lnTo>
                  <a:lnTo>
                    <a:pt x="12238" y="7913"/>
                  </a:lnTo>
                  <a:lnTo>
                    <a:pt x="12210" y="8177"/>
                  </a:lnTo>
                  <a:lnTo>
                    <a:pt x="12168" y="8427"/>
                  </a:lnTo>
                  <a:lnTo>
                    <a:pt x="12126" y="8677"/>
                  </a:lnTo>
                  <a:lnTo>
                    <a:pt x="12057" y="8928"/>
                  </a:lnTo>
                  <a:lnTo>
                    <a:pt x="11987" y="9164"/>
                  </a:lnTo>
                  <a:lnTo>
                    <a:pt x="11904" y="9400"/>
                  </a:lnTo>
                  <a:lnTo>
                    <a:pt x="11820" y="9637"/>
                  </a:lnTo>
                  <a:lnTo>
                    <a:pt x="11709" y="9859"/>
                  </a:lnTo>
                  <a:lnTo>
                    <a:pt x="11598" y="10082"/>
                  </a:lnTo>
                  <a:lnTo>
                    <a:pt x="11473" y="10290"/>
                  </a:lnTo>
                  <a:lnTo>
                    <a:pt x="11348" y="10499"/>
                  </a:lnTo>
                  <a:lnTo>
                    <a:pt x="11209" y="10694"/>
                  </a:lnTo>
                  <a:lnTo>
                    <a:pt x="11056" y="10888"/>
                  </a:lnTo>
                  <a:lnTo>
                    <a:pt x="10903" y="11069"/>
                  </a:lnTo>
                  <a:lnTo>
                    <a:pt x="10722" y="11250"/>
                  </a:lnTo>
                  <a:lnTo>
                    <a:pt x="10555" y="11417"/>
                  </a:lnTo>
                  <a:lnTo>
                    <a:pt x="10374" y="11584"/>
                  </a:lnTo>
                  <a:lnTo>
                    <a:pt x="10179" y="11723"/>
                  </a:lnTo>
                  <a:lnTo>
                    <a:pt x="9971" y="11876"/>
                  </a:lnTo>
                  <a:lnTo>
                    <a:pt x="9762" y="12001"/>
                  </a:lnTo>
                  <a:lnTo>
                    <a:pt x="9554" y="12112"/>
                  </a:lnTo>
                  <a:lnTo>
                    <a:pt x="9331" y="12223"/>
                  </a:lnTo>
                  <a:lnTo>
                    <a:pt x="9095" y="12321"/>
                  </a:lnTo>
                  <a:lnTo>
                    <a:pt x="8858" y="12404"/>
                  </a:lnTo>
                  <a:lnTo>
                    <a:pt x="8608" y="12487"/>
                  </a:lnTo>
                  <a:lnTo>
                    <a:pt x="8358" y="12543"/>
                  </a:lnTo>
                  <a:lnTo>
                    <a:pt x="8108" y="12599"/>
                  </a:lnTo>
                  <a:lnTo>
                    <a:pt x="7843" y="12627"/>
                  </a:lnTo>
                  <a:lnTo>
                    <a:pt x="7565" y="12654"/>
                  </a:lnTo>
                  <a:lnTo>
                    <a:pt x="7301" y="12654"/>
                  </a:lnTo>
                  <a:lnTo>
                    <a:pt x="7301" y="12668"/>
                  </a:lnTo>
                  <a:lnTo>
                    <a:pt x="7023" y="12654"/>
                  </a:lnTo>
                  <a:lnTo>
                    <a:pt x="6759" y="12640"/>
                  </a:lnTo>
                  <a:lnTo>
                    <a:pt x="6494" y="12599"/>
                  </a:lnTo>
                  <a:lnTo>
                    <a:pt x="6230" y="12557"/>
                  </a:lnTo>
                  <a:lnTo>
                    <a:pt x="5980" y="12501"/>
                  </a:lnTo>
                  <a:lnTo>
                    <a:pt x="5744" y="12418"/>
                  </a:lnTo>
                  <a:lnTo>
                    <a:pt x="5507" y="12335"/>
                  </a:lnTo>
                  <a:lnTo>
                    <a:pt x="5271" y="12237"/>
                  </a:lnTo>
                  <a:lnTo>
                    <a:pt x="5048" y="12126"/>
                  </a:lnTo>
                  <a:lnTo>
                    <a:pt x="4840" y="12015"/>
                  </a:lnTo>
                  <a:lnTo>
                    <a:pt x="4631" y="11890"/>
                  </a:lnTo>
                  <a:lnTo>
                    <a:pt x="4436" y="11750"/>
                  </a:lnTo>
                  <a:lnTo>
                    <a:pt x="4242" y="11598"/>
                  </a:lnTo>
                  <a:lnTo>
                    <a:pt x="4061" y="11431"/>
                  </a:lnTo>
                  <a:lnTo>
                    <a:pt x="3880" y="11264"/>
                  </a:lnTo>
                  <a:lnTo>
                    <a:pt x="3713" y="11097"/>
                  </a:lnTo>
                  <a:lnTo>
                    <a:pt x="3560" y="10902"/>
                  </a:lnTo>
                  <a:lnTo>
                    <a:pt x="3407" y="10721"/>
                  </a:lnTo>
                  <a:lnTo>
                    <a:pt x="3268" y="10513"/>
                  </a:lnTo>
                  <a:lnTo>
                    <a:pt x="3129" y="10304"/>
                  </a:lnTo>
                  <a:lnTo>
                    <a:pt x="3018" y="10096"/>
                  </a:lnTo>
                  <a:lnTo>
                    <a:pt x="2907" y="9873"/>
                  </a:lnTo>
                  <a:lnTo>
                    <a:pt x="2796" y="9651"/>
                  </a:lnTo>
                  <a:lnTo>
                    <a:pt x="2712" y="9414"/>
                  </a:lnTo>
                  <a:lnTo>
                    <a:pt x="2629" y="9178"/>
                  </a:lnTo>
                  <a:lnTo>
                    <a:pt x="2545" y="8942"/>
                  </a:lnTo>
                  <a:lnTo>
                    <a:pt x="2490" y="8691"/>
                  </a:lnTo>
                  <a:lnTo>
                    <a:pt x="2434" y="8441"/>
                  </a:lnTo>
                  <a:lnTo>
                    <a:pt x="2406" y="8191"/>
                  </a:lnTo>
                  <a:lnTo>
                    <a:pt x="2378" y="7926"/>
                  </a:lnTo>
                  <a:lnTo>
                    <a:pt x="2351" y="7676"/>
                  </a:lnTo>
                  <a:lnTo>
                    <a:pt x="2351" y="7412"/>
                  </a:lnTo>
                  <a:lnTo>
                    <a:pt x="2351" y="7148"/>
                  </a:lnTo>
                  <a:lnTo>
                    <a:pt x="2378" y="6884"/>
                  </a:lnTo>
                  <a:lnTo>
                    <a:pt x="2406" y="6633"/>
                  </a:lnTo>
                  <a:lnTo>
                    <a:pt x="2434" y="6369"/>
                  </a:lnTo>
                  <a:lnTo>
                    <a:pt x="2490" y="6119"/>
                  </a:lnTo>
                  <a:lnTo>
                    <a:pt x="2545" y="5882"/>
                  </a:lnTo>
                  <a:lnTo>
                    <a:pt x="2615" y="5632"/>
                  </a:lnTo>
                  <a:lnTo>
                    <a:pt x="2698" y="5396"/>
                  </a:lnTo>
                  <a:lnTo>
                    <a:pt x="2796" y="5173"/>
                  </a:lnTo>
                  <a:lnTo>
                    <a:pt x="2893" y="4937"/>
                  </a:lnTo>
                  <a:lnTo>
                    <a:pt x="3004" y="4714"/>
                  </a:lnTo>
                  <a:lnTo>
                    <a:pt x="3129" y="4506"/>
                  </a:lnTo>
                  <a:lnTo>
                    <a:pt x="3254" y="4297"/>
                  </a:lnTo>
                  <a:lnTo>
                    <a:pt x="3393" y="4102"/>
                  </a:lnTo>
                  <a:lnTo>
                    <a:pt x="3546" y="3908"/>
                  </a:lnTo>
                  <a:lnTo>
                    <a:pt x="3699" y="3727"/>
                  </a:lnTo>
                  <a:lnTo>
                    <a:pt x="3866" y="3546"/>
                  </a:lnTo>
                  <a:lnTo>
                    <a:pt x="4047" y="3379"/>
                  </a:lnTo>
                  <a:lnTo>
                    <a:pt x="4228" y="3212"/>
                  </a:lnTo>
                  <a:lnTo>
                    <a:pt x="4422" y="3073"/>
                  </a:lnTo>
                  <a:lnTo>
                    <a:pt x="4617" y="2920"/>
                  </a:lnTo>
                  <a:lnTo>
                    <a:pt x="4826" y="2795"/>
                  </a:lnTo>
                  <a:lnTo>
                    <a:pt x="5048" y="2684"/>
                  </a:lnTo>
                  <a:lnTo>
                    <a:pt x="5271" y="2573"/>
                  </a:lnTo>
                  <a:lnTo>
                    <a:pt x="5493" y="2475"/>
                  </a:lnTo>
                  <a:lnTo>
                    <a:pt x="5730" y="2392"/>
                  </a:lnTo>
                  <a:lnTo>
                    <a:pt x="5980" y="2309"/>
                  </a:lnTo>
                  <a:lnTo>
                    <a:pt x="6230" y="2253"/>
                  </a:lnTo>
                  <a:lnTo>
                    <a:pt x="6481" y="2211"/>
                  </a:lnTo>
                  <a:lnTo>
                    <a:pt x="6745" y="2170"/>
                  </a:lnTo>
                  <a:lnTo>
                    <a:pt x="7023" y="2156"/>
                  </a:lnTo>
                  <a:lnTo>
                    <a:pt x="7301" y="2142"/>
                  </a:lnTo>
                  <a:close/>
                  <a:moveTo>
                    <a:pt x="7301" y="0"/>
                  </a:moveTo>
                  <a:lnTo>
                    <a:pt x="6912" y="14"/>
                  </a:lnTo>
                  <a:lnTo>
                    <a:pt x="6536" y="42"/>
                  </a:lnTo>
                  <a:lnTo>
                    <a:pt x="6161" y="84"/>
                  </a:lnTo>
                  <a:lnTo>
                    <a:pt x="5799" y="153"/>
                  </a:lnTo>
                  <a:lnTo>
                    <a:pt x="5438" y="237"/>
                  </a:lnTo>
                  <a:lnTo>
                    <a:pt x="5090" y="334"/>
                  </a:lnTo>
                  <a:lnTo>
                    <a:pt x="4756" y="445"/>
                  </a:lnTo>
                  <a:lnTo>
                    <a:pt x="4422" y="570"/>
                  </a:lnTo>
                  <a:lnTo>
                    <a:pt x="4089" y="723"/>
                  </a:lnTo>
                  <a:lnTo>
                    <a:pt x="3783" y="876"/>
                  </a:lnTo>
                  <a:lnTo>
                    <a:pt x="3477" y="1057"/>
                  </a:lnTo>
                  <a:lnTo>
                    <a:pt x="3185" y="1252"/>
                  </a:lnTo>
                  <a:lnTo>
                    <a:pt x="2893" y="1446"/>
                  </a:lnTo>
                  <a:lnTo>
                    <a:pt x="2615" y="1669"/>
                  </a:lnTo>
                  <a:lnTo>
                    <a:pt x="2351" y="1905"/>
                  </a:lnTo>
                  <a:lnTo>
                    <a:pt x="2100" y="2142"/>
                  </a:lnTo>
                  <a:lnTo>
                    <a:pt x="1864" y="2392"/>
                  </a:lnTo>
                  <a:lnTo>
                    <a:pt x="1641" y="2670"/>
                  </a:lnTo>
                  <a:lnTo>
                    <a:pt x="1419" y="2948"/>
                  </a:lnTo>
                  <a:lnTo>
                    <a:pt x="1224" y="3240"/>
                  </a:lnTo>
                  <a:lnTo>
                    <a:pt x="1029" y="3532"/>
                  </a:lnTo>
                  <a:lnTo>
                    <a:pt x="863" y="3838"/>
                  </a:lnTo>
                  <a:lnTo>
                    <a:pt x="710" y="4158"/>
                  </a:lnTo>
                  <a:lnTo>
                    <a:pt x="557" y="4492"/>
                  </a:lnTo>
                  <a:lnTo>
                    <a:pt x="432" y="4825"/>
                  </a:lnTo>
                  <a:lnTo>
                    <a:pt x="320" y="5173"/>
                  </a:lnTo>
                  <a:lnTo>
                    <a:pt x="223" y="5535"/>
                  </a:lnTo>
                  <a:lnTo>
                    <a:pt x="140" y="5896"/>
                  </a:lnTo>
                  <a:lnTo>
                    <a:pt x="84" y="6258"/>
                  </a:lnTo>
                  <a:lnTo>
                    <a:pt x="28" y="6633"/>
                  </a:lnTo>
                  <a:lnTo>
                    <a:pt x="0" y="7023"/>
                  </a:lnTo>
                  <a:lnTo>
                    <a:pt x="0" y="7398"/>
                  </a:lnTo>
                  <a:lnTo>
                    <a:pt x="0" y="7787"/>
                  </a:lnTo>
                  <a:lnTo>
                    <a:pt x="28" y="8177"/>
                  </a:lnTo>
                  <a:lnTo>
                    <a:pt x="84" y="8552"/>
                  </a:lnTo>
                  <a:lnTo>
                    <a:pt x="140" y="8914"/>
                  </a:lnTo>
                  <a:lnTo>
                    <a:pt x="223" y="9275"/>
                  </a:lnTo>
                  <a:lnTo>
                    <a:pt x="320" y="9623"/>
                  </a:lnTo>
                  <a:lnTo>
                    <a:pt x="432" y="9971"/>
                  </a:lnTo>
                  <a:lnTo>
                    <a:pt x="557" y="10318"/>
                  </a:lnTo>
                  <a:lnTo>
                    <a:pt x="710" y="10638"/>
                  </a:lnTo>
                  <a:lnTo>
                    <a:pt x="863" y="10958"/>
                  </a:lnTo>
                  <a:lnTo>
                    <a:pt x="1029" y="11264"/>
                  </a:lnTo>
                  <a:lnTo>
                    <a:pt x="1224" y="11570"/>
                  </a:lnTo>
                  <a:lnTo>
                    <a:pt x="1419" y="11862"/>
                  </a:lnTo>
                  <a:lnTo>
                    <a:pt x="1641" y="12140"/>
                  </a:lnTo>
                  <a:lnTo>
                    <a:pt x="1864" y="12404"/>
                  </a:lnTo>
                  <a:lnTo>
                    <a:pt x="2100" y="12654"/>
                  </a:lnTo>
                  <a:lnTo>
                    <a:pt x="2351" y="12905"/>
                  </a:lnTo>
                  <a:lnTo>
                    <a:pt x="2615" y="13127"/>
                  </a:lnTo>
                  <a:lnTo>
                    <a:pt x="2893" y="13350"/>
                  </a:lnTo>
                  <a:lnTo>
                    <a:pt x="3185" y="13558"/>
                  </a:lnTo>
                  <a:lnTo>
                    <a:pt x="3477" y="13739"/>
                  </a:lnTo>
                  <a:lnTo>
                    <a:pt x="3783" y="13920"/>
                  </a:lnTo>
                  <a:lnTo>
                    <a:pt x="4089" y="14087"/>
                  </a:lnTo>
                  <a:lnTo>
                    <a:pt x="4422" y="14226"/>
                  </a:lnTo>
                  <a:lnTo>
                    <a:pt x="4756" y="14351"/>
                  </a:lnTo>
                  <a:lnTo>
                    <a:pt x="5090" y="14476"/>
                  </a:lnTo>
                  <a:lnTo>
                    <a:pt x="5438" y="14573"/>
                  </a:lnTo>
                  <a:lnTo>
                    <a:pt x="5799" y="14657"/>
                  </a:lnTo>
                  <a:lnTo>
                    <a:pt x="6161" y="14712"/>
                  </a:lnTo>
                  <a:lnTo>
                    <a:pt x="6536" y="14754"/>
                  </a:lnTo>
                  <a:lnTo>
                    <a:pt x="6912" y="14782"/>
                  </a:lnTo>
                  <a:lnTo>
                    <a:pt x="7301" y="14796"/>
                  </a:lnTo>
                  <a:lnTo>
                    <a:pt x="7663" y="14782"/>
                  </a:lnTo>
                  <a:lnTo>
                    <a:pt x="8010" y="14740"/>
                  </a:lnTo>
                  <a:lnTo>
                    <a:pt x="8372" y="14698"/>
                  </a:lnTo>
                  <a:lnTo>
                    <a:pt x="8719" y="14629"/>
                  </a:lnTo>
                  <a:lnTo>
                    <a:pt x="9067" y="14546"/>
                  </a:lnTo>
                  <a:lnTo>
                    <a:pt x="9415" y="14448"/>
                  </a:lnTo>
                  <a:lnTo>
                    <a:pt x="9748" y="14323"/>
                  </a:lnTo>
                  <a:lnTo>
                    <a:pt x="10068" y="14184"/>
                  </a:lnTo>
                  <a:lnTo>
                    <a:pt x="10402" y="14045"/>
                  </a:lnTo>
                  <a:lnTo>
                    <a:pt x="10708" y="13878"/>
                  </a:lnTo>
                  <a:lnTo>
                    <a:pt x="11028" y="13697"/>
                  </a:lnTo>
                  <a:lnTo>
                    <a:pt x="11320" y="13503"/>
                  </a:lnTo>
                  <a:lnTo>
                    <a:pt x="11612" y="13294"/>
                  </a:lnTo>
                  <a:lnTo>
                    <a:pt x="11890" y="13072"/>
                  </a:lnTo>
                  <a:lnTo>
                    <a:pt x="12168" y="12835"/>
                  </a:lnTo>
                  <a:lnTo>
                    <a:pt x="12418" y="12571"/>
                  </a:lnTo>
                  <a:lnTo>
                    <a:pt x="12669" y="12307"/>
                  </a:lnTo>
                  <a:lnTo>
                    <a:pt x="12905" y="12029"/>
                  </a:lnTo>
                  <a:lnTo>
                    <a:pt x="13114" y="11750"/>
                  </a:lnTo>
                  <a:lnTo>
                    <a:pt x="13322" y="11458"/>
                  </a:lnTo>
                  <a:lnTo>
                    <a:pt x="13503" y="11153"/>
                  </a:lnTo>
                  <a:lnTo>
                    <a:pt x="13684" y="10847"/>
                  </a:lnTo>
                  <a:lnTo>
                    <a:pt x="13837" y="10527"/>
                  </a:lnTo>
                  <a:lnTo>
                    <a:pt x="13990" y="10193"/>
                  </a:lnTo>
                  <a:lnTo>
                    <a:pt x="14115" y="9859"/>
                  </a:lnTo>
                  <a:lnTo>
                    <a:pt x="14226" y="9526"/>
                  </a:lnTo>
                  <a:lnTo>
                    <a:pt x="14310" y="9178"/>
                  </a:lnTo>
                  <a:lnTo>
                    <a:pt x="14393" y="8830"/>
                  </a:lnTo>
                  <a:lnTo>
                    <a:pt x="14449" y="8483"/>
                  </a:lnTo>
                  <a:lnTo>
                    <a:pt x="14490" y="8121"/>
                  </a:lnTo>
                  <a:lnTo>
                    <a:pt x="14518" y="7760"/>
                  </a:lnTo>
                  <a:lnTo>
                    <a:pt x="14532" y="7398"/>
                  </a:lnTo>
                  <a:lnTo>
                    <a:pt x="14518" y="7036"/>
                  </a:lnTo>
                  <a:lnTo>
                    <a:pt x="14490" y="6675"/>
                  </a:lnTo>
                  <a:lnTo>
                    <a:pt x="14449" y="6327"/>
                  </a:lnTo>
                  <a:lnTo>
                    <a:pt x="14393" y="5966"/>
                  </a:lnTo>
                  <a:lnTo>
                    <a:pt x="14310" y="5618"/>
                  </a:lnTo>
                  <a:lnTo>
                    <a:pt x="14226" y="5284"/>
                  </a:lnTo>
                  <a:lnTo>
                    <a:pt x="14115" y="4937"/>
                  </a:lnTo>
                  <a:lnTo>
                    <a:pt x="13990" y="4603"/>
                  </a:lnTo>
                  <a:lnTo>
                    <a:pt x="13837" y="4283"/>
                  </a:lnTo>
                  <a:lnTo>
                    <a:pt x="13684" y="3963"/>
                  </a:lnTo>
                  <a:lnTo>
                    <a:pt x="13503" y="3644"/>
                  </a:lnTo>
                  <a:lnTo>
                    <a:pt x="13322" y="3352"/>
                  </a:lnTo>
                  <a:lnTo>
                    <a:pt x="13114" y="3046"/>
                  </a:lnTo>
                  <a:lnTo>
                    <a:pt x="12905" y="2767"/>
                  </a:lnTo>
                  <a:lnTo>
                    <a:pt x="12669" y="2489"/>
                  </a:lnTo>
                  <a:lnTo>
                    <a:pt x="12418" y="2225"/>
                  </a:lnTo>
                  <a:lnTo>
                    <a:pt x="12168" y="1975"/>
                  </a:lnTo>
                  <a:lnTo>
                    <a:pt x="11890" y="1738"/>
                  </a:lnTo>
                  <a:lnTo>
                    <a:pt x="11612" y="1516"/>
                  </a:lnTo>
                  <a:lnTo>
                    <a:pt x="11320" y="1307"/>
                  </a:lnTo>
                  <a:lnTo>
                    <a:pt x="11028" y="1113"/>
                  </a:lnTo>
                  <a:lnTo>
                    <a:pt x="10722" y="932"/>
                  </a:lnTo>
                  <a:lnTo>
                    <a:pt x="10402" y="765"/>
                  </a:lnTo>
                  <a:lnTo>
                    <a:pt x="10082" y="612"/>
                  </a:lnTo>
                  <a:lnTo>
                    <a:pt x="9748" y="473"/>
                  </a:lnTo>
                  <a:lnTo>
                    <a:pt x="9415" y="362"/>
                  </a:lnTo>
                  <a:lnTo>
                    <a:pt x="9067" y="264"/>
                  </a:lnTo>
                  <a:lnTo>
                    <a:pt x="8719" y="167"/>
                  </a:lnTo>
                  <a:lnTo>
                    <a:pt x="8372" y="112"/>
                  </a:lnTo>
                  <a:lnTo>
                    <a:pt x="8010" y="56"/>
                  </a:lnTo>
                  <a:lnTo>
                    <a:pt x="7663" y="14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4804425" y="2676000"/>
              <a:ext cx="302825" cy="367150"/>
            </a:xfrm>
            <a:custGeom>
              <a:rect b="b" l="l" r="r" t="t"/>
              <a:pathLst>
                <a:path extrusionOk="0" h="14686" w="12113">
                  <a:moveTo>
                    <a:pt x="223" y="1"/>
                  </a:moveTo>
                  <a:lnTo>
                    <a:pt x="126" y="15"/>
                  </a:lnTo>
                  <a:lnTo>
                    <a:pt x="84" y="29"/>
                  </a:lnTo>
                  <a:lnTo>
                    <a:pt x="56" y="56"/>
                  </a:lnTo>
                  <a:lnTo>
                    <a:pt x="28" y="84"/>
                  </a:lnTo>
                  <a:lnTo>
                    <a:pt x="14" y="112"/>
                  </a:lnTo>
                  <a:lnTo>
                    <a:pt x="1" y="209"/>
                  </a:lnTo>
                  <a:lnTo>
                    <a:pt x="1" y="14045"/>
                  </a:lnTo>
                  <a:lnTo>
                    <a:pt x="14" y="14157"/>
                  </a:lnTo>
                  <a:lnTo>
                    <a:pt x="28" y="14254"/>
                  </a:lnTo>
                  <a:lnTo>
                    <a:pt x="42" y="14324"/>
                  </a:lnTo>
                  <a:lnTo>
                    <a:pt x="84" y="14379"/>
                  </a:lnTo>
                  <a:lnTo>
                    <a:pt x="140" y="14421"/>
                  </a:lnTo>
                  <a:lnTo>
                    <a:pt x="223" y="14449"/>
                  </a:lnTo>
                  <a:lnTo>
                    <a:pt x="306" y="14463"/>
                  </a:lnTo>
                  <a:lnTo>
                    <a:pt x="432" y="14477"/>
                  </a:lnTo>
                  <a:lnTo>
                    <a:pt x="1920" y="14477"/>
                  </a:lnTo>
                  <a:lnTo>
                    <a:pt x="2017" y="14463"/>
                  </a:lnTo>
                  <a:lnTo>
                    <a:pt x="2114" y="14449"/>
                  </a:lnTo>
                  <a:lnTo>
                    <a:pt x="2184" y="14421"/>
                  </a:lnTo>
                  <a:lnTo>
                    <a:pt x="2239" y="14393"/>
                  </a:lnTo>
                  <a:lnTo>
                    <a:pt x="2267" y="14337"/>
                  </a:lnTo>
                  <a:lnTo>
                    <a:pt x="2295" y="14254"/>
                  </a:lnTo>
                  <a:lnTo>
                    <a:pt x="2323" y="14157"/>
                  </a:lnTo>
                  <a:lnTo>
                    <a:pt x="2323" y="14045"/>
                  </a:lnTo>
                  <a:lnTo>
                    <a:pt x="2323" y="5188"/>
                  </a:lnTo>
                  <a:lnTo>
                    <a:pt x="2364" y="5188"/>
                  </a:lnTo>
                  <a:lnTo>
                    <a:pt x="11459" y="14504"/>
                  </a:lnTo>
                  <a:lnTo>
                    <a:pt x="11515" y="14574"/>
                  </a:lnTo>
                  <a:lnTo>
                    <a:pt x="11598" y="14629"/>
                  </a:lnTo>
                  <a:lnTo>
                    <a:pt x="11695" y="14671"/>
                  </a:lnTo>
                  <a:lnTo>
                    <a:pt x="11793" y="14685"/>
                  </a:lnTo>
                  <a:lnTo>
                    <a:pt x="11890" y="14685"/>
                  </a:lnTo>
                  <a:lnTo>
                    <a:pt x="12001" y="14671"/>
                  </a:lnTo>
                  <a:lnTo>
                    <a:pt x="12029" y="14643"/>
                  </a:lnTo>
                  <a:lnTo>
                    <a:pt x="12071" y="14629"/>
                  </a:lnTo>
                  <a:lnTo>
                    <a:pt x="12085" y="14602"/>
                  </a:lnTo>
                  <a:lnTo>
                    <a:pt x="12112" y="14560"/>
                  </a:lnTo>
                  <a:lnTo>
                    <a:pt x="12112" y="14463"/>
                  </a:lnTo>
                  <a:lnTo>
                    <a:pt x="12112" y="640"/>
                  </a:lnTo>
                  <a:lnTo>
                    <a:pt x="12112" y="529"/>
                  </a:lnTo>
                  <a:lnTo>
                    <a:pt x="12099" y="432"/>
                  </a:lnTo>
                  <a:lnTo>
                    <a:pt x="12071" y="362"/>
                  </a:lnTo>
                  <a:lnTo>
                    <a:pt x="12029" y="307"/>
                  </a:lnTo>
                  <a:lnTo>
                    <a:pt x="11973" y="265"/>
                  </a:lnTo>
                  <a:lnTo>
                    <a:pt x="11904" y="237"/>
                  </a:lnTo>
                  <a:lnTo>
                    <a:pt x="11807" y="223"/>
                  </a:lnTo>
                  <a:lnTo>
                    <a:pt x="11695" y="209"/>
                  </a:lnTo>
                  <a:lnTo>
                    <a:pt x="10207" y="209"/>
                  </a:lnTo>
                  <a:lnTo>
                    <a:pt x="10096" y="223"/>
                  </a:lnTo>
                  <a:lnTo>
                    <a:pt x="9999" y="237"/>
                  </a:lnTo>
                  <a:lnTo>
                    <a:pt x="9929" y="265"/>
                  </a:lnTo>
                  <a:lnTo>
                    <a:pt x="9874" y="307"/>
                  </a:lnTo>
                  <a:lnTo>
                    <a:pt x="9846" y="362"/>
                  </a:lnTo>
                  <a:lnTo>
                    <a:pt x="9818" y="432"/>
                  </a:lnTo>
                  <a:lnTo>
                    <a:pt x="9804" y="529"/>
                  </a:lnTo>
                  <a:lnTo>
                    <a:pt x="9804" y="640"/>
                  </a:lnTo>
                  <a:lnTo>
                    <a:pt x="9804" y="9498"/>
                  </a:lnTo>
                  <a:lnTo>
                    <a:pt x="9762" y="9498"/>
                  </a:lnTo>
                  <a:lnTo>
                    <a:pt x="668" y="182"/>
                  </a:lnTo>
                  <a:lnTo>
                    <a:pt x="612" y="112"/>
                  </a:lnTo>
                  <a:lnTo>
                    <a:pt x="529" y="43"/>
                  </a:lnTo>
                  <a:lnTo>
                    <a:pt x="432" y="15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5605400" y="2681225"/>
              <a:ext cx="317775" cy="356700"/>
            </a:xfrm>
            <a:custGeom>
              <a:rect b="b" l="l" r="r" t="t"/>
              <a:pathLst>
                <a:path extrusionOk="0" h="14268" w="12711">
                  <a:moveTo>
                    <a:pt x="5799" y="2114"/>
                  </a:moveTo>
                  <a:lnTo>
                    <a:pt x="6063" y="2142"/>
                  </a:lnTo>
                  <a:lnTo>
                    <a:pt x="6328" y="2170"/>
                  </a:lnTo>
                  <a:lnTo>
                    <a:pt x="6578" y="2211"/>
                  </a:lnTo>
                  <a:lnTo>
                    <a:pt x="6828" y="2267"/>
                  </a:lnTo>
                  <a:lnTo>
                    <a:pt x="7065" y="2337"/>
                  </a:lnTo>
                  <a:lnTo>
                    <a:pt x="7301" y="2406"/>
                  </a:lnTo>
                  <a:lnTo>
                    <a:pt x="7523" y="2503"/>
                  </a:lnTo>
                  <a:lnTo>
                    <a:pt x="7746" y="2601"/>
                  </a:lnTo>
                  <a:lnTo>
                    <a:pt x="7955" y="2712"/>
                  </a:lnTo>
                  <a:lnTo>
                    <a:pt x="8163" y="2837"/>
                  </a:lnTo>
                  <a:lnTo>
                    <a:pt x="8358" y="2962"/>
                  </a:lnTo>
                  <a:lnTo>
                    <a:pt x="8539" y="3101"/>
                  </a:lnTo>
                  <a:lnTo>
                    <a:pt x="8719" y="3254"/>
                  </a:lnTo>
                  <a:lnTo>
                    <a:pt x="8886" y="3407"/>
                  </a:lnTo>
                  <a:lnTo>
                    <a:pt x="9053" y="3574"/>
                  </a:lnTo>
                  <a:lnTo>
                    <a:pt x="9206" y="3755"/>
                  </a:lnTo>
                  <a:lnTo>
                    <a:pt x="9345" y="3936"/>
                  </a:lnTo>
                  <a:lnTo>
                    <a:pt x="9484" y="4116"/>
                  </a:lnTo>
                  <a:lnTo>
                    <a:pt x="9609" y="4311"/>
                  </a:lnTo>
                  <a:lnTo>
                    <a:pt x="9734" y="4520"/>
                  </a:lnTo>
                  <a:lnTo>
                    <a:pt x="9846" y="4728"/>
                  </a:lnTo>
                  <a:lnTo>
                    <a:pt x="9943" y="4951"/>
                  </a:lnTo>
                  <a:lnTo>
                    <a:pt x="10027" y="5173"/>
                  </a:lnTo>
                  <a:lnTo>
                    <a:pt x="10110" y="5396"/>
                  </a:lnTo>
                  <a:lnTo>
                    <a:pt x="10179" y="5632"/>
                  </a:lnTo>
                  <a:lnTo>
                    <a:pt x="10235" y="5869"/>
                  </a:lnTo>
                  <a:lnTo>
                    <a:pt x="10277" y="6119"/>
                  </a:lnTo>
                  <a:lnTo>
                    <a:pt x="10319" y="6369"/>
                  </a:lnTo>
                  <a:lnTo>
                    <a:pt x="10346" y="6619"/>
                  </a:lnTo>
                  <a:lnTo>
                    <a:pt x="10360" y="6870"/>
                  </a:lnTo>
                  <a:lnTo>
                    <a:pt x="10374" y="7134"/>
                  </a:lnTo>
                  <a:lnTo>
                    <a:pt x="10360" y="7398"/>
                  </a:lnTo>
                  <a:lnTo>
                    <a:pt x="10346" y="7648"/>
                  </a:lnTo>
                  <a:lnTo>
                    <a:pt x="10319" y="7899"/>
                  </a:lnTo>
                  <a:lnTo>
                    <a:pt x="10277" y="8149"/>
                  </a:lnTo>
                  <a:lnTo>
                    <a:pt x="10235" y="8399"/>
                  </a:lnTo>
                  <a:lnTo>
                    <a:pt x="10179" y="8636"/>
                  </a:lnTo>
                  <a:lnTo>
                    <a:pt x="10110" y="8858"/>
                  </a:lnTo>
                  <a:lnTo>
                    <a:pt x="10027" y="9095"/>
                  </a:lnTo>
                  <a:lnTo>
                    <a:pt x="9943" y="9317"/>
                  </a:lnTo>
                  <a:lnTo>
                    <a:pt x="9846" y="9526"/>
                  </a:lnTo>
                  <a:lnTo>
                    <a:pt x="9734" y="9748"/>
                  </a:lnTo>
                  <a:lnTo>
                    <a:pt x="9609" y="9943"/>
                  </a:lnTo>
                  <a:lnTo>
                    <a:pt x="9484" y="10138"/>
                  </a:lnTo>
                  <a:lnTo>
                    <a:pt x="9345" y="10332"/>
                  </a:lnTo>
                  <a:lnTo>
                    <a:pt x="9206" y="10513"/>
                  </a:lnTo>
                  <a:lnTo>
                    <a:pt x="9053" y="10680"/>
                  </a:lnTo>
                  <a:lnTo>
                    <a:pt x="8886" y="10847"/>
                  </a:lnTo>
                  <a:lnTo>
                    <a:pt x="8719" y="11014"/>
                  </a:lnTo>
                  <a:lnTo>
                    <a:pt x="8539" y="11153"/>
                  </a:lnTo>
                  <a:lnTo>
                    <a:pt x="8358" y="11292"/>
                  </a:lnTo>
                  <a:lnTo>
                    <a:pt x="8163" y="11431"/>
                  </a:lnTo>
                  <a:lnTo>
                    <a:pt x="7955" y="11542"/>
                  </a:lnTo>
                  <a:lnTo>
                    <a:pt x="7746" y="11653"/>
                  </a:lnTo>
                  <a:lnTo>
                    <a:pt x="7523" y="11751"/>
                  </a:lnTo>
                  <a:lnTo>
                    <a:pt x="7301" y="11848"/>
                  </a:lnTo>
                  <a:lnTo>
                    <a:pt x="7065" y="11917"/>
                  </a:lnTo>
                  <a:lnTo>
                    <a:pt x="6828" y="11987"/>
                  </a:lnTo>
                  <a:lnTo>
                    <a:pt x="6578" y="12043"/>
                  </a:lnTo>
                  <a:lnTo>
                    <a:pt x="6328" y="12084"/>
                  </a:lnTo>
                  <a:lnTo>
                    <a:pt x="6063" y="12126"/>
                  </a:lnTo>
                  <a:lnTo>
                    <a:pt x="5799" y="12140"/>
                  </a:lnTo>
                  <a:lnTo>
                    <a:pt x="2337" y="12140"/>
                  </a:lnTo>
                  <a:lnTo>
                    <a:pt x="2337" y="2114"/>
                  </a:lnTo>
                  <a:close/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14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14" y="13948"/>
                  </a:lnTo>
                  <a:lnTo>
                    <a:pt x="28" y="14045"/>
                  </a:lnTo>
                  <a:lnTo>
                    <a:pt x="56" y="14115"/>
                  </a:lnTo>
                  <a:lnTo>
                    <a:pt x="84" y="14184"/>
                  </a:lnTo>
                  <a:lnTo>
                    <a:pt x="139" y="14226"/>
                  </a:lnTo>
                  <a:lnTo>
                    <a:pt x="209" y="14254"/>
                  </a:lnTo>
                  <a:lnTo>
                    <a:pt x="306" y="14268"/>
                  </a:lnTo>
                  <a:lnTo>
                    <a:pt x="5896" y="14268"/>
                  </a:lnTo>
                  <a:lnTo>
                    <a:pt x="6272" y="14240"/>
                  </a:lnTo>
                  <a:lnTo>
                    <a:pt x="6647" y="14198"/>
                  </a:lnTo>
                  <a:lnTo>
                    <a:pt x="7009" y="14128"/>
                  </a:lnTo>
                  <a:lnTo>
                    <a:pt x="7371" y="14059"/>
                  </a:lnTo>
                  <a:lnTo>
                    <a:pt x="7718" y="13962"/>
                  </a:lnTo>
                  <a:lnTo>
                    <a:pt x="8052" y="13864"/>
                  </a:lnTo>
                  <a:lnTo>
                    <a:pt x="8386" y="13739"/>
                  </a:lnTo>
                  <a:lnTo>
                    <a:pt x="8705" y="13600"/>
                  </a:lnTo>
                  <a:lnTo>
                    <a:pt x="9011" y="13447"/>
                  </a:lnTo>
                  <a:lnTo>
                    <a:pt x="9317" y="13294"/>
                  </a:lnTo>
                  <a:lnTo>
                    <a:pt x="9609" y="13113"/>
                  </a:lnTo>
                  <a:lnTo>
                    <a:pt x="9887" y="12919"/>
                  </a:lnTo>
                  <a:lnTo>
                    <a:pt x="10152" y="12710"/>
                  </a:lnTo>
                  <a:lnTo>
                    <a:pt x="10416" y="12488"/>
                  </a:lnTo>
                  <a:lnTo>
                    <a:pt x="10666" y="12265"/>
                  </a:lnTo>
                  <a:lnTo>
                    <a:pt x="10903" y="12015"/>
                  </a:lnTo>
                  <a:lnTo>
                    <a:pt x="11125" y="11765"/>
                  </a:lnTo>
                  <a:lnTo>
                    <a:pt x="11334" y="11500"/>
                  </a:lnTo>
                  <a:lnTo>
                    <a:pt x="11528" y="11222"/>
                  </a:lnTo>
                  <a:lnTo>
                    <a:pt x="11709" y="10930"/>
                  </a:lnTo>
                  <a:lnTo>
                    <a:pt x="11876" y="10638"/>
                  </a:lnTo>
                  <a:lnTo>
                    <a:pt x="12029" y="10318"/>
                  </a:lnTo>
                  <a:lnTo>
                    <a:pt x="12168" y="9998"/>
                  </a:lnTo>
                  <a:lnTo>
                    <a:pt x="12293" y="9679"/>
                  </a:lnTo>
                  <a:lnTo>
                    <a:pt x="12404" y="9331"/>
                  </a:lnTo>
                  <a:lnTo>
                    <a:pt x="12488" y="8997"/>
                  </a:lnTo>
                  <a:lnTo>
                    <a:pt x="12571" y="8636"/>
                  </a:lnTo>
                  <a:lnTo>
                    <a:pt x="12627" y="8274"/>
                  </a:lnTo>
                  <a:lnTo>
                    <a:pt x="12683" y="7899"/>
                  </a:lnTo>
                  <a:lnTo>
                    <a:pt x="12696" y="7523"/>
                  </a:lnTo>
                  <a:lnTo>
                    <a:pt x="12710" y="7134"/>
                  </a:lnTo>
                  <a:lnTo>
                    <a:pt x="12696" y="6745"/>
                  </a:lnTo>
                  <a:lnTo>
                    <a:pt x="12683" y="6369"/>
                  </a:lnTo>
                  <a:lnTo>
                    <a:pt x="12627" y="5994"/>
                  </a:lnTo>
                  <a:lnTo>
                    <a:pt x="12571" y="5632"/>
                  </a:lnTo>
                  <a:lnTo>
                    <a:pt x="12488" y="5284"/>
                  </a:lnTo>
                  <a:lnTo>
                    <a:pt x="12404" y="4937"/>
                  </a:lnTo>
                  <a:lnTo>
                    <a:pt x="12293" y="4589"/>
                  </a:lnTo>
                  <a:lnTo>
                    <a:pt x="12168" y="4269"/>
                  </a:lnTo>
                  <a:lnTo>
                    <a:pt x="12029" y="3950"/>
                  </a:lnTo>
                  <a:lnTo>
                    <a:pt x="11876" y="3644"/>
                  </a:lnTo>
                  <a:lnTo>
                    <a:pt x="11709" y="3338"/>
                  </a:lnTo>
                  <a:lnTo>
                    <a:pt x="11514" y="3046"/>
                  </a:lnTo>
                  <a:lnTo>
                    <a:pt x="11320" y="2768"/>
                  </a:lnTo>
                  <a:lnTo>
                    <a:pt x="11111" y="2503"/>
                  </a:lnTo>
                  <a:lnTo>
                    <a:pt x="10889" y="2253"/>
                  </a:lnTo>
                  <a:lnTo>
                    <a:pt x="10652" y="2003"/>
                  </a:lnTo>
                  <a:lnTo>
                    <a:pt x="10416" y="1780"/>
                  </a:lnTo>
                  <a:lnTo>
                    <a:pt x="10152" y="1558"/>
                  </a:lnTo>
                  <a:lnTo>
                    <a:pt x="9887" y="1349"/>
                  </a:lnTo>
                  <a:lnTo>
                    <a:pt x="9595" y="1155"/>
                  </a:lnTo>
                  <a:lnTo>
                    <a:pt x="9303" y="988"/>
                  </a:lnTo>
                  <a:lnTo>
                    <a:pt x="9011" y="821"/>
                  </a:lnTo>
                  <a:lnTo>
                    <a:pt x="8692" y="668"/>
                  </a:lnTo>
                  <a:lnTo>
                    <a:pt x="8372" y="529"/>
                  </a:lnTo>
                  <a:lnTo>
                    <a:pt x="8052" y="404"/>
                  </a:lnTo>
                  <a:lnTo>
                    <a:pt x="7704" y="306"/>
                  </a:lnTo>
                  <a:lnTo>
                    <a:pt x="7357" y="209"/>
                  </a:lnTo>
                  <a:lnTo>
                    <a:pt x="7009" y="139"/>
                  </a:lnTo>
                  <a:lnTo>
                    <a:pt x="6647" y="84"/>
                  </a:lnTo>
                  <a:lnTo>
                    <a:pt x="6272" y="28"/>
                  </a:lnTo>
                  <a:lnTo>
                    <a:pt x="5896" y="14"/>
                  </a:lnTo>
                  <a:lnTo>
                    <a:pt x="5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6100450" y="2676000"/>
              <a:ext cx="364350" cy="361925"/>
            </a:xfrm>
            <a:custGeom>
              <a:rect b="b" l="l" r="r" t="t"/>
              <a:pathLst>
                <a:path extrusionOk="0" h="14477" w="14574">
                  <a:moveTo>
                    <a:pt x="7329" y="4423"/>
                  </a:moveTo>
                  <a:lnTo>
                    <a:pt x="9665" y="9220"/>
                  </a:lnTo>
                  <a:lnTo>
                    <a:pt x="4937" y="9220"/>
                  </a:lnTo>
                  <a:lnTo>
                    <a:pt x="7301" y="4423"/>
                  </a:lnTo>
                  <a:close/>
                  <a:moveTo>
                    <a:pt x="7217" y="1"/>
                  </a:moveTo>
                  <a:lnTo>
                    <a:pt x="7120" y="15"/>
                  </a:lnTo>
                  <a:lnTo>
                    <a:pt x="7078" y="29"/>
                  </a:lnTo>
                  <a:lnTo>
                    <a:pt x="7037" y="56"/>
                  </a:lnTo>
                  <a:lnTo>
                    <a:pt x="6967" y="126"/>
                  </a:lnTo>
                  <a:lnTo>
                    <a:pt x="6911" y="251"/>
                  </a:lnTo>
                  <a:lnTo>
                    <a:pt x="70" y="14045"/>
                  </a:lnTo>
                  <a:lnTo>
                    <a:pt x="28" y="14129"/>
                  </a:lnTo>
                  <a:lnTo>
                    <a:pt x="0" y="14212"/>
                  </a:lnTo>
                  <a:lnTo>
                    <a:pt x="0" y="14282"/>
                  </a:lnTo>
                  <a:lnTo>
                    <a:pt x="28" y="14351"/>
                  </a:lnTo>
                  <a:lnTo>
                    <a:pt x="56" y="14407"/>
                  </a:lnTo>
                  <a:lnTo>
                    <a:pt x="112" y="14435"/>
                  </a:lnTo>
                  <a:lnTo>
                    <a:pt x="181" y="14463"/>
                  </a:lnTo>
                  <a:lnTo>
                    <a:pt x="264" y="14477"/>
                  </a:lnTo>
                  <a:lnTo>
                    <a:pt x="2128" y="14477"/>
                  </a:lnTo>
                  <a:lnTo>
                    <a:pt x="2239" y="14463"/>
                  </a:lnTo>
                  <a:lnTo>
                    <a:pt x="2350" y="14435"/>
                  </a:lnTo>
                  <a:lnTo>
                    <a:pt x="2448" y="14393"/>
                  </a:lnTo>
                  <a:lnTo>
                    <a:pt x="2531" y="14324"/>
                  </a:lnTo>
                  <a:lnTo>
                    <a:pt x="2601" y="14240"/>
                  </a:lnTo>
                  <a:lnTo>
                    <a:pt x="2656" y="14143"/>
                  </a:lnTo>
                  <a:lnTo>
                    <a:pt x="2698" y="14045"/>
                  </a:lnTo>
                  <a:lnTo>
                    <a:pt x="4005" y="11362"/>
                  </a:lnTo>
                  <a:lnTo>
                    <a:pt x="10569" y="11362"/>
                  </a:lnTo>
                  <a:lnTo>
                    <a:pt x="11876" y="14045"/>
                  </a:lnTo>
                  <a:lnTo>
                    <a:pt x="11918" y="14143"/>
                  </a:lnTo>
                  <a:lnTo>
                    <a:pt x="11987" y="14240"/>
                  </a:lnTo>
                  <a:lnTo>
                    <a:pt x="12057" y="14310"/>
                  </a:lnTo>
                  <a:lnTo>
                    <a:pt x="12140" y="14379"/>
                  </a:lnTo>
                  <a:lnTo>
                    <a:pt x="12237" y="14435"/>
                  </a:lnTo>
                  <a:lnTo>
                    <a:pt x="12349" y="14463"/>
                  </a:lnTo>
                  <a:lnTo>
                    <a:pt x="12446" y="14477"/>
                  </a:lnTo>
                  <a:lnTo>
                    <a:pt x="14309" y="14477"/>
                  </a:lnTo>
                  <a:lnTo>
                    <a:pt x="14393" y="14463"/>
                  </a:lnTo>
                  <a:lnTo>
                    <a:pt x="14462" y="14435"/>
                  </a:lnTo>
                  <a:lnTo>
                    <a:pt x="14518" y="14407"/>
                  </a:lnTo>
                  <a:lnTo>
                    <a:pt x="14546" y="14351"/>
                  </a:lnTo>
                  <a:lnTo>
                    <a:pt x="14574" y="14282"/>
                  </a:lnTo>
                  <a:lnTo>
                    <a:pt x="14574" y="14212"/>
                  </a:lnTo>
                  <a:lnTo>
                    <a:pt x="14546" y="14129"/>
                  </a:lnTo>
                  <a:lnTo>
                    <a:pt x="14518" y="14045"/>
                  </a:lnTo>
                  <a:lnTo>
                    <a:pt x="7648" y="251"/>
                  </a:lnTo>
                  <a:lnTo>
                    <a:pt x="7579" y="126"/>
                  </a:lnTo>
                  <a:lnTo>
                    <a:pt x="7509" y="56"/>
                  </a:lnTo>
                  <a:lnTo>
                    <a:pt x="7482" y="29"/>
                  </a:lnTo>
                  <a:lnTo>
                    <a:pt x="7440" y="15"/>
                  </a:lnTo>
                  <a:lnTo>
                    <a:pt x="73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6598975" y="2681225"/>
              <a:ext cx="285075" cy="356700"/>
            </a:xfrm>
            <a:custGeom>
              <a:rect b="b" l="l" r="r" t="t"/>
              <a:pathLst>
                <a:path extrusionOk="0" h="14268" w="11403"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42" y="153"/>
                  </a:lnTo>
                  <a:lnTo>
                    <a:pt x="14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725"/>
                  </a:lnTo>
                  <a:lnTo>
                    <a:pt x="0" y="1850"/>
                  </a:lnTo>
                  <a:lnTo>
                    <a:pt x="14" y="1933"/>
                  </a:lnTo>
                  <a:lnTo>
                    <a:pt x="42" y="2003"/>
                  </a:lnTo>
                  <a:lnTo>
                    <a:pt x="84" y="2072"/>
                  </a:lnTo>
                  <a:lnTo>
                    <a:pt x="139" y="2114"/>
                  </a:lnTo>
                  <a:lnTo>
                    <a:pt x="209" y="2142"/>
                  </a:lnTo>
                  <a:lnTo>
                    <a:pt x="306" y="2156"/>
                  </a:lnTo>
                  <a:lnTo>
                    <a:pt x="4547" y="2156"/>
                  </a:lnTo>
                  <a:lnTo>
                    <a:pt x="4547" y="13836"/>
                  </a:lnTo>
                  <a:lnTo>
                    <a:pt x="4547" y="13948"/>
                  </a:lnTo>
                  <a:lnTo>
                    <a:pt x="4561" y="14031"/>
                  </a:lnTo>
                  <a:lnTo>
                    <a:pt x="4589" y="14115"/>
                  </a:lnTo>
                  <a:lnTo>
                    <a:pt x="4631" y="14170"/>
                  </a:lnTo>
                  <a:lnTo>
                    <a:pt x="4686" y="14212"/>
                  </a:lnTo>
                  <a:lnTo>
                    <a:pt x="4756" y="14240"/>
                  </a:lnTo>
                  <a:lnTo>
                    <a:pt x="4839" y="14254"/>
                  </a:lnTo>
                  <a:lnTo>
                    <a:pt x="4951" y="14268"/>
                  </a:lnTo>
                  <a:lnTo>
                    <a:pt x="6452" y="14268"/>
                  </a:lnTo>
                  <a:lnTo>
                    <a:pt x="6564" y="14254"/>
                  </a:lnTo>
                  <a:lnTo>
                    <a:pt x="6661" y="14240"/>
                  </a:lnTo>
                  <a:lnTo>
                    <a:pt x="6731" y="14212"/>
                  </a:lnTo>
                  <a:lnTo>
                    <a:pt x="6786" y="14170"/>
                  </a:lnTo>
                  <a:lnTo>
                    <a:pt x="6828" y="14115"/>
                  </a:lnTo>
                  <a:lnTo>
                    <a:pt x="6842" y="14045"/>
                  </a:lnTo>
                  <a:lnTo>
                    <a:pt x="6856" y="13948"/>
                  </a:lnTo>
                  <a:lnTo>
                    <a:pt x="6870" y="13836"/>
                  </a:lnTo>
                  <a:lnTo>
                    <a:pt x="6870" y="2156"/>
                  </a:lnTo>
                  <a:lnTo>
                    <a:pt x="11097" y="2156"/>
                  </a:lnTo>
                  <a:lnTo>
                    <a:pt x="11180" y="2142"/>
                  </a:lnTo>
                  <a:lnTo>
                    <a:pt x="11250" y="2114"/>
                  </a:lnTo>
                  <a:lnTo>
                    <a:pt x="11319" y="2072"/>
                  </a:lnTo>
                  <a:lnTo>
                    <a:pt x="11361" y="2017"/>
                  </a:lnTo>
                  <a:lnTo>
                    <a:pt x="11389" y="1947"/>
                  </a:lnTo>
                  <a:lnTo>
                    <a:pt x="11403" y="1850"/>
                  </a:lnTo>
                  <a:lnTo>
                    <a:pt x="11403" y="1725"/>
                  </a:lnTo>
                  <a:lnTo>
                    <a:pt x="11403" y="431"/>
                  </a:lnTo>
                  <a:lnTo>
                    <a:pt x="11403" y="320"/>
                  </a:lnTo>
                  <a:lnTo>
                    <a:pt x="11389" y="223"/>
                  </a:lnTo>
                  <a:lnTo>
                    <a:pt x="11361" y="153"/>
                  </a:lnTo>
                  <a:lnTo>
                    <a:pt x="11319" y="98"/>
                  </a:lnTo>
                  <a:lnTo>
                    <a:pt x="11264" y="56"/>
                  </a:lnTo>
                  <a:lnTo>
                    <a:pt x="11194" y="28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017875" y="2676000"/>
              <a:ext cx="364000" cy="361925"/>
            </a:xfrm>
            <a:custGeom>
              <a:rect b="b" l="l" r="r" t="t"/>
              <a:pathLst>
                <a:path extrusionOk="0" h="14477" w="14560">
                  <a:moveTo>
                    <a:pt x="7315" y="4423"/>
                  </a:moveTo>
                  <a:lnTo>
                    <a:pt x="9651" y="9220"/>
                  </a:lnTo>
                  <a:lnTo>
                    <a:pt x="4923" y="9220"/>
                  </a:lnTo>
                  <a:lnTo>
                    <a:pt x="7287" y="4423"/>
                  </a:lnTo>
                  <a:close/>
                  <a:moveTo>
                    <a:pt x="7218" y="1"/>
                  </a:moveTo>
                  <a:lnTo>
                    <a:pt x="7120" y="15"/>
                  </a:lnTo>
                  <a:lnTo>
                    <a:pt x="7079" y="29"/>
                  </a:lnTo>
                  <a:lnTo>
                    <a:pt x="7037" y="56"/>
                  </a:lnTo>
                  <a:lnTo>
                    <a:pt x="6967" y="126"/>
                  </a:lnTo>
                  <a:lnTo>
                    <a:pt x="6912" y="251"/>
                  </a:lnTo>
                  <a:lnTo>
                    <a:pt x="70" y="14045"/>
                  </a:lnTo>
                  <a:lnTo>
                    <a:pt x="28" y="14129"/>
                  </a:lnTo>
                  <a:lnTo>
                    <a:pt x="1" y="14212"/>
                  </a:lnTo>
                  <a:lnTo>
                    <a:pt x="1" y="14282"/>
                  </a:lnTo>
                  <a:lnTo>
                    <a:pt x="28" y="14351"/>
                  </a:lnTo>
                  <a:lnTo>
                    <a:pt x="56" y="14393"/>
                  </a:lnTo>
                  <a:lnTo>
                    <a:pt x="112" y="14435"/>
                  </a:lnTo>
                  <a:lnTo>
                    <a:pt x="181" y="14463"/>
                  </a:lnTo>
                  <a:lnTo>
                    <a:pt x="265" y="14477"/>
                  </a:lnTo>
                  <a:lnTo>
                    <a:pt x="2128" y="14477"/>
                  </a:lnTo>
                  <a:lnTo>
                    <a:pt x="2239" y="14463"/>
                  </a:lnTo>
                  <a:lnTo>
                    <a:pt x="2337" y="14435"/>
                  </a:lnTo>
                  <a:lnTo>
                    <a:pt x="2448" y="14393"/>
                  </a:lnTo>
                  <a:lnTo>
                    <a:pt x="2532" y="14324"/>
                  </a:lnTo>
                  <a:lnTo>
                    <a:pt x="2601" y="14240"/>
                  </a:lnTo>
                  <a:lnTo>
                    <a:pt x="2657" y="14143"/>
                  </a:lnTo>
                  <a:lnTo>
                    <a:pt x="2698" y="14045"/>
                  </a:lnTo>
                  <a:lnTo>
                    <a:pt x="4006" y="11348"/>
                  </a:lnTo>
                  <a:lnTo>
                    <a:pt x="10569" y="11348"/>
                  </a:lnTo>
                  <a:lnTo>
                    <a:pt x="11862" y="14045"/>
                  </a:lnTo>
                  <a:lnTo>
                    <a:pt x="11904" y="14143"/>
                  </a:lnTo>
                  <a:lnTo>
                    <a:pt x="11974" y="14226"/>
                  </a:lnTo>
                  <a:lnTo>
                    <a:pt x="12043" y="14310"/>
                  </a:lnTo>
                  <a:lnTo>
                    <a:pt x="12127" y="14379"/>
                  </a:lnTo>
                  <a:lnTo>
                    <a:pt x="12224" y="14421"/>
                  </a:lnTo>
                  <a:lnTo>
                    <a:pt x="12335" y="14463"/>
                  </a:lnTo>
                  <a:lnTo>
                    <a:pt x="12446" y="14477"/>
                  </a:lnTo>
                  <a:lnTo>
                    <a:pt x="14296" y="14477"/>
                  </a:lnTo>
                  <a:lnTo>
                    <a:pt x="14379" y="14463"/>
                  </a:lnTo>
                  <a:lnTo>
                    <a:pt x="14449" y="14435"/>
                  </a:lnTo>
                  <a:lnTo>
                    <a:pt x="14504" y="14407"/>
                  </a:lnTo>
                  <a:lnTo>
                    <a:pt x="14532" y="14351"/>
                  </a:lnTo>
                  <a:lnTo>
                    <a:pt x="14560" y="14282"/>
                  </a:lnTo>
                  <a:lnTo>
                    <a:pt x="14560" y="14212"/>
                  </a:lnTo>
                  <a:lnTo>
                    <a:pt x="14546" y="14129"/>
                  </a:lnTo>
                  <a:lnTo>
                    <a:pt x="14504" y="14045"/>
                  </a:lnTo>
                  <a:lnTo>
                    <a:pt x="7649" y="251"/>
                  </a:lnTo>
                  <a:lnTo>
                    <a:pt x="7579" y="126"/>
                  </a:lnTo>
                  <a:lnTo>
                    <a:pt x="7510" y="56"/>
                  </a:lnTo>
                  <a:lnTo>
                    <a:pt x="7482" y="29"/>
                  </a:lnTo>
                  <a:lnTo>
                    <a:pt x="7440" y="15"/>
                  </a:lnTo>
                  <a:lnTo>
                    <a:pt x="73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8125" y="2410075"/>
              <a:ext cx="775250" cy="894825"/>
            </a:xfrm>
            <a:custGeom>
              <a:rect b="b" l="l" r="r" t="t"/>
              <a:pathLst>
                <a:path extrusionOk="0" h="35793" w="31010">
                  <a:moveTo>
                    <a:pt x="20664" y="3143"/>
                  </a:moveTo>
                  <a:lnTo>
                    <a:pt x="24460" y="9734"/>
                  </a:lnTo>
                  <a:lnTo>
                    <a:pt x="29174" y="17910"/>
                  </a:lnTo>
                  <a:lnTo>
                    <a:pt x="24474" y="26073"/>
                  </a:lnTo>
                  <a:lnTo>
                    <a:pt x="20664" y="32664"/>
                  </a:lnTo>
                  <a:lnTo>
                    <a:pt x="16868" y="26073"/>
                  </a:lnTo>
                  <a:lnTo>
                    <a:pt x="12154" y="17910"/>
                  </a:lnTo>
                  <a:lnTo>
                    <a:pt x="16854" y="9734"/>
                  </a:lnTo>
                  <a:lnTo>
                    <a:pt x="20664" y="3143"/>
                  </a:lnTo>
                  <a:close/>
                  <a:moveTo>
                    <a:pt x="0" y="0"/>
                  </a:moveTo>
                  <a:lnTo>
                    <a:pt x="5159" y="8955"/>
                  </a:lnTo>
                  <a:lnTo>
                    <a:pt x="10332" y="17897"/>
                  </a:lnTo>
                  <a:lnTo>
                    <a:pt x="15505" y="26852"/>
                  </a:lnTo>
                  <a:lnTo>
                    <a:pt x="20678" y="35793"/>
                  </a:lnTo>
                  <a:lnTo>
                    <a:pt x="25837" y="26852"/>
                  </a:lnTo>
                  <a:lnTo>
                    <a:pt x="31010" y="17910"/>
                  </a:lnTo>
                  <a:lnTo>
                    <a:pt x="25837" y="8955"/>
                  </a:lnTo>
                  <a:lnTo>
                    <a:pt x="206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989375" y="2410075"/>
              <a:ext cx="282300" cy="244750"/>
            </a:xfrm>
            <a:custGeom>
              <a:rect b="b" l="l" r="r" t="t"/>
              <a:pathLst>
                <a:path extrusionOk="0" h="9790" w="11292">
                  <a:moveTo>
                    <a:pt x="0" y="0"/>
                  </a:moveTo>
                  <a:lnTo>
                    <a:pt x="918" y="1599"/>
                  </a:lnTo>
                  <a:lnTo>
                    <a:pt x="8525" y="1599"/>
                  </a:lnTo>
                  <a:lnTo>
                    <a:pt x="4714" y="8204"/>
                  </a:lnTo>
                  <a:lnTo>
                    <a:pt x="5632" y="9790"/>
                  </a:lnTo>
                  <a:lnTo>
                    <a:pt x="112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How is it done currently?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183" name="Google Shape;183;p10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10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234150" y="1087600"/>
            <a:ext cx="37443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Common serialization and conversion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numpy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pandas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cupy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dlpack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Intermediate and cache files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Parquet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CSV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JSON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3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HDF5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6" name="Google Shape;186;p10"/>
          <p:cNvSpPr/>
          <p:nvPr/>
        </p:nvSpPr>
        <p:spPr>
          <a:xfrm rot="-798375">
            <a:off x="2165572" y="2710801"/>
            <a:ext cx="6403746" cy="3750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505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553D0"/>
                </a:solidFill>
                <a:latin typeface="Arial"/>
              </a:rPr>
              <a:t>Unnecessary Copying Slows You Down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 rot="-5400000">
            <a:off x="2112475" y="-785075"/>
            <a:ext cx="1706400" cy="54648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 txBox="1"/>
          <p:nvPr/>
        </p:nvSpPr>
        <p:spPr>
          <a:xfrm>
            <a:off x="466000" y="1397950"/>
            <a:ext cx="706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What is Apache Arrow?</a:t>
            </a:r>
            <a:endParaRPr b="1" i="0" sz="4500" u="none" cap="none" strike="noStrike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2"/>
          <p:cNvPicPr preferRelativeResize="0"/>
          <p:nvPr/>
        </p:nvPicPr>
        <p:blipFill rotWithShape="1">
          <a:blip r:embed="rId3">
            <a:alphaModFix/>
          </a:blip>
          <a:srcRect b="17488" l="7564" r="7911" t="16135"/>
          <a:stretch/>
        </p:blipFill>
        <p:spPr>
          <a:xfrm>
            <a:off x="3749125" y="27784"/>
            <a:ext cx="2866577" cy="117054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2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 Quick Primer on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199" name="Google Shape;199;p12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p12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/>
          <p:nvPr/>
        </p:nvSpPr>
        <p:spPr>
          <a:xfrm flipH="1" rot="10800000">
            <a:off x="6246641" y="1198322"/>
            <a:ext cx="2450700" cy="120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/>
          <p:nvPr/>
        </p:nvSpPr>
        <p:spPr>
          <a:xfrm flipH="1" rot="10800000">
            <a:off x="6211450" y="1170882"/>
            <a:ext cx="2453400" cy="37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6211450" y="1449661"/>
            <a:ext cx="2452800" cy="933000"/>
          </a:xfrm>
          <a:prstGeom prst="rect">
            <a:avLst/>
          </a:prstGeom>
          <a:solidFill>
            <a:srgbClr val="9FB8B8"/>
          </a:solidFill>
          <a:ln cap="flat" cmpd="sng" w="9525">
            <a:solidFill>
              <a:srgbClr val="1E1E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6397738" y="1210038"/>
            <a:ext cx="2080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Polyglot!</a:t>
            </a:r>
            <a:endParaRPr b="1" i="0" sz="13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5" name="Google Shape;205;p12"/>
          <p:cNvSpPr txBox="1"/>
          <p:nvPr/>
        </p:nvSpPr>
        <p:spPr>
          <a:xfrm>
            <a:off x="6398049" y="1635677"/>
            <a:ext cx="2080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" sz="9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Implementations in many languages:</a:t>
            </a:r>
            <a:endParaRPr b="0" i="1" sz="9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Go, C++, Rust, Python, R, Java, Julia, MATLAB, Ruby, JavaScript, and more…</a:t>
            </a:r>
            <a:endParaRPr b="0" i="0" sz="9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6" name="Google Shape;206;p12"/>
          <p:cNvSpPr/>
          <p:nvPr/>
        </p:nvSpPr>
        <p:spPr>
          <a:xfrm flipH="1" rot="10800000">
            <a:off x="963788" y="3828775"/>
            <a:ext cx="2450700" cy="120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2"/>
          <p:cNvSpPr/>
          <p:nvPr/>
        </p:nvSpPr>
        <p:spPr>
          <a:xfrm flipH="1" rot="10800000">
            <a:off x="928600" y="3779326"/>
            <a:ext cx="24534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2"/>
          <p:cNvSpPr/>
          <p:nvPr/>
        </p:nvSpPr>
        <p:spPr>
          <a:xfrm>
            <a:off x="928613" y="4457301"/>
            <a:ext cx="2452800" cy="5358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1E1E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2"/>
          <p:cNvSpPr txBox="1"/>
          <p:nvPr/>
        </p:nvSpPr>
        <p:spPr>
          <a:xfrm>
            <a:off x="1108775" y="3817275"/>
            <a:ext cx="208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High Performance, In-Memory Columnar Format</a:t>
            </a:r>
            <a:endParaRPr b="1" i="0" sz="13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0" name="Google Shape;210;p12"/>
          <p:cNvSpPr txBox="1"/>
          <p:nvPr/>
        </p:nvSpPr>
        <p:spPr>
          <a:xfrm>
            <a:off x="1068775" y="4617000"/>
            <a:ext cx="2080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No data serialization / deserialization required!</a:t>
            </a:r>
            <a:endParaRPr b="0" i="0" sz="9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1" name="Google Shape;211;p12"/>
          <p:cNvSpPr txBox="1"/>
          <p:nvPr/>
        </p:nvSpPr>
        <p:spPr>
          <a:xfrm>
            <a:off x="3794363" y="742984"/>
            <a:ext cx="23082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https://arrow.apache.org</a:t>
            </a:r>
            <a:endParaRPr b="1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950" y="1032373"/>
            <a:ext cx="5040251" cy="21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8800" y="2854252"/>
            <a:ext cx="4310751" cy="20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/>
          <p:nvPr/>
        </p:nvSpPr>
        <p:spPr>
          <a:xfrm>
            <a:off x="6989950" y="2252625"/>
            <a:ext cx="1278900" cy="1620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3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Chances are, you’re already benefiting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0" name="Google Shape;220;p13"/>
          <p:cNvSpPr txBox="1"/>
          <p:nvPr/>
        </p:nvSpPr>
        <p:spPr>
          <a:xfrm>
            <a:off x="471725" y="1833550"/>
            <a:ext cx="1633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Nvidia</a:t>
            </a:r>
            <a:endParaRPr b="1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1" name="Google Shape;221;p13"/>
          <p:cNvSpPr txBox="1"/>
          <p:nvPr/>
        </p:nvSpPr>
        <p:spPr>
          <a:xfrm>
            <a:off x="2681525" y="1833550"/>
            <a:ext cx="1633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Polars, pandas</a:t>
            </a:r>
            <a:endParaRPr b="1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2" name="Google Shape;222;p13"/>
          <p:cNvSpPr txBox="1"/>
          <p:nvPr/>
        </p:nvSpPr>
        <p:spPr>
          <a:xfrm>
            <a:off x="466000" y="3971675"/>
            <a:ext cx="14925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entire RAPIDS ecosystem of cudf, cuML, cuSpatial, cuGraph, etc. are built on using Arrow on the GPU</a:t>
            </a:r>
            <a:endParaRPr b="0" i="0" sz="8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4719875" y="1833550"/>
            <a:ext cx="1633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HuggingFace</a:t>
            </a:r>
            <a:endParaRPr b="1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4" name="Google Shape;224;p13"/>
          <p:cNvSpPr txBox="1"/>
          <p:nvPr/>
        </p:nvSpPr>
        <p:spPr>
          <a:xfrm>
            <a:off x="6929675" y="1833550"/>
            <a:ext cx="1633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Compute</a:t>
            </a:r>
            <a:endParaRPr b="1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3">
            <a:alphaModFix/>
          </a:blip>
          <a:srcRect b="0" l="20396" r="20395" t="0"/>
          <a:stretch/>
        </p:blipFill>
        <p:spPr>
          <a:xfrm>
            <a:off x="2686050" y="2170750"/>
            <a:ext cx="1280159" cy="16485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000" y="2162950"/>
            <a:ext cx="1280160" cy="16485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</p:pic>
      <p:sp>
        <p:nvSpPr>
          <p:cNvPr id="227" name="Google Shape;227;p13"/>
          <p:cNvSpPr/>
          <p:nvPr/>
        </p:nvSpPr>
        <p:spPr>
          <a:xfrm>
            <a:off x="466000" y="2162963"/>
            <a:ext cx="636300" cy="16485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-5400000">
            <a:off x="2908979" y="2761175"/>
            <a:ext cx="834300" cy="12789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4190" y="2170762"/>
            <a:ext cx="1280160" cy="16485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</p:pic>
      <p:sp>
        <p:nvSpPr>
          <p:cNvPr id="230" name="Google Shape;230;p13"/>
          <p:cNvSpPr/>
          <p:nvPr/>
        </p:nvSpPr>
        <p:spPr>
          <a:xfrm rot="10800000">
            <a:off x="5344150" y="2170763"/>
            <a:ext cx="640200" cy="16485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6">
            <a:alphaModFix/>
          </a:blip>
          <a:srcRect b="0" l="8799" r="38811" t="0"/>
          <a:stretch/>
        </p:blipFill>
        <p:spPr>
          <a:xfrm>
            <a:off x="6931458" y="2170750"/>
            <a:ext cx="1280159" cy="164852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</p:pic>
      <p:sp>
        <p:nvSpPr>
          <p:cNvPr id="232" name="Google Shape;232;p13"/>
          <p:cNvSpPr/>
          <p:nvPr/>
        </p:nvSpPr>
        <p:spPr>
          <a:xfrm rot="-5400000">
            <a:off x="7154388" y="1947875"/>
            <a:ext cx="834300" cy="12801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466000" y="1098650"/>
            <a:ext cx="6362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is already heavily used in the background of many popular libraries…</a:t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2686675" y="3971675"/>
            <a:ext cx="14925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Polars is built on Arrow, pandas has a pyarrow backend</a:t>
            </a:r>
            <a:endParaRPr b="0" i="0" sz="8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5" name="Google Shape;235;p13"/>
          <p:cNvSpPr txBox="1"/>
          <p:nvPr/>
        </p:nvSpPr>
        <p:spPr>
          <a:xfrm>
            <a:off x="4719875" y="3971675"/>
            <a:ext cx="14925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HuggingFace uses Arrow internally for efficient processing and larger than memory dataset caching.</a:t>
            </a:r>
            <a:endParaRPr b="0" i="0" sz="8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6931500" y="3971675"/>
            <a:ext cx="14925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DuckDB, Snowflake, BigQuery, and Apache DataFusion (among others) all support Arrow input/output</a:t>
            </a:r>
            <a:endParaRPr b="0" i="0" sz="8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3875" y="1760422"/>
            <a:ext cx="857890" cy="3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4350" y="1760425"/>
            <a:ext cx="340543" cy="3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 rot="-5400000">
            <a:off x="601925" y="505350"/>
            <a:ext cx="1614900" cy="1614900"/>
          </a:xfrm>
          <a:prstGeom prst="ellipse">
            <a:avLst/>
          </a:prstGeom>
          <a:gradFill>
            <a:gsLst>
              <a:gs pos="0">
                <a:srgbClr val="719696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1083725" y="775188"/>
            <a:ext cx="329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Copies are often Hidden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83725" y="1882663"/>
            <a:ext cx="2845500" cy="138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 flipH="1">
            <a:off x="3913738" y="1852213"/>
            <a:ext cx="74700" cy="747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250" y="2431038"/>
            <a:ext cx="4724400" cy="2085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14"/>
          <p:cNvCxnSpPr/>
          <p:nvPr/>
        </p:nvCxnSpPr>
        <p:spPr>
          <a:xfrm flipH="1" rot="10800000">
            <a:off x="3795350" y="4234875"/>
            <a:ext cx="2696400" cy="2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49" name="Google Shape;249;p14"/>
          <p:cNvSpPr txBox="1"/>
          <p:nvPr/>
        </p:nvSpPr>
        <p:spPr>
          <a:xfrm>
            <a:off x="6491750" y="404947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 happens here!</a:t>
            </a:r>
            <a:endParaRPr b="0" i="1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/>
          <p:nvPr/>
        </p:nvSpPr>
        <p:spPr>
          <a:xfrm rot="-5400000">
            <a:off x="2112475" y="-785075"/>
            <a:ext cx="1706400" cy="54648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5"/>
          <p:cNvSpPr txBox="1"/>
          <p:nvPr/>
        </p:nvSpPr>
        <p:spPr>
          <a:xfrm>
            <a:off x="466000" y="1397950"/>
            <a:ext cx="5375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So what am I proposing?</a:t>
            </a:r>
            <a:endParaRPr b="1" i="0" sz="4500" u="none" cap="none" strike="noStrike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/>
          <p:nvPr/>
        </p:nvSpPr>
        <p:spPr>
          <a:xfrm rot="-5400000">
            <a:off x="601925" y="505350"/>
            <a:ext cx="1614900" cy="1614900"/>
          </a:xfrm>
          <a:prstGeom prst="ellipse">
            <a:avLst/>
          </a:prstGeom>
          <a:gradFill>
            <a:gsLst>
              <a:gs pos="0">
                <a:srgbClr val="719696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6"/>
          <p:cNvSpPr txBox="1"/>
          <p:nvPr/>
        </p:nvSpPr>
        <p:spPr>
          <a:xfrm>
            <a:off x="1083725" y="775200"/>
            <a:ext cx="2673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Arrow Multiverse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083725" y="1882663"/>
            <a:ext cx="2845500" cy="138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"/>
          <p:cNvSpPr/>
          <p:nvPr/>
        </p:nvSpPr>
        <p:spPr>
          <a:xfrm flipH="1">
            <a:off x="3913738" y="1852213"/>
            <a:ext cx="74700" cy="747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4856875" y="4343225"/>
            <a:ext cx="751750" cy="340150"/>
          </a:xfrm>
          <a:custGeom>
            <a:rect b="b" l="l" r="r" t="t"/>
            <a:pathLst>
              <a:path extrusionOk="0" h="13606" w="30070">
                <a:moveTo>
                  <a:pt x="1" y="1"/>
                </a:moveTo>
                <a:lnTo>
                  <a:pt x="1" y="13605"/>
                </a:lnTo>
                <a:lnTo>
                  <a:pt x="30070" y="13605"/>
                </a:lnTo>
                <a:lnTo>
                  <a:pt x="30070" y="13408"/>
                </a:lnTo>
                <a:lnTo>
                  <a:pt x="198" y="13408"/>
                </a:lnTo>
                <a:lnTo>
                  <a:pt x="19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4840875" y="4325975"/>
            <a:ext cx="34525" cy="34525"/>
          </a:xfrm>
          <a:custGeom>
            <a:rect b="b" l="l" r="r" t="t"/>
            <a:pathLst>
              <a:path extrusionOk="0" h="1381" w="1381">
                <a:moveTo>
                  <a:pt x="690" y="1"/>
                </a:moveTo>
                <a:lnTo>
                  <a:pt x="444" y="99"/>
                </a:lnTo>
                <a:lnTo>
                  <a:pt x="197" y="247"/>
                </a:lnTo>
                <a:lnTo>
                  <a:pt x="49" y="444"/>
                </a:lnTo>
                <a:lnTo>
                  <a:pt x="0" y="691"/>
                </a:lnTo>
                <a:lnTo>
                  <a:pt x="49" y="987"/>
                </a:lnTo>
                <a:lnTo>
                  <a:pt x="197" y="1184"/>
                </a:lnTo>
                <a:lnTo>
                  <a:pt x="444" y="1332"/>
                </a:lnTo>
                <a:lnTo>
                  <a:pt x="690" y="1381"/>
                </a:lnTo>
                <a:lnTo>
                  <a:pt x="986" y="1332"/>
                </a:lnTo>
                <a:lnTo>
                  <a:pt x="1183" y="1184"/>
                </a:lnTo>
                <a:lnTo>
                  <a:pt x="1331" y="987"/>
                </a:lnTo>
                <a:lnTo>
                  <a:pt x="1380" y="691"/>
                </a:lnTo>
                <a:lnTo>
                  <a:pt x="1331" y="444"/>
                </a:lnTo>
                <a:lnTo>
                  <a:pt x="1183" y="247"/>
                </a:lnTo>
                <a:lnTo>
                  <a:pt x="986" y="99"/>
                </a:lnTo>
                <a:lnTo>
                  <a:pt x="69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/>
          <p:nvPr/>
        </p:nvSpPr>
        <p:spPr>
          <a:xfrm>
            <a:off x="5593825" y="4663625"/>
            <a:ext cx="34525" cy="34525"/>
          </a:xfrm>
          <a:custGeom>
            <a:rect b="b" l="l" r="r" t="t"/>
            <a:pathLst>
              <a:path extrusionOk="0" h="1381" w="1381">
                <a:moveTo>
                  <a:pt x="690" y="1"/>
                </a:moveTo>
                <a:lnTo>
                  <a:pt x="444" y="50"/>
                </a:lnTo>
                <a:lnTo>
                  <a:pt x="197" y="198"/>
                </a:lnTo>
                <a:lnTo>
                  <a:pt x="49" y="395"/>
                </a:lnTo>
                <a:lnTo>
                  <a:pt x="0" y="691"/>
                </a:lnTo>
                <a:lnTo>
                  <a:pt x="49" y="937"/>
                </a:lnTo>
                <a:lnTo>
                  <a:pt x="197" y="1135"/>
                </a:lnTo>
                <a:lnTo>
                  <a:pt x="444" y="1282"/>
                </a:lnTo>
                <a:lnTo>
                  <a:pt x="690" y="1381"/>
                </a:lnTo>
                <a:lnTo>
                  <a:pt x="986" y="1282"/>
                </a:lnTo>
                <a:lnTo>
                  <a:pt x="1183" y="1135"/>
                </a:lnTo>
                <a:lnTo>
                  <a:pt x="1331" y="937"/>
                </a:lnTo>
                <a:lnTo>
                  <a:pt x="1380" y="691"/>
                </a:lnTo>
                <a:lnTo>
                  <a:pt x="1331" y="395"/>
                </a:lnTo>
                <a:lnTo>
                  <a:pt x="1183" y="198"/>
                </a:lnTo>
                <a:lnTo>
                  <a:pt x="986" y="50"/>
                </a:lnTo>
                <a:lnTo>
                  <a:pt x="69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5500150" y="4663625"/>
            <a:ext cx="33300" cy="34525"/>
          </a:xfrm>
          <a:custGeom>
            <a:rect b="b" l="l" r="r" t="t"/>
            <a:pathLst>
              <a:path extrusionOk="0" h="1381" w="1332">
                <a:moveTo>
                  <a:pt x="691" y="1"/>
                </a:moveTo>
                <a:lnTo>
                  <a:pt x="395" y="50"/>
                </a:lnTo>
                <a:lnTo>
                  <a:pt x="198" y="198"/>
                </a:lnTo>
                <a:lnTo>
                  <a:pt x="50" y="395"/>
                </a:lnTo>
                <a:lnTo>
                  <a:pt x="1" y="691"/>
                </a:lnTo>
                <a:lnTo>
                  <a:pt x="50" y="937"/>
                </a:lnTo>
                <a:lnTo>
                  <a:pt x="198" y="1135"/>
                </a:lnTo>
                <a:lnTo>
                  <a:pt x="395" y="1282"/>
                </a:lnTo>
                <a:lnTo>
                  <a:pt x="691" y="1381"/>
                </a:lnTo>
                <a:lnTo>
                  <a:pt x="937" y="1282"/>
                </a:lnTo>
                <a:lnTo>
                  <a:pt x="1134" y="1135"/>
                </a:lnTo>
                <a:lnTo>
                  <a:pt x="1282" y="937"/>
                </a:lnTo>
                <a:lnTo>
                  <a:pt x="1332" y="691"/>
                </a:lnTo>
                <a:lnTo>
                  <a:pt x="1282" y="395"/>
                </a:lnTo>
                <a:lnTo>
                  <a:pt x="1134" y="198"/>
                </a:lnTo>
                <a:lnTo>
                  <a:pt x="937" y="50"/>
                </a:lnTo>
                <a:lnTo>
                  <a:pt x="6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5405275" y="4663625"/>
            <a:ext cx="34525" cy="34525"/>
          </a:xfrm>
          <a:custGeom>
            <a:rect b="b" l="l" r="r" t="t"/>
            <a:pathLst>
              <a:path extrusionOk="0" h="1381" w="1381">
                <a:moveTo>
                  <a:pt x="690" y="1"/>
                </a:moveTo>
                <a:lnTo>
                  <a:pt x="444" y="50"/>
                </a:lnTo>
                <a:lnTo>
                  <a:pt x="197" y="198"/>
                </a:lnTo>
                <a:lnTo>
                  <a:pt x="50" y="395"/>
                </a:lnTo>
                <a:lnTo>
                  <a:pt x="0" y="691"/>
                </a:lnTo>
                <a:lnTo>
                  <a:pt x="50" y="937"/>
                </a:lnTo>
                <a:lnTo>
                  <a:pt x="197" y="1135"/>
                </a:lnTo>
                <a:lnTo>
                  <a:pt x="444" y="1282"/>
                </a:lnTo>
                <a:lnTo>
                  <a:pt x="690" y="1381"/>
                </a:lnTo>
                <a:lnTo>
                  <a:pt x="937" y="1282"/>
                </a:lnTo>
                <a:lnTo>
                  <a:pt x="1183" y="1135"/>
                </a:lnTo>
                <a:lnTo>
                  <a:pt x="1331" y="937"/>
                </a:lnTo>
                <a:lnTo>
                  <a:pt x="1380" y="691"/>
                </a:lnTo>
                <a:lnTo>
                  <a:pt x="1331" y="395"/>
                </a:lnTo>
                <a:lnTo>
                  <a:pt x="1183" y="198"/>
                </a:lnTo>
                <a:lnTo>
                  <a:pt x="937" y="50"/>
                </a:lnTo>
                <a:lnTo>
                  <a:pt x="69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5310375" y="4663625"/>
            <a:ext cx="34525" cy="34525"/>
          </a:xfrm>
          <a:custGeom>
            <a:rect b="b" l="l" r="r" t="t"/>
            <a:pathLst>
              <a:path extrusionOk="0" h="1381" w="1381">
                <a:moveTo>
                  <a:pt x="691" y="1"/>
                </a:moveTo>
                <a:lnTo>
                  <a:pt x="444" y="50"/>
                </a:lnTo>
                <a:lnTo>
                  <a:pt x="247" y="198"/>
                </a:lnTo>
                <a:lnTo>
                  <a:pt x="99" y="395"/>
                </a:lnTo>
                <a:lnTo>
                  <a:pt x="1" y="691"/>
                </a:lnTo>
                <a:lnTo>
                  <a:pt x="99" y="937"/>
                </a:lnTo>
                <a:lnTo>
                  <a:pt x="247" y="1135"/>
                </a:lnTo>
                <a:lnTo>
                  <a:pt x="444" y="1282"/>
                </a:lnTo>
                <a:lnTo>
                  <a:pt x="691" y="1381"/>
                </a:lnTo>
                <a:lnTo>
                  <a:pt x="987" y="1282"/>
                </a:lnTo>
                <a:lnTo>
                  <a:pt x="1184" y="1135"/>
                </a:lnTo>
                <a:lnTo>
                  <a:pt x="1332" y="937"/>
                </a:lnTo>
                <a:lnTo>
                  <a:pt x="1381" y="691"/>
                </a:lnTo>
                <a:lnTo>
                  <a:pt x="1332" y="395"/>
                </a:lnTo>
                <a:lnTo>
                  <a:pt x="1184" y="198"/>
                </a:lnTo>
                <a:lnTo>
                  <a:pt x="987" y="50"/>
                </a:lnTo>
                <a:lnTo>
                  <a:pt x="6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7183500" y="877975"/>
            <a:ext cx="751750" cy="340125"/>
          </a:xfrm>
          <a:custGeom>
            <a:rect b="b" l="l" r="r" t="t"/>
            <a:pathLst>
              <a:path extrusionOk="0" h="13605" w="30070">
                <a:moveTo>
                  <a:pt x="1" y="0"/>
                </a:moveTo>
                <a:lnTo>
                  <a:pt x="1" y="247"/>
                </a:lnTo>
                <a:lnTo>
                  <a:pt x="29823" y="247"/>
                </a:lnTo>
                <a:lnTo>
                  <a:pt x="29823" y="13605"/>
                </a:lnTo>
                <a:lnTo>
                  <a:pt x="30069" y="13605"/>
                </a:lnTo>
                <a:lnTo>
                  <a:pt x="3006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7916725" y="1200825"/>
            <a:ext cx="34525" cy="34550"/>
          </a:xfrm>
          <a:custGeom>
            <a:rect b="b" l="l" r="r" t="t"/>
            <a:pathLst>
              <a:path extrusionOk="0" h="1382" w="1381">
                <a:moveTo>
                  <a:pt x="691" y="1"/>
                </a:moveTo>
                <a:lnTo>
                  <a:pt x="395" y="50"/>
                </a:lnTo>
                <a:lnTo>
                  <a:pt x="198" y="198"/>
                </a:lnTo>
                <a:lnTo>
                  <a:pt x="50" y="444"/>
                </a:lnTo>
                <a:lnTo>
                  <a:pt x="1" y="691"/>
                </a:lnTo>
                <a:lnTo>
                  <a:pt x="50" y="937"/>
                </a:lnTo>
                <a:lnTo>
                  <a:pt x="198" y="1184"/>
                </a:lnTo>
                <a:lnTo>
                  <a:pt x="395" y="1332"/>
                </a:lnTo>
                <a:lnTo>
                  <a:pt x="691" y="1381"/>
                </a:lnTo>
                <a:lnTo>
                  <a:pt x="937" y="1332"/>
                </a:lnTo>
                <a:lnTo>
                  <a:pt x="1184" y="1184"/>
                </a:lnTo>
                <a:lnTo>
                  <a:pt x="1332" y="937"/>
                </a:lnTo>
                <a:lnTo>
                  <a:pt x="1381" y="691"/>
                </a:lnTo>
                <a:lnTo>
                  <a:pt x="1332" y="444"/>
                </a:lnTo>
                <a:lnTo>
                  <a:pt x="1184" y="198"/>
                </a:lnTo>
                <a:lnTo>
                  <a:pt x="937" y="50"/>
                </a:lnTo>
                <a:lnTo>
                  <a:pt x="6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7163775" y="864425"/>
            <a:ext cx="34550" cy="34525"/>
          </a:xfrm>
          <a:custGeom>
            <a:rect b="b" l="l" r="r" t="t"/>
            <a:pathLst>
              <a:path extrusionOk="0" h="1381" w="1382">
                <a:moveTo>
                  <a:pt x="691" y="0"/>
                </a:moveTo>
                <a:lnTo>
                  <a:pt x="395" y="49"/>
                </a:lnTo>
                <a:lnTo>
                  <a:pt x="198" y="197"/>
                </a:lnTo>
                <a:lnTo>
                  <a:pt x="50" y="394"/>
                </a:lnTo>
                <a:lnTo>
                  <a:pt x="1" y="690"/>
                </a:lnTo>
                <a:lnTo>
                  <a:pt x="50" y="937"/>
                </a:lnTo>
                <a:lnTo>
                  <a:pt x="198" y="1183"/>
                </a:lnTo>
                <a:lnTo>
                  <a:pt x="395" y="1331"/>
                </a:lnTo>
                <a:lnTo>
                  <a:pt x="691" y="1380"/>
                </a:lnTo>
                <a:lnTo>
                  <a:pt x="938" y="1331"/>
                </a:lnTo>
                <a:lnTo>
                  <a:pt x="1184" y="1183"/>
                </a:lnTo>
                <a:lnTo>
                  <a:pt x="1332" y="937"/>
                </a:lnTo>
                <a:lnTo>
                  <a:pt x="1381" y="690"/>
                </a:lnTo>
                <a:lnTo>
                  <a:pt x="1332" y="394"/>
                </a:lnTo>
                <a:lnTo>
                  <a:pt x="1184" y="197"/>
                </a:lnTo>
                <a:lnTo>
                  <a:pt x="938" y="49"/>
                </a:lnTo>
                <a:lnTo>
                  <a:pt x="69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7257450" y="864425"/>
            <a:ext cx="34525" cy="34525"/>
          </a:xfrm>
          <a:custGeom>
            <a:rect b="b" l="l" r="r" t="t"/>
            <a:pathLst>
              <a:path extrusionOk="0" h="1381" w="1381">
                <a:moveTo>
                  <a:pt x="690" y="0"/>
                </a:moveTo>
                <a:lnTo>
                  <a:pt x="444" y="49"/>
                </a:lnTo>
                <a:lnTo>
                  <a:pt x="247" y="197"/>
                </a:lnTo>
                <a:lnTo>
                  <a:pt x="99" y="394"/>
                </a:lnTo>
                <a:lnTo>
                  <a:pt x="0" y="690"/>
                </a:lnTo>
                <a:lnTo>
                  <a:pt x="99" y="937"/>
                </a:lnTo>
                <a:lnTo>
                  <a:pt x="247" y="1183"/>
                </a:lnTo>
                <a:lnTo>
                  <a:pt x="444" y="1331"/>
                </a:lnTo>
                <a:lnTo>
                  <a:pt x="690" y="1380"/>
                </a:lnTo>
                <a:lnTo>
                  <a:pt x="986" y="1331"/>
                </a:lnTo>
                <a:lnTo>
                  <a:pt x="1183" y="1183"/>
                </a:lnTo>
                <a:lnTo>
                  <a:pt x="1331" y="937"/>
                </a:lnTo>
                <a:lnTo>
                  <a:pt x="1380" y="690"/>
                </a:lnTo>
                <a:lnTo>
                  <a:pt x="1331" y="394"/>
                </a:lnTo>
                <a:lnTo>
                  <a:pt x="1183" y="197"/>
                </a:lnTo>
                <a:lnTo>
                  <a:pt x="986" y="49"/>
                </a:lnTo>
                <a:lnTo>
                  <a:pt x="6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7352325" y="864425"/>
            <a:ext cx="34525" cy="34525"/>
          </a:xfrm>
          <a:custGeom>
            <a:rect b="b" l="l" r="r" t="t"/>
            <a:pathLst>
              <a:path extrusionOk="0" h="1381" w="1381">
                <a:moveTo>
                  <a:pt x="691" y="0"/>
                </a:moveTo>
                <a:lnTo>
                  <a:pt x="444" y="49"/>
                </a:lnTo>
                <a:lnTo>
                  <a:pt x="198" y="197"/>
                </a:lnTo>
                <a:lnTo>
                  <a:pt x="50" y="394"/>
                </a:lnTo>
                <a:lnTo>
                  <a:pt x="1" y="690"/>
                </a:lnTo>
                <a:lnTo>
                  <a:pt x="50" y="937"/>
                </a:lnTo>
                <a:lnTo>
                  <a:pt x="198" y="1183"/>
                </a:lnTo>
                <a:lnTo>
                  <a:pt x="444" y="1331"/>
                </a:lnTo>
                <a:lnTo>
                  <a:pt x="691" y="1380"/>
                </a:lnTo>
                <a:lnTo>
                  <a:pt x="937" y="1331"/>
                </a:lnTo>
                <a:lnTo>
                  <a:pt x="1184" y="1183"/>
                </a:lnTo>
                <a:lnTo>
                  <a:pt x="1332" y="937"/>
                </a:lnTo>
                <a:lnTo>
                  <a:pt x="1381" y="690"/>
                </a:lnTo>
                <a:lnTo>
                  <a:pt x="1332" y="394"/>
                </a:lnTo>
                <a:lnTo>
                  <a:pt x="1184" y="197"/>
                </a:lnTo>
                <a:lnTo>
                  <a:pt x="937" y="49"/>
                </a:lnTo>
                <a:lnTo>
                  <a:pt x="69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7447225" y="864425"/>
            <a:ext cx="33300" cy="34525"/>
          </a:xfrm>
          <a:custGeom>
            <a:rect b="b" l="l" r="r" t="t"/>
            <a:pathLst>
              <a:path extrusionOk="0" h="1381" w="1332">
                <a:moveTo>
                  <a:pt x="690" y="0"/>
                </a:moveTo>
                <a:lnTo>
                  <a:pt x="395" y="49"/>
                </a:lnTo>
                <a:lnTo>
                  <a:pt x="197" y="197"/>
                </a:lnTo>
                <a:lnTo>
                  <a:pt x="50" y="394"/>
                </a:lnTo>
                <a:lnTo>
                  <a:pt x="0" y="690"/>
                </a:lnTo>
                <a:lnTo>
                  <a:pt x="50" y="937"/>
                </a:lnTo>
                <a:lnTo>
                  <a:pt x="197" y="1183"/>
                </a:lnTo>
                <a:lnTo>
                  <a:pt x="395" y="1331"/>
                </a:lnTo>
                <a:lnTo>
                  <a:pt x="690" y="1380"/>
                </a:lnTo>
                <a:lnTo>
                  <a:pt x="937" y="1331"/>
                </a:lnTo>
                <a:lnTo>
                  <a:pt x="1134" y="1183"/>
                </a:lnTo>
                <a:lnTo>
                  <a:pt x="1282" y="937"/>
                </a:lnTo>
                <a:lnTo>
                  <a:pt x="1331" y="690"/>
                </a:lnTo>
                <a:lnTo>
                  <a:pt x="1282" y="394"/>
                </a:lnTo>
                <a:lnTo>
                  <a:pt x="1134" y="197"/>
                </a:lnTo>
                <a:lnTo>
                  <a:pt x="937" y="49"/>
                </a:lnTo>
                <a:lnTo>
                  <a:pt x="6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4911125" y="939677"/>
            <a:ext cx="2963700" cy="483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Ecosystem</a:t>
            </a:r>
            <a:endParaRPr b="0" i="0" sz="14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4911125" y="1408527"/>
            <a:ext cx="2963700" cy="483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DataFusion, Parquet, BigQuery, …</a:t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4911125" y="3667927"/>
            <a:ext cx="2963700" cy="483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Specification</a:t>
            </a:r>
            <a:endParaRPr b="0" i="0" sz="14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4911125" y="4136777"/>
            <a:ext cx="2963700" cy="483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Format, IPC, C Data Interface, …</a:t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4911125" y="2303789"/>
            <a:ext cx="2963700" cy="483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Libraries</a:t>
            </a:r>
            <a:endParaRPr b="0" i="0" sz="14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4911125" y="2772639"/>
            <a:ext cx="2963700" cy="483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nanoarrow, PyArrow, arrow-rs, …</a:t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1899" y="3772182"/>
            <a:ext cx="208478" cy="27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4624" y="2303802"/>
            <a:ext cx="483021" cy="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1238" y="939638"/>
            <a:ext cx="483025" cy="48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 txBox="1"/>
          <p:nvPr/>
        </p:nvSpPr>
        <p:spPr>
          <a:xfrm>
            <a:off x="601925" y="2120250"/>
            <a:ext cx="41538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Specifications: “Universal Columnar Format”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Format: in-memory arrays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IPC: how to (de)serialize arrays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 Data Interface: stable ABI for in-process interoperability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ADBC: columnar JDBC/ODBC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Libraries: “Multi-Language Toolbox”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C++, Go, Java, Julia, Rust, Python, …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nanoarrow: minimal, vendorable format + IPC + C Data for C/C++</a:t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468005" y="2285225"/>
            <a:ext cx="1826100" cy="23328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(De)serialize batches of arrays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Read/write from files or streams (e.g. HTTP)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ZSTD compression supported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2561226" y="2285225"/>
            <a:ext cx="1826100" cy="2332800"/>
          </a:xfrm>
          <a:prstGeom prst="rect">
            <a:avLst/>
          </a:prstGeom>
          <a:solidFill>
            <a:srgbClr val="9FB8B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Flight RPC: stream Arrow data via gRPC (HTTP/2)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Flight SQL: wire protocol for databases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Used by Dremio, InfluxDB, xtdb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466000" y="1086675"/>
            <a:ext cx="808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Other Arrow specifications layer higher-level functionality on top.</a:t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93" name="Google Shape;293;p17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IPC &amp; More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294" name="Google Shape;294;p17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17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7"/>
          <p:cNvSpPr/>
          <p:nvPr/>
        </p:nvSpPr>
        <p:spPr>
          <a:xfrm flipH="1">
            <a:off x="465920" y="1609025"/>
            <a:ext cx="18282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IPC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7" name="Google Shape;297;p17"/>
          <p:cNvSpPr/>
          <p:nvPr/>
        </p:nvSpPr>
        <p:spPr>
          <a:xfrm flipH="1">
            <a:off x="2560146" y="1609025"/>
            <a:ext cx="18282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Flight RPC</a:t>
            </a:r>
            <a:b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Flight SQL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8" name="Google Shape;298;p17"/>
          <p:cNvSpPr/>
          <p:nvPr/>
        </p:nvSpPr>
        <p:spPr>
          <a:xfrm flipH="1">
            <a:off x="4654373" y="1609025"/>
            <a:ext cx="18282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ADBC: Arrow Database Connectivity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4654446" y="2285225"/>
            <a:ext cx="1826100" cy="23328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lus Jakarta Sans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JDBC/ODBC for Arrow data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Connect to BigQuery, Snowflake, &amp; more with a simple Arrow-based API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00" name="Google Shape;300;p17"/>
          <p:cNvSpPr/>
          <p:nvPr/>
        </p:nvSpPr>
        <p:spPr>
          <a:xfrm flipH="1">
            <a:off x="6748599" y="1609025"/>
            <a:ext cx="18282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C Data Interface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6747676" y="2285225"/>
            <a:ext cx="1826100" cy="2332800"/>
          </a:xfrm>
          <a:prstGeom prst="rect">
            <a:avLst/>
          </a:prstGeom>
          <a:solidFill>
            <a:srgbClr val="9FB8B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Pass Arrow data zero-copy between libraries in-process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Works across languages, e.g. Java&lt;-&gt;Python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Cross-device: CPU&lt;-&gt;GPU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Leveraging Zero-Copy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07" name="Google Shape;307;p18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p18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8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Avoid copies when calling user-defined functions!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1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Source:</a:t>
            </a: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Jacopo Tagliabue, Ryan Curtin, Ciro Greco (2024) </a:t>
            </a:r>
            <a:r>
              <a:rPr b="0" i="1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Faas and Furious: abstractions and differential caching for efficient data pre-processing</a:t>
            </a: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b="0" i="0" lang="en" sz="1100" u="sng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https://ieeexplore.ieee.org/document/10825377</a:t>
            </a:r>
            <a:endParaRPr b="0" i="0" sz="1100" u="sng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310" name="Google Shape;3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838" y="2461063"/>
            <a:ext cx="5572125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/>
          <p:nvPr/>
        </p:nvSpPr>
        <p:spPr>
          <a:xfrm>
            <a:off x="484050" y="1616650"/>
            <a:ext cx="2450700" cy="30090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IPC Files can be memory-mapped for larger-than-memory data processing. HuggingFace uses this for its on-disk dataset caching</a:t>
            </a:r>
            <a:endParaRPr b="0" i="0" sz="10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3293200" y="1616650"/>
            <a:ext cx="2450700" cy="3009000"/>
          </a:xfrm>
          <a:prstGeom prst="rect">
            <a:avLst/>
          </a:prstGeom>
          <a:solidFill>
            <a:srgbClr val="9FB8B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lus Jakarta Sans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Zero-copy sharing within a process, without build- or link-time dependencies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lus Jakarta Sans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Supports any device to avoid forcing unnecessary cross-device copies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6102350" y="1616650"/>
            <a:ext cx="2450700" cy="30090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ctr" bIns="91425" lIns="171450" spcFirstLastPara="1" rIns="91425" wrap="square" tIns="91425">
            <a:no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Efficient integration with various libraries (numpy, dlpack, polars, pandas, cudf)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lus Jakarta Sans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Data retrieval (ADBC, parquet reading, etc.)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lus Jakarta Sans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Data Transport (Flight, FlightSQL, Dissociated IPC)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lus Jakarta Sans"/>
              <a:buChar char="●"/>
            </a:pPr>
            <a:r>
              <a:rPr b="0" i="0" lang="en" sz="10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Cross-language libraries</a:t>
            </a:r>
            <a:endParaRPr b="0" i="0" sz="1000" u="none" cap="none" strike="noStrike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18" name="Google Shape;318;p19"/>
          <p:cNvSpPr txBox="1"/>
          <p:nvPr/>
        </p:nvSpPr>
        <p:spPr>
          <a:xfrm>
            <a:off x="466000" y="1086663"/>
            <a:ext cx="6392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What are the benefits here?</a:t>
            </a:r>
            <a:endParaRPr b="0" i="0" sz="12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Interoperability using Apache Arrow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20" name="Google Shape;320;p19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1" name="Google Shape;321;p19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481338" y="1616651"/>
            <a:ext cx="24534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Memory Mapping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23" name="Google Shape;323;p19"/>
          <p:cNvSpPr/>
          <p:nvPr/>
        </p:nvSpPr>
        <p:spPr>
          <a:xfrm flipH="1">
            <a:off x="3291838" y="1616651"/>
            <a:ext cx="24534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 Data Interface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24" name="Google Shape;324;p19"/>
          <p:cNvSpPr/>
          <p:nvPr/>
        </p:nvSpPr>
        <p:spPr>
          <a:xfrm flipH="1">
            <a:off x="6102338" y="1616651"/>
            <a:ext cx="24534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Ecosystem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/>
          <p:nvPr/>
        </p:nvSpPr>
        <p:spPr>
          <a:xfrm>
            <a:off x="419425" y="3053050"/>
            <a:ext cx="47589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Apache Arrow: The Great Library Unifier</a:t>
            </a:r>
            <a:endParaRPr b="1" i="0" sz="35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43" name="Google Shape;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275" y="446950"/>
            <a:ext cx="3579726" cy="469654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/>
          <p:nvPr/>
        </p:nvSpPr>
        <p:spPr>
          <a:xfrm>
            <a:off x="7370700" y="0"/>
            <a:ext cx="1773300" cy="38217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19433" y="611676"/>
            <a:ext cx="1583055" cy="198293"/>
            <a:chOff x="238125" y="2410075"/>
            <a:chExt cx="7143750" cy="894825"/>
          </a:xfrm>
        </p:grpSpPr>
        <p:sp>
          <p:nvSpPr>
            <p:cNvPr id="46" name="Google Shape;46;p2"/>
            <p:cNvSpPr/>
            <p:nvPr/>
          </p:nvSpPr>
          <p:spPr>
            <a:xfrm>
              <a:off x="1765675" y="2681225"/>
              <a:ext cx="364350" cy="361575"/>
            </a:xfrm>
            <a:custGeom>
              <a:rect b="b" l="l" r="r" t="t"/>
              <a:pathLst>
                <a:path extrusionOk="0" h="14463" w="14574">
                  <a:moveTo>
                    <a:pt x="264" y="0"/>
                  </a:moveTo>
                  <a:lnTo>
                    <a:pt x="181" y="14"/>
                  </a:lnTo>
                  <a:lnTo>
                    <a:pt x="111" y="28"/>
                  </a:lnTo>
                  <a:lnTo>
                    <a:pt x="56" y="70"/>
                  </a:lnTo>
                  <a:lnTo>
                    <a:pt x="28" y="126"/>
                  </a:lnTo>
                  <a:lnTo>
                    <a:pt x="0" y="181"/>
                  </a:lnTo>
                  <a:lnTo>
                    <a:pt x="0" y="251"/>
                  </a:lnTo>
                  <a:lnTo>
                    <a:pt x="28" y="334"/>
                  </a:lnTo>
                  <a:lnTo>
                    <a:pt x="56" y="431"/>
                  </a:lnTo>
                  <a:lnTo>
                    <a:pt x="6911" y="14226"/>
                  </a:lnTo>
                  <a:lnTo>
                    <a:pt x="6967" y="14337"/>
                  </a:lnTo>
                  <a:lnTo>
                    <a:pt x="7036" y="14420"/>
                  </a:lnTo>
                  <a:lnTo>
                    <a:pt x="7078" y="14434"/>
                  </a:lnTo>
                  <a:lnTo>
                    <a:pt x="7120" y="14448"/>
                  </a:lnTo>
                  <a:lnTo>
                    <a:pt x="7217" y="14462"/>
                  </a:lnTo>
                  <a:lnTo>
                    <a:pt x="7342" y="14462"/>
                  </a:lnTo>
                  <a:lnTo>
                    <a:pt x="7440" y="14448"/>
                  </a:lnTo>
                  <a:lnTo>
                    <a:pt x="7481" y="14434"/>
                  </a:lnTo>
                  <a:lnTo>
                    <a:pt x="7523" y="14420"/>
                  </a:lnTo>
                  <a:lnTo>
                    <a:pt x="7579" y="14337"/>
                  </a:lnTo>
                  <a:lnTo>
                    <a:pt x="7648" y="14226"/>
                  </a:lnTo>
                  <a:lnTo>
                    <a:pt x="14504" y="431"/>
                  </a:lnTo>
                  <a:lnTo>
                    <a:pt x="14545" y="334"/>
                  </a:lnTo>
                  <a:lnTo>
                    <a:pt x="14573" y="251"/>
                  </a:lnTo>
                  <a:lnTo>
                    <a:pt x="14573" y="181"/>
                  </a:lnTo>
                  <a:lnTo>
                    <a:pt x="14545" y="126"/>
                  </a:lnTo>
                  <a:lnTo>
                    <a:pt x="14518" y="70"/>
                  </a:lnTo>
                  <a:lnTo>
                    <a:pt x="14462" y="28"/>
                  </a:lnTo>
                  <a:lnTo>
                    <a:pt x="14393" y="14"/>
                  </a:lnTo>
                  <a:lnTo>
                    <a:pt x="14309" y="0"/>
                  </a:lnTo>
                  <a:lnTo>
                    <a:pt x="12334" y="0"/>
                  </a:lnTo>
                  <a:lnTo>
                    <a:pt x="12237" y="42"/>
                  </a:lnTo>
                  <a:lnTo>
                    <a:pt x="12140" y="84"/>
                  </a:lnTo>
                  <a:lnTo>
                    <a:pt x="12042" y="153"/>
                  </a:lnTo>
                  <a:lnTo>
                    <a:pt x="11973" y="237"/>
                  </a:lnTo>
                  <a:lnTo>
                    <a:pt x="11917" y="320"/>
                  </a:lnTo>
                  <a:lnTo>
                    <a:pt x="11876" y="431"/>
                  </a:lnTo>
                  <a:lnTo>
                    <a:pt x="7301" y="9776"/>
                  </a:lnTo>
                  <a:lnTo>
                    <a:pt x="7259" y="9776"/>
                  </a:lnTo>
                  <a:lnTo>
                    <a:pt x="2698" y="431"/>
                  </a:lnTo>
                  <a:lnTo>
                    <a:pt x="2656" y="320"/>
                  </a:lnTo>
                  <a:lnTo>
                    <a:pt x="2600" y="237"/>
                  </a:lnTo>
                  <a:lnTo>
                    <a:pt x="2517" y="153"/>
                  </a:lnTo>
                  <a:lnTo>
                    <a:pt x="2434" y="84"/>
                  </a:lnTo>
                  <a:lnTo>
                    <a:pt x="2336" y="42"/>
                  </a:lnTo>
                  <a:lnTo>
                    <a:pt x="2239" y="14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07300" y="2674275"/>
              <a:ext cx="363300" cy="369900"/>
            </a:xfrm>
            <a:custGeom>
              <a:rect b="b" l="l" r="r" t="t"/>
              <a:pathLst>
                <a:path extrusionOk="0" h="14796" w="14532">
                  <a:moveTo>
                    <a:pt x="7301" y="2142"/>
                  </a:moveTo>
                  <a:lnTo>
                    <a:pt x="7579" y="2156"/>
                  </a:lnTo>
                  <a:lnTo>
                    <a:pt x="7843" y="2170"/>
                  </a:lnTo>
                  <a:lnTo>
                    <a:pt x="8107" y="2211"/>
                  </a:lnTo>
                  <a:lnTo>
                    <a:pt x="8372" y="2253"/>
                  </a:lnTo>
                  <a:lnTo>
                    <a:pt x="8622" y="2309"/>
                  </a:lnTo>
                  <a:lnTo>
                    <a:pt x="8858" y="2392"/>
                  </a:lnTo>
                  <a:lnTo>
                    <a:pt x="9095" y="2475"/>
                  </a:lnTo>
                  <a:lnTo>
                    <a:pt x="9331" y="2573"/>
                  </a:lnTo>
                  <a:lnTo>
                    <a:pt x="9554" y="2684"/>
                  </a:lnTo>
                  <a:lnTo>
                    <a:pt x="9776" y="2795"/>
                  </a:lnTo>
                  <a:lnTo>
                    <a:pt x="9985" y="2934"/>
                  </a:lnTo>
                  <a:lnTo>
                    <a:pt x="10179" y="3073"/>
                  </a:lnTo>
                  <a:lnTo>
                    <a:pt x="10374" y="3226"/>
                  </a:lnTo>
                  <a:lnTo>
                    <a:pt x="10555" y="3379"/>
                  </a:lnTo>
                  <a:lnTo>
                    <a:pt x="10736" y="3546"/>
                  </a:lnTo>
                  <a:lnTo>
                    <a:pt x="10902" y="3727"/>
                  </a:lnTo>
                  <a:lnTo>
                    <a:pt x="11055" y="3908"/>
                  </a:lnTo>
                  <a:lnTo>
                    <a:pt x="11208" y="4102"/>
                  </a:lnTo>
                  <a:lnTo>
                    <a:pt x="11347" y="4297"/>
                  </a:lnTo>
                  <a:lnTo>
                    <a:pt x="11486" y="4506"/>
                  </a:lnTo>
                  <a:lnTo>
                    <a:pt x="11598" y="4728"/>
                  </a:lnTo>
                  <a:lnTo>
                    <a:pt x="11723" y="4937"/>
                  </a:lnTo>
                  <a:lnTo>
                    <a:pt x="11820" y="5173"/>
                  </a:lnTo>
                  <a:lnTo>
                    <a:pt x="11918" y="5396"/>
                  </a:lnTo>
                  <a:lnTo>
                    <a:pt x="12001" y="5632"/>
                  </a:lnTo>
                  <a:lnTo>
                    <a:pt x="12070" y="5882"/>
                  </a:lnTo>
                  <a:lnTo>
                    <a:pt x="12126" y="6119"/>
                  </a:lnTo>
                  <a:lnTo>
                    <a:pt x="12182" y="6369"/>
                  </a:lnTo>
                  <a:lnTo>
                    <a:pt x="12223" y="6619"/>
                  </a:lnTo>
                  <a:lnTo>
                    <a:pt x="12251" y="6884"/>
                  </a:lnTo>
                  <a:lnTo>
                    <a:pt x="12265" y="7134"/>
                  </a:lnTo>
                  <a:lnTo>
                    <a:pt x="12265" y="7398"/>
                  </a:lnTo>
                  <a:lnTo>
                    <a:pt x="12265" y="7662"/>
                  </a:lnTo>
                  <a:lnTo>
                    <a:pt x="12251" y="7913"/>
                  </a:lnTo>
                  <a:lnTo>
                    <a:pt x="12223" y="8177"/>
                  </a:lnTo>
                  <a:lnTo>
                    <a:pt x="12182" y="8427"/>
                  </a:lnTo>
                  <a:lnTo>
                    <a:pt x="12126" y="8677"/>
                  </a:lnTo>
                  <a:lnTo>
                    <a:pt x="12070" y="8928"/>
                  </a:lnTo>
                  <a:lnTo>
                    <a:pt x="12001" y="9164"/>
                  </a:lnTo>
                  <a:lnTo>
                    <a:pt x="11918" y="9400"/>
                  </a:lnTo>
                  <a:lnTo>
                    <a:pt x="11820" y="9637"/>
                  </a:lnTo>
                  <a:lnTo>
                    <a:pt x="11723" y="9859"/>
                  </a:lnTo>
                  <a:lnTo>
                    <a:pt x="11598" y="10082"/>
                  </a:lnTo>
                  <a:lnTo>
                    <a:pt x="11486" y="10290"/>
                  </a:lnTo>
                  <a:lnTo>
                    <a:pt x="11347" y="10499"/>
                  </a:lnTo>
                  <a:lnTo>
                    <a:pt x="11208" y="10694"/>
                  </a:lnTo>
                  <a:lnTo>
                    <a:pt x="11055" y="10888"/>
                  </a:lnTo>
                  <a:lnTo>
                    <a:pt x="10902" y="11069"/>
                  </a:lnTo>
                  <a:lnTo>
                    <a:pt x="10736" y="11250"/>
                  </a:lnTo>
                  <a:lnTo>
                    <a:pt x="10555" y="11417"/>
                  </a:lnTo>
                  <a:lnTo>
                    <a:pt x="10374" y="11584"/>
                  </a:lnTo>
                  <a:lnTo>
                    <a:pt x="10179" y="11723"/>
                  </a:lnTo>
                  <a:lnTo>
                    <a:pt x="9971" y="11876"/>
                  </a:lnTo>
                  <a:lnTo>
                    <a:pt x="9762" y="12001"/>
                  </a:lnTo>
                  <a:lnTo>
                    <a:pt x="9554" y="12112"/>
                  </a:lnTo>
                  <a:lnTo>
                    <a:pt x="9331" y="12223"/>
                  </a:lnTo>
                  <a:lnTo>
                    <a:pt x="9095" y="12321"/>
                  </a:lnTo>
                  <a:lnTo>
                    <a:pt x="8858" y="12404"/>
                  </a:lnTo>
                  <a:lnTo>
                    <a:pt x="8622" y="12487"/>
                  </a:lnTo>
                  <a:lnTo>
                    <a:pt x="8372" y="12543"/>
                  </a:lnTo>
                  <a:lnTo>
                    <a:pt x="8107" y="12599"/>
                  </a:lnTo>
                  <a:lnTo>
                    <a:pt x="7843" y="12627"/>
                  </a:lnTo>
                  <a:lnTo>
                    <a:pt x="7579" y="12654"/>
                  </a:lnTo>
                  <a:lnTo>
                    <a:pt x="7301" y="12654"/>
                  </a:lnTo>
                  <a:lnTo>
                    <a:pt x="7301" y="12668"/>
                  </a:lnTo>
                  <a:lnTo>
                    <a:pt x="7023" y="12654"/>
                  </a:lnTo>
                  <a:lnTo>
                    <a:pt x="6758" y="12640"/>
                  </a:lnTo>
                  <a:lnTo>
                    <a:pt x="6494" y="12599"/>
                  </a:lnTo>
                  <a:lnTo>
                    <a:pt x="6230" y="12557"/>
                  </a:lnTo>
                  <a:lnTo>
                    <a:pt x="5980" y="12487"/>
                  </a:lnTo>
                  <a:lnTo>
                    <a:pt x="5743" y="12418"/>
                  </a:lnTo>
                  <a:lnTo>
                    <a:pt x="5507" y="12335"/>
                  </a:lnTo>
                  <a:lnTo>
                    <a:pt x="5271" y="12237"/>
                  </a:lnTo>
                  <a:lnTo>
                    <a:pt x="5062" y="12126"/>
                  </a:lnTo>
                  <a:lnTo>
                    <a:pt x="4839" y="12015"/>
                  </a:lnTo>
                  <a:lnTo>
                    <a:pt x="4631" y="11876"/>
                  </a:lnTo>
                  <a:lnTo>
                    <a:pt x="4436" y="11737"/>
                  </a:lnTo>
                  <a:lnTo>
                    <a:pt x="4242" y="11598"/>
                  </a:lnTo>
                  <a:lnTo>
                    <a:pt x="4061" y="11431"/>
                  </a:lnTo>
                  <a:lnTo>
                    <a:pt x="3880" y="11264"/>
                  </a:lnTo>
                  <a:lnTo>
                    <a:pt x="3713" y="11083"/>
                  </a:lnTo>
                  <a:lnTo>
                    <a:pt x="3560" y="10902"/>
                  </a:lnTo>
                  <a:lnTo>
                    <a:pt x="3407" y="10708"/>
                  </a:lnTo>
                  <a:lnTo>
                    <a:pt x="3268" y="10513"/>
                  </a:lnTo>
                  <a:lnTo>
                    <a:pt x="3129" y="10304"/>
                  </a:lnTo>
                  <a:lnTo>
                    <a:pt x="3018" y="10096"/>
                  </a:lnTo>
                  <a:lnTo>
                    <a:pt x="2907" y="9873"/>
                  </a:lnTo>
                  <a:lnTo>
                    <a:pt x="2795" y="9651"/>
                  </a:lnTo>
                  <a:lnTo>
                    <a:pt x="2712" y="9414"/>
                  </a:lnTo>
                  <a:lnTo>
                    <a:pt x="2628" y="9178"/>
                  </a:lnTo>
                  <a:lnTo>
                    <a:pt x="2545" y="8928"/>
                  </a:lnTo>
                  <a:lnTo>
                    <a:pt x="2489" y="8691"/>
                  </a:lnTo>
                  <a:lnTo>
                    <a:pt x="2434" y="8441"/>
                  </a:lnTo>
                  <a:lnTo>
                    <a:pt x="2392" y="8177"/>
                  </a:lnTo>
                  <a:lnTo>
                    <a:pt x="2364" y="7926"/>
                  </a:lnTo>
                  <a:lnTo>
                    <a:pt x="2350" y="7662"/>
                  </a:lnTo>
                  <a:lnTo>
                    <a:pt x="2350" y="7398"/>
                  </a:lnTo>
                  <a:lnTo>
                    <a:pt x="2350" y="7134"/>
                  </a:lnTo>
                  <a:lnTo>
                    <a:pt x="2364" y="6884"/>
                  </a:lnTo>
                  <a:lnTo>
                    <a:pt x="2392" y="6619"/>
                  </a:lnTo>
                  <a:lnTo>
                    <a:pt x="2434" y="6369"/>
                  </a:lnTo>
                  <a:lnTo>
                    <a:pt x="2489" y="6119"/>
                  </a:lnTo>
                  <a:lnTo>
                    <a:pt x="2545" y="5868"/>
                  </a:lnTo>
                  <a:lnTo>
                    <a:pt x="2615" y="5632"/>
                  </a:lnTo>
                  <a:lnTo>
                    <a:pt x="2698" y="5396"/>
                  </a:lnTo>
                  <a:lnTo>
                    <a:pt x="2795" y="5159"/>
                  </a:lnTo>
                  <a:lnTo>
                    <a:pt x="2893" y="4937"/>
                  </a:lnTo>
                  <a:lnTo>
                    <a:pt x="3004" y="4714"/>
                  </a:lnTo>
                  <a:lnTo>
                    <a:pt x="3129" y="4506"/>
                  </a:lnTo>
                  <a:lnTo>
                    <a:pt x="3254" y="4297"/>
                  </a:lnTo>
                  <a:lnTo>
                    <a:pt x="3393" y="4089"/>
                  </a:lnTo>
                  <a:lnTo>
                    <a:pt x="3546" y="3894"/>
                  </a:lnTo>
                  <a:lnTo>
                    <a:pt x="3699" y="3713"/>
                  </a:lnTo>
                  <a:lnTo>
                    <a:pt x="3866" y="3532"/>
                  </a:lnTo>
                  <a:lnTo>
                    <a:pt x="4047" y="3365"/>
                  </a:lnTo>
                  <a:lnTo>
                    <a:pt x="4228" y="3212"/>
                  </a:lnTo>
                  <a:lnTo>
                    <a:pt x="4422" y="3059"/>
                  </a:lnTo>
                  <a:lnTo>
                    <a:pt x="4617" y="2920"/>
                  </a:lnTo>
                  <a:lnTo>
                    <a:pt x="4826" y="2795"/>
                  </a:lnTo>
                  <a:lnTo>
                    <a:pt x="5048" y="2670"/>
                  </a:lnTo>
                  <a:lnTo>
                    <a:pt x="5271" y="2573"/>
                  </a:lnTo>
                  <a:lnTo>
                    <a:pt x="5493" y="2475"/>
                  </a:lnTo>
                  <a:lnTo>
                    <a:pt x="5729" y="2392"/>
                  </a:lnTo>
                  <a:lnTo>
                    <a:pt x="5980" y="2309"/>
                  </a:lnTo>
                  <a:lnTo>
                    <a:pt x="6230" y="2253"/>
                  </a:lnTo>
                  <a:lnTo>
                    <a:pt x="6480" y="2211"/>
                  </a:lnTo>
                  <a:lnTo>
                    <a:pt x="6745" y="2170"/>
                  </a:lnTo>
                  <a:lnTo>
                    <a:pt x="7023" y="2156"/>
                  </a:lnTo>
                  <a:lnTo>
                    <a:pt x="7301" y="2142"/>
                  </a:lnTo>
                  <a:close/>
                  <a:moveTo>
                    <a:pt x="7301" y="0"/>
                  </a:moveTo>
                  <a:lnTo>
                    <a:pt x="6911" y="14"/>
                  </a:lnTo>
                  <a:lnTo>
                    <a:pt x="6536" y="42"/>
                  </a:lnTo>
                  <a:lnTo>
                    <a:pt x="6161" y="84"/>
                  </a:lnTo>
                  <a:lnTo>
                    <a:pt x="5799" y="153"/>
                  </a:lnTo>
                  <a:lnTo>
                    <a:pt x="5437" y="237"/>
                  </a:lnTo>
                  <a:lnTo>
                    <a:pt x="5090" y="334"/>
                  </a:lnTo>
                  <a:lnTo>
                    <a:pt x="4756" y="445"/>
                  </a:lnTo>
                  <a:lnTo>
                    <a:pt x="4422" y="570"/>
                  </a:lnTo>
                  <a:lnTo>
                    <a:pt x="4089" y="723"/>
                  </a:lnTo>
                  <a:lnTo>
                    <a:pt x="3783" y="876"/>
                  </a:lnTo>
                  <a:lnTo>
                    <a:pt x="3477" y="1057"/>
                  </a:lnTo>
                  <a:lnTo>
                    <a:pt x="3185" y="1252"/>
                  </a:lnTo>
                  <a:lnTo>
                    <a:pt x="2893" y="1460"/>
                  </a:lnTo>
                  <a:lnTo>
                    <a:pt x="2615" y="1669"/>
                  </a:lnTo>
                  <a:lnTo>
                    <a:pt x="2350" y="1905"/>
                  </a:lnTo>
                  <a:lnTo>
                    <a:pt x="2100" y="2142"/>
                  </a:lnTo>
                  <a:lnTo>
                    <a:pt x="1864" y="2406"/>
                  </a:lnTo>
                  <a:lnTo>
                    <a:pt x="1641" y="2670"/>
                  </a:lnTo>
                  <a:lnTo>
                    <a:pt x="1419" y="2948"/>
                  </a:lnTo>
                  <a:lnTo>
                    <a:pt x="1224" y="3240"/>
                  </a:lnTo>
                  <a:lnTo>
                    <a:pt x="1029" y="3532"/>
                  </a:lnTo>
                  <a:lnTo>
                    <a:pt x="862" y="3852"/>
                  </a:lnTo>
                  <a:lnTo>
                    <a:pt x="709" y="4172"/>
                  </a:lnTo>
                  <a:lnTo>
                    <a:pt x="556" y="4492"/>
                  </a:lnTo>
                  <a:lnTo>
                    <a:pt x="431" y="4825"/>
                  </a:lnTo>
                  <a:lnTo>
                    <a:pt x="320" y="5173"/>
                  </a:lnTo>
                  <a:lnTo>
                    <a:pt x="223" y="5535"/>
                  </a:lnTo>
                  <a:lnTo>
                    <a:pt x="139" y="5896"/>
                  </a:lnTo>
                  <a:lnTo>
                    <a:pt x="84" y="6258"/>
                  </a:lnTo>
                  <a:lnTo>
                    <a:pt x="42" y="6633"/>
                  </a:lnTo>
                  <a:lnTo>
                    <a:pt x="14" y="7023"/>
                  </a:lnTo>
                  <a:lnTo>
                    <a:pt x="0" y="7398"/>
                  </a:lnTo>
                  <a:lnTo>
                    <a:pt x="14" y="7787"/>
                  </a:lnTo>
                  <a:lnTo>
                    <a:pt x="42" y="8177"/>
                  </a:lnTo>
                  <a:lnTo>
                    <a:pt x="84" y="8552"/>
                  </a:lnTo>
                  <a:lnTo>
                    <a:pt x="139" y="8914"/>
                  </a:lnTo>
                  <a:lnTo>
                    <a:pt x="223" y="9275"/>
                  </a:lnTo>
                  <a:lnTo>
                    <a:pt x="320" y="9623"/>
                  </a:lnTo>
                  <a:lnTo>
                    <a:pt x="431" y="9971"/>
                  </a:lnTo>
                  <a:lnTo>
                    <a:pt x="556" y="10318"/>
                  </a:lnTo>
                  <a:lnTo>
                    <a:pt x="709" y="10638"/>
                  </a:lnTo>
                  <a:lnTo>
                    <a:pt x="862" y="10958"/>
                  </a:lnTo>
                  <a:lnTo>
                    <a:pt x="1043" y="11264"/>
                  </a:lnTo>
                  <a:lnTo>
                    <a:pt x="1224" y="11570"/>
                  </a:lnTo>
                  <a:lnTo>
                    <a:pt x="1419" y="11862"/>
                  </a:lnTo>
                  <a:lnTo>
                    <a:pt x="1641" y="12140"/>
                  </a:lnTo>
                  <a:lnTo>
                    <a:pt x="1864" y="12404"/>
                  </a:lnTo>
                  <a:lnTo>
                    <a:pt x="2100" y="12654"/>
                  </a:lnTo>
                  <a:lnTo>
                    <a:pt x="2350" y="12905"/>
                  </a:lnTo>
                  <a:lnTo>
                    <a:pt x="2615" y="13127"/>
                  </a:lnTo>
                  <a:lnTo>
                    <a:pt x="2893" y="13350"/>
                  </a:lnTo>
                  <a:lnTo>
                    <a:pt x="3185" y="13558"/>
                  </a:lnTo>
                  <a:lnTo>
                    <a:pt x="3477" y="13739"/>
                  </a:lnTo>
                  <a:lnTo>
                    <a:pt x="3783" y="13920"/>
                  </a:lnTo>
                  <a:lnTo>
                    <a:pt x="4102" y="14087"/>
                  </a:lnTo>
                  <a:lnTo>
                    <a:pt x="4422" y="14226"/>
                  </a:lnTo>
                  <a:lnTo>
                    <a:pt x="4756" y="14351"/>
                  </a:lnTo>
                  <a:lnTo>
                    <a:pt x="5090" y="14476"/>
                  </a:lnTo>
                  <a:lnTo>
                    <a:pt x="5451" y="14573"/>
                  </a:lnTo>
                  <a:lnTo>
                    <a:pt x="5799" y="14657"/>
                  </a:lnTo>
                  <a:lnTo>
                    <a:pt x="6161" y="14712"/>
                  </a:lnTo>
                  <a:lnTo>
                    <a:pt x="6536" y="14754"/>
                  </a:lnTo>
                  <a:lnTo>
                    <a:pt x="6911" y="14782"/>
                  </a:lnTo>
                  <a:lnTo>
                    <a:pt x="7301" y="14796"/>
                  </a:lnTo>
                  <a:lnTo>
                    <a:pt x="7662" y="14782"/>
                  </a:lnTo>
                  <a:lnTo>
                    <a:pt x="8010" y="14740"/>
                  </a:lnTo>
                  <a:lnTo>
                    <a:pt x="8372" y="14698"/>
                  </a:lnTo>
                  <a:lnTo>
                    <a:pt x="8719" y="14629"/>
                  </a:lnTo>
                  <a:lnTo>
                    <a:pt x="9067" y="14546"/>
                  </a:lnTo>
                  <a:lnTo>
                    <a:pt x="9414" y="14448"/>
                  </a:lnTo>
                  <a:lnTo>
                    <a:pt x="9748" y="14323"/>
                  </a:lnTo>
                  <a:lnTo>
                    <a:pt x="10082" y="14184"/>
                  </a:lnTo>
                  <a:lnTo>
                    <a:pt x="10402" y="14045"/>
                  </a:lnTo>
                  <a:lnTo>
                    <a:pt x="10722" y="13878"/>
                  </a:lnTo>
                  <a:lnTo>
                    <a:pt x="11028" y="13697"/>
                  </a:lnTo>
                  <a:lnTo>
                    <a:pt x="11320" y="13503"/>
                  </a:lnTo>
                  <a:lnTo>
                    <a:pt x="11612" y="13294"/>
                  </a:lnTo>
                  <a:lnTo>
                    <a:pt x="11890" y="13072"/>
                  </a:lnTo>
                  <a:lnTo>
                    <a:pt x="12168" y="12835"/>
                  </a:lnTo>
                  <a:lnTo>
                    <a:pt x="12418" y="12571"/>
                  </a:lnTo>
                  <a:lnTo>
                    <a:pt x="12668" y="12307"/>
                  </a:lnTo>
                  <a:lnTo>
                    <a:pt x="12905" y="12029"/>
                  </a:lnTo>
                  <a:lnTo>
                    <a:pt x="13113" y="11750"/>
                  </a:lnTo>
                  <a:lnTo>
                    <a:pt x="13322" y="11458"/>
                  </a:lnTo>
                  <a:lnTo>
                    <a:pt x="13517" y="11153"/>
                  </a:lnTo>
                  <a:lnTo>
                    <a:pt x="13684" y="10847"/>
                  </a:lnTo>
                  <a:lnTo>
                    <a:pt x="13837" y="10527"/>
                  </a:lnTo>
                  <a:lnTo>
                    <a:pt x="13989" y="10193"/>
                  </a:lnTo>
                  <a:lnTo>
                    <a:pt x="14115" y="9859"/>
                  </a:lnTo>
                  <a:lnTo>
                    <a:pt x="14226" y="9526"/>
                  </a:lnTo>
                  <a:lnTo>
                    <a:pt x="14309" y="9178"/>
                  </a:lnTo>
                  <a:lnTo>
                    <a:pt x="14393" y="8830"/>
                  </a:lnTo>
                  <a:lnTo>
                    <a:pt x="14448" y="8483"/>
                  </a:lnTo>
                  <a:lnTo>
                    <a:pt x="14490" y="8121"/>
                  </a:lnTo>
                  <a:lnTo>
                    <a:pt x="14518" y="7760"/>
                  </a:lnTo>
                  <a:lnTo>
                    <a:pt x="14532" y="7398"/>
                  </a:lnTo>
                  <a:lnTo>
                    <a:pt x="14518" y="7036"/>
                  </a:lnTo>
                  <a:lnTo>
                    <a:pt x="14490" y="6675"/>
                  </a:lnTo>
                  <a:lnTo>
                    <a:pt x="14448" y="6327"/>
                  </a:lnTo>
                  <a:lnTo>
                    <a:pt x="14393" y="5966"/>
                  </a:lnTo>
                  <a:lnTo>
                    <a:pt x="14309" y="5618"/>
                  </a:lnTo>
                  <a:lnTo>
                    <a:pt x="14226" y="5284"/>
                  </a:lnTo>
                  <a:lnTo>
                    <a:pt x="14115" y="4937"/>
                  </a:lnTo>
                  <a:lnTo>
                    <a:pt x="13989" y="4603"/>
                  </a:lnTo>
                  <a:lnTo>
                    <a:pt x="13837" y="4283"/>
                  </a:lnTo>
                  <a:lnTo>
                    <a:pt x="13684" y="3963"/>
                  </a:lnTo>
                  <a:lnTo>
                    <a:pt x="13517" y="3644"/>
                  </a:lnTo>
                  <a:lnTo>
                    <a:pt x="13322" y="3352"/>
                  </a:lnTo>
                  <a:lnTo>
                    <a:pt x="13113" y="3046"/>
                  </a:lnTo>
                  <a:lnTo>
                    <a:pt x="12905" y="2767"/>
                  </a:lnTo>
                  <a:lnTo>
                    <a:pt x="12668" y="2489"/>
                  </a:lnTo>
                  <a:lnTo>
                    <a:pt x="12418" y="2225"/>
                  </a:lnTo>
                  <a:lnTo>
                    <a:pt x="12168" y="1975"/>
                  </a:lnTo>
                  <a:lnTo>
                    <a:pt x="11890" y="1738"/>
                  </a:lnTo>
                  <a:lnTo>
                    <a:pt x="11612" y="1516"/>
                  </a:lnTo>
                  <a:lnTo>
                    <a:pt x="11320" y="1307"/>
                  </a:lnTo>
                  <a:lnTo>
                    <a:pt x="11028" y="1113"/>
                  </a:lnTo>
                  <a:lnTo>
                    <a:pt x="10722" y="932"/>
                  </a:lnTo>
                  <a:lnTo>
                    <a:pt x="10402" y="765"/>
                  </a:lnTo>
                  <a:lnTo>
                    <a:pt x="10082" y="612"/>
                  </a:lnTo>
                  <a:lnTo>
                    <a:pt x="9748" y="473"/>
                  </a:lnTo>
                  <a:lnTo>
                    <a:pt x="9414" y="362"/>
                  </a:lnTo>
                  <a:lnTo>
                    <a:pt x="9067" y="264"/>
                  </a:lnTo>
                  <a:lnTo>
                    <a:pt x="8719" y="167"/>
                  </a:lnTo>
                  <a:lnTo>
                    <a:pt x="8372" y="112"/>
                  </a:lnTo>
                  <a:lnTo>
                    <a:pt x="8024" y="56"/>
                  </a:lnTo>
                  <a:lnTo>
                    <a:pt x="7662" y="14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93775" y="2681225"/>
              <a:ext cx="229125" cy="356700"/>
            </a:xfrm>
            <a:custGeom>
              <a:rect b="b" l="l" r="r" t="t"/>
              <a:pathLst>
                <a:path extrusionOk="0" h="14268" w="9165"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0" y="13948"/>
                  </a:lnTo>
                  <a:lnTo>
                    <a:pt x="28" y="14045"/>
                  </a:lnTo>
                  <a:lnTo>
                    <a:pt x="42" y="14115"/>
                  </a:lnTo>
                  <a:lnTo>
                    <a:pt x="84" y="14170"/>
                  </a:lnTo>
                  <a:lnTo>
                    <a:pt x="139" y="14212"/>
                  </a:lnTo>
                  <a:lnTo>
                    <a:pt x="209" y="14240"/>
                  </a:lnTo>
                  <a:lnTo>
                    <a:pt x="306" y="14254"/>
                  </a:lnTo>
                  <a:lnTo>
                    <a:pt x="404" y="14268"/>
                  </a:lnTo>
                  <a:lnTo>
                    <a:pt x="8761" y="14268"/>
                  </a:lnTo>
                  <a:lnTo>
                    <a:pt x="8872" y="14254"/>
                  </a:lnTo>
                  <a:lnTo>
                    <a:pt x="8970" y="14240"/>
                  </a:lnTo>
                  <a:lnTo>
                    <a:pt x="9039" y="14212"/>
                  </a:lnTo>
                  <a:lnTo>
                    <a:pt x="9095" y="14184"/>
                  </a:lnTo>
                  <a:lnTo>
                    <a:pt x="9123" y="14128"/>
                  </a:lnTo>
                  <a:lnTo>
                    <a:pt x="9150" y="14045"/>
                  </a:lnTo>
                  <a:lnTo>
                    <a:pt x="9164" y="13948"/>
                  </a:lnTo>
                  <a:lnTo>
                    <a:pt x="9164" y="13836"/>
                  </a:lnTo>
                  <a:lnTo>
                    <a:pt x="9164" y="12599"/>
                  </a:lnTo>
                  <a:lnTo>
                    <a:pt x="9164" y="12488"/>
                  </a:lnTo>
                  <a:lnTo>
                    <a:pt x="9150" y="12390"/>
                  </a:lnTo>
                  <a:lnTo>
                    <a:pt x="9136" y="12321"/>
                  </a:lnTo>
                  <a:lnTo>
                    <a:pt x="9095" y="12265"/>
                  </a:lnTo>
                  <a:lnTo>
                    <a:pt x="9039" y="12237"/>
                  </a:lnTo>
                  <a:lnTo>
                    <a:pt x="8970" y="12209"/>
                  </a:lnTo>
                  <a:lnTo>
                    <a:pt x="8872" y="12196"/>
                  </a:lnTo>
                  <a:lnTo>
                    <a:pt x="8761" y="12182"/>
                  </a:lnTo>
                  <a:lnTo>
                    <a:pt x="2323" y="12182"/>
                  </a:lnTo>
                  <a:lnTo>
                    <a:pt x="2323" y="431"/>
                  </a:lnTo>
                  <a:lnTo>
                    <a:pt x="2323" y="320"/>
                  </a:lnTo>
                  <a:lnTo>
                    <a:pt x="2309" y="223"/>
                  </a:lnTo>
                  <a:lnTo>
                    <a:pt x="2281" y="153"/>
                  </a:lnTo>
                  <a:lnTo>
                    <a:pt x="2239" y="98"/>
                  </a:lnTo>
                  <a:lnTo>
                    <a:pt x="2184" y="56"/>
                  </a:lnTo>
                  <a:lnTo>
                    <a:pt x="2114" y="28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254975" y="2681225"/>
              <a:ext cx="285100" cy="356700"/>
            </a:xfrm>
            <a:custGeom>
              <a:rect b="b" l="l" r="r" t="t"/>
              <a:pathLst>
                <a:path extrusionOk="0" h="14268" w="11404">
                  <a:moveTo>
                    <a:pt x="306" y="0"/>
                  </a:moveTo>
                  <a:lnTo>
                    <a:pt x="223" y="14"/>
                  </a:lnTo>
                  <a:lnTo>
                    <a:pt x="153" y="56"/>
                  </a:lnTo>
                  <a:lnTo>
                    <a:pt x="98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14" y="320"/>
                  </a:lnTo>
                  <a:lnTo>
                    <a:pt x="0" y="431"/>
                  </a:lnTo>
                  <a:lnTo>
                    <a:pt x="0" y="1725"/>
                  </a:lnTo>
                  <a:lnTo>
                    <a:pt x="14" y="1850"/>
                  </a:lnTo>
                  <a:lnTo>
                    <a:pt x="28" y="1933"/>
                  </a:lnTo>
                  <a:lnTo>
                    <a:pt x="56" y="2003"/>
                  </a:lnTo>
                  <a:lnTo>
                    <a:pt x="98" y="2072"/>
                  </a:lnTo>
                  <a:lnTo>
                    <a:pt x="153" y="2114"/>
                  </a:lnTo>
                  <a:lnTo>
                    <a:pt x="223" y="2142"/>
                  </a:lnTo>
                  <a:lnTo>
                    <a:pt x="306" y="2156"/>
                  </a:lnTo>
                  <a:lnTo>
                    <a:pt x="4548" y="2156"/>
                  </a:lnTo>
                  <a:lnTo>
                    <a:pt x="4548" y="13836"/>
                  </a:lnTo>
                  <a:lnTo>
                    <a:pt x="4548" y="13948"/>
                  </a:lnTo>
                  <a:lnTo>
                    <a:pt x="4562" y="14031"/>
                  </a:lnTo>
                  <a:lnTo>
                    <a:pt x="4589" y="14115"/>
                  </a:lnTo>
                  <a:lnTo>
                    <a:pt x="4631" y="14170"/>
                  </a:lnTo>
                  <a:lnTo>
                    <a:pt x="4687" y="14212"/>
                  </a:lnTo>
                  <a:lnTo>
                    <a:pt x="4756" y="14240"/>
                  </a:lnTo>
                  <a:lnTo>
                    <a:pt x="4854" y="14254"/>
                  </a:lnTo>
                  <a:lnTo>
                    <a:pt x="4951" y="14268"/>
                  </a:lnTo>
                  <a:lnTo>
                    <a:pt x="6467" y="14268"/>
                  </a:lnTo>
                  <a:lnTo>
                    <a:pt x="6578" y="14254"/>
                  </a:lnTo>
                  <a:lnTo>
                    <a:pt x="6661" y="14240"/>
                  </a:lnTo>
                  <a:lnTo>
                    <a:pt x="6731" y="14212"/>
                  </a:lnTo>
                  <a:lnTo>
                    <a:pt x="6786" y="14170"/>
                  </a:lnTo>
                  <a:lnTo>
                    <a:pt x="6828" y="14115"/>
                  </a:lnTo>
                  <a:lnTo>
                    <a:pt x="6856" y="14045"/>
                  </a:lnTo>
                  <a:lnTo>
                    <a:pt x="6870" y="13948"/>
                  </a:lnTo>
                  <a:lnTo>
                    <a:pt x="6870" y="13836"/>
                  </a:lnTo>
                  <a:lnTo>
                    <a:pt x="6870" y="2156"/>
                  </a:lnTo>
                  <a:lnTo>
                    <a:pt x="11097" y="2156"/>
                  </a:lnTo>
                  <a:lnTo>
                    <a:pt x="11181" y="2142"/>
                  </a:lnTo>
                  <a:lnTo>
                    <a:pt x="11264" y="2114"/>
                  </a:lnTo>
                  <a:lnTo>
                    <a:pt x="11320" y="2072"/>
                  </a:lnTo>
                  <a:lnTo>
                    <a:pt x="11361" y="2017"/>
                  </a:lnTo>
                  <a:lnTo>
                    <a:pt x="11389" y="1947"/>
                  </a:lnTo>
                  <a:lnTo>
                    <a:pt x="11403" y="1850"/>
                  </a:lnTo>
                  <a:lnTo>
                    <a:pt x="11403" y="1725"/>
                  </a:lnTo>
                  <a:lnTo>
                    <a:pt x="11403" y="431"/>
                  </a:lnTo>
                  <a:lnTo>
                    <a:pt x="11403" y="320"/>
                  </a:lnTo>
                  <a:lnTo>
                    <a:pt x="11389" y="223"/>
                  </a:lnTo>
                  <a:lnTo>
                    <a:pt x="11361" y="153"/>
                  </a:lnTo>
                  <a:lnTo>
                    <a:pt x="11320" y="98"/>
                  </a:lnTo>
                  <a:lnTo>
                    <a:pt x="11264" y="56"/>
                  </a:lnTo>
                  <a:lnTo>
                    <a:pt x="11195" y="28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746900" y="2681225"/>
              <a:ext cx="268400" cy="356700"/>
            </a:xfrm>
            <a:custGeom>
              <a:rect b="b" l="l" r="r" t="t"/>
              <a:pathLst>
                <a:path extrusionOk="0" h="14268" w="10736">
                  <a:moveTo>
                    <a:pt x="5493" y="2114"/>
                  </a:moveTo>
                  <a:lnTo>
                    <a:pt x="5882" y="2128"/>
                  </a:lnTo>
                  <a:lnTo>
                    <a:pt x="6258" y="2170"/>
                  </a:lnTo>
                  <a:lnTo>
                    <a:pt x="6578" y="2211"/>
                  </a:lnTo>
                  <a:lnTo>
                    <a:pt x="6883" y="2295"/>
                  </a:lnTo>
                  <a:lnTo>
                    <a:pt x="7148" y="2392"/>
                  </a:lnTo>
                  <a:lnTo>
                    <a:pt x="7384" y="2503"/>
                  </a:lnTo>
                  <a:lnTo>
                    <a:pt x="7593" y="2629"/>
                  </a:lnTo>
                  <a:lnTo>
                    <a:pt x="7773" y="2781"/>
                  </a:lnTo>
                  <a:lnTo>
                    <a:pt x="7926" y="2934"/>
                  </a:lnTo>
                  <a:lnTo>
                    <a:pt x="8052" y="3115"/>
                  </a:lnTo>
                  <a:lnTo>
                    <a:pt x="8163" y="3310"/>
                  </a:lnTo>
                  <a:lnTo>
                    <a:pt x="8246" y="3505"/>
                  </a:lnTo>
                  <a:lnTo>
                    <a:pt x="8302" y="3727"/>
                  </a:lnTo>
                  <a:lnTo>
                    <a:pt x="8357" y="3950"/>
                  </a:lnTo>
                  <a:lnTo>
                    <a:pt x="8371" y="4186"/>
                  </a:lnTo>
                  <a:lnTo>
                    <a:pt x="8385" y="4436"/>
                  </a:lnTo>
                  <a:lnTo>
                    <a:pt x="8371" y="4687"/>
                  </a:lnTo>
                  <a:lnTo>
                    <a:pt x="8357" y="4923"/>
                  </a:lnTo>
                  <a:lnTo>
                    <a:pt x="8302" y="5159"/>
                  </a:lnTo>
                  <a:lnTo>
                    <a:pt x="8246" y="5382"/>
                  </a:lnTo>
                  <a:lnTo>
                    <a:pt x="8163" y="5577"/>
                  </a:lnTo>
                  <a:lnTo>
                    <a:pt x="8052" y="5771"/>
                  </a:lnTo>
                  <a:lnTo>
                    <a:pt x="7926" y="5966"/>
                  </a:lnTo>
                  <a:lnTo>
                    <a:pt x="7760" y="6119"/>
                  </a:lnTo>
                  <a:lnTo>
                    <a:pt x="7579" y="6272"/>
                  </a:lnTo>
                  <a:lnTo>
                    <a:pt x="7370" y="6411"/>
                  </a:lnTo>
                  <a:lnTo>
                    <a:pt x="7134" y="6522"/>
                  </a:lnTo>
                  <a:lnTo>
                    <a:pt x="6870" y="6619"/>
                  </a:lnTo>
                  <a:lnTo>
                    <a:pt x="6578" y="6703"/>
                  </a:lnTo>
                  <a:lnTo>
                    <a:pt x="6244" y="6758"/>
                  </a:lnTo>
                  <a:lnTo>
                    <a:pt x="5882" y="6786"/>
                  </a:lnTo>
                  <a:lnTo>
                    <a:pt x="5493" y="6800"/>
                  </a:lnTo>
                  <a:lnTo>
                    <a:pt x="2308" y="6800"/>
                  </a:lnTo>
                  <a:lnTo>
                    <a:pt x="2308" y="2114"/>
                  </a:lnTo>
                  <a:close/>
                  <a:moveTo>
                    <a:pt x="292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42" y="153"/>
                  </a:lnTo>
                  <a:lnTo>
                    <a:pt x="14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0" y="13948"/>
                  </a:lnTo>
                  <a:lnTo>
                    <a:pt x="14" y="14045"/>
                  </a:lnTo>
                  <a:lnTo>
                    <a:pt x="42" y="14115"/>
                  </a:lnTo>
                  <a:lnTo>
                    <a:pt x="84" y="14170"/>
                  </a:lnTo>
                  <a:lnTo>
                    <a:pt x="139" y="14212"/>
                  </a:lnTo>
                  <a:lnTo>
                    <a:pt x="209" y="14240"/>
                  </a:lnTo>
                  <a:lnTo>
                    <a:pt x="292" y="14254"/>
                  </a:lnTo>
                  <a:lnTo>
                    <a:pt x="403" y="14268"/>
                  </a:lnTo>
                  <a:lnTo>
                    <a:pt x="1905" y="14268"/>
                  </a:lnTo>
                  <a:lnTo>
                    <a:pt x="2016" y="14254"/>
                  </a:lnTo>
                  <a:lnTo>
                    <a:pt x="2100" y="14240"/>
                  </a:lnTo>
                  <a:lnTo>
                    <a:pt x="2169" y="14212"/>
                  </a:lnTo>
                  <a:lnTo>
                    <a:pt x="2225" y="14184"/>
                  </a:lnTo>
                  <a:lnTo>
                    <a:pt x="2267" y="14128"/>
                  </a:lnTo>
                  <a:lnTo>
                    <a:pt x="2295" y="14045"/>
                  </a:lnTo>
                  <a:lnTo>
                    <a:pt x="2308" y="13948"/>
                  </a:lnTo>
                  <a:lnTo>
                    <a:pt x="2308" y="13836"/>
                  </a:lnTo>
                  <a:lnTo>
                    <a:pt x="2295" y="8956"/>
                  </a:lnTo>
                  <a:lnTo>
                    <a:pt x="4589" y="8956"/>
                  </a:lnTo>
                  <a:lnTo>
                    <a:pt x="7968" y="13836"/>
                  </a:lnTo>
                  <a:lnTo>
                    <a:pt x="8024" y="13934"/>
                  </a:lnTo>
                  <a:lnTo>
                    <a:pt x="8093" y="14017"/>
                  </a:lnTo>
                  <a:lnTo>
                    <a:pt x="8177" y="14087"/>
                  </a:lnTo>
                  <a:lnTo>
                    <a:pt x="8260" y="14156"/>
                  </a:lnTo>
                  <a:lnTo>
                    <a:pt x="8357" y="14198"/>
                  </a:lnTo>
                  <a:lnTo>
                    <a:pt x="8469" y="14240"/>
                  </a:lnTo>
                  <a:lnTo>
                    <a:pt x="8566" y="14268"/>
                  </a:lnTo>
                  <a:lnTo>
                    <a:pt x="10443" y="14268"/>
                  </a:lnTo>
                  <a:lnTo>
                    <a:pt x="10541" y="14240"/>
                  </a:lnTo>
                  <a:lnTo>
                    <a:pt x="10624" y="14198"/>
                  </a:lnTo>
                  <a:lnTo>
                    <a:pt x="10694" y="14128"/>
                  </a:lnTo>
                  <a:lnTo>
                    <a:pt x="10721" y="14059"/>
                  </a:lnTo>
                  <a:lnTo>
                    <a:pt x="10708" y="13962"/>
                  </a:lnTo>
                  <a:lnTo>
                    <a:pt x="10680" y="13864"/>
                  </a:lnTo>
                  <a:lnTo>
                    <a:pt x="10610" y="13739"/>
                  </a:lnTo>
                  <a:lnTo>
                    <a:pt x="7203" y="8789"/>
                  </a:lnTo>
                  <a:lnTo>
                    <a:pt x="7551" y="8691"/>
                  </a:lnTo>
                  <a:lnTo>
                    <a:pt x="7899" y="8594"/>
                  </a:lnTo>
                  <a:lnTo>
                    <a:pt x="8232" y="8455"/>
                  </a:lnTo>
                  <a:lnTo>
                    <a:pt x="8552" y="8302"/>
                  </a:lnTo>
                  <a:lnTo>
                    <a:pt x="8858" y="8135"/>
                  </a:lnTo>
                  <a:lnTo>
                    <a:pt x="9150" y="7927"/>
                  </a:lnTo>
                  <a:lnTo>
                    <a:pt x="9414" y="7704"/>
                  </a:lnTo>
                  <a:lnTo>
                    <a:pt x="9679" y="7454"/>
                  </a:lnTo>
                  <a:lnTo>
                    <a:pt x="9790" y="7329"/>
                  </a:lnTo>
                  <a:lnTo>
                    <a:pt x="9901" y="7190"/>
                  </a:lnTo>
                  <a:lnTo>
                    <a:pt x="10012" y="7037"/>
                  </a:lnTo>
                  <a:lnTo>
                    <a:pt x="10110" y="6884"/>
                  </a:lnTo>
                  <a:lnTo>
                    <a:pt x="10207" y="6717"/>
                  </a:lnTo>
                  <a:lnTo>
                    <a:pt x="10290" y="6550"/>
                  </a:lnTo>
                  <a:lnTo>
                    <a:pt x="10374" y="6383"/>
                  </a:lnTo>
                  <a:lnTo>
                    <a:pt x="10443" y="6202"/>
                  </a:lnTo>
                  <a:lnTo>
                    <a:pt x="10513" y="6008"/>
                  </a:lnTo>
                  <a:lnTo>
                    <a:pt x="10569" y="5813"/>
                  </a:lnTo>
                  <a:lnTo>
                    <a:pt x="10624" y="5604"/>
                  </a:lnTo>
                  <a:lnTo>
                    <a:pt x="10652" y="5396"/>
                  </a:lnTo>
                  <a:lnTo>
                    <a:pt x="10694" y="5187"/>
                  </a:lnTo>
                  <a:lnTo>
                    <a:pt x="10708" y="4951"/>
                  </a:lnTo>
                  <a:lnTo>
                    <a:pt x="10735" y="4728"/>
                  </a:lnTo>
                  <a:lnTo>
                    <a:pt x="10735" y="4478"/>
                  </a:lnTo>
                  <a:lnTo>
                    <a:pt x="10721" y="4186"/>
                  </a:lnTo>
                  <a:lnTo>
                    <a:pt x="10708" y="3894"/>
                  </a:lnTo>
                  <a:lnTo>
                    <a:pt x="10666" y="3616"/>
                  </a:lnTo>
                  <a:lnTo>
                    <a:pt x="10610" y="3338"/>
                  </a:lnTo>
                  <a:lnTo>
                    <a:pt x="10555" y="3087"/>
                  </a:lnTo>
                  <a:lnTo>
                    <a:pt x="10471" y="2837"/>
                  </a:lnTo>
                  <a:lnTo>
                    <a:pt x="10388" y="2615"/>
                  </a:lnTo>
                  <a:lnTo>
                    <a:pt x="10290" y="2392"/>
                  </a:lnTo>
                  <a:lnTo>
                    <a:pt x="10179" y="2184"/>
                  </a:lnTo>
                  <a:lnTo>
                    <a:pt x="10054" y="1975"/>
                  </a:lnTo>
                  <a:lnTo>
                    <a:pt x="9915" y="1794"/>
                  </a:lnTo>
                  <a:lnTo>
                    <a:pt x="9776" y="1613"/>
                  </a:lnTo>
                  <a:lnTo>
                    <a:pt x="9623" y="1447"/>
                  </a:lnTo>
                  <a:lnTo>
                    <a:pt x="9470" y="1294"/>
                  </a:lnTo>
                  <a:lnTo>
                    <a:pt x="9303" y="1141"/>
                  </a:lnTo>
                  <a:lnTo>
                    <a:pt x="9122" y="1002"/>
                  </a:lnTo>
                  <a:lnTo>
                    <a:pt x="8942" y="876"/>
                  </a:lnTo>
                  <a:lnTo>
                    <a:pt x="8747" y="751"/>
                  </a:lnTo>
                  <a:lnTo>
                    <a:pt x="8552" y="654"/>
                  </a:lnTo>
                  <a:lnTo>
                    <a:pt x="8357" y="543"/>
                  </a:lnTo>
                  <a:lnTo>
                    <a:pt x="8149" y="459"/>
                  </a:lnTo>
                  <a:lnTo>
                    <a:pt x="7940" y="376"/>
                  </a:lnTo>
                  <a:lnTo>
                    <a:pt x="7732" y="306"/>
                  </a:lnTo>
                  <a:lnTo>
                    <a:pt x="7509" y="237"/>
                  </a:lnTo>
                  <a:lnTo>
                    <a:pt x="7287" y="181"/>
                  </a:lnTo>
                  <a:lnTo>
                    <a:pt x="7064" y="126"/>
                  </a:lnTo>
                  <a:lnTo>
                    <a:pt x="6619" y="56"/>
                  </a:lnTo>
                  <a:lnTo>
                    <a:pt x="6174" y="14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17950" y="2674275"/>
              <a:ext cx="363300" cy="369900"/>
            </a:xfrm>
            <a:custGeom>
              <a:rect b="b" l="l" r="r" t="t"/>
              <a:pathLst>
                <a:path extrusionOk="0" h="14796" w="14532">
                  <a:moveTo>
                    <a:pt x="7301" y="2142"/>
                  </a:moveTo>
                  <a:lnTo>
                    <a:pt x="7565" y="2156"/>
                  </a:lnTo>
                  <a:lnTo>
                    <a:pt x="7843" y="2170"/>
                  </a:lnTo>
                  <a:lnTo>
                    <a:pt x="8108" y="2211"/>
                  </a:lnTo>
                  <a:lnTo>
                    <a:pt x="8358" y="2253"/>
                  </a:lnTo>
                  <a:lnTo>
                    <a:pt x="8608" y="2309"/>
                  </a:lnTo>
                  <a:lnTo>
                    <a:pt x="8858" y="2392"/>
                  </a:lnTo>
                  <a:lnTo>
                    <a:pt x="9095" y="2475"/>
                  </a:lnTo>
                  <a:lnTo>
                    <a:pt x="9331" y="2573"/>
                  </a:lnTo>
                  <a:lnTo>
                    <a:pt x="9554" y="2684"/>
                  </a:lnTo>
                  <a:lnTo>
                    <a:pt x="9762" y="2795"/>
                  </a:lnTo>
                  <a:lnTo>
                    <a:pt x="9971" y="2934"/>
                  </a:lnTo>
                  <a:lnTo>
                    <a:pt x="10179" y="3073"/>
                  </a:lnTo>
                  <a:lnTo>
                    <a:pt x="10374" y="3226"/>
                  </a:lnTo>
                  <a:lnTo>
                    <a:pt x="10555" y="3379"/>
                  </a:lnTo>
                  <a:lnTo>
                    <a:pt x="10722" y="3546"/>
                  </a:lnTo>
                  <a:lnTo>
                    <a:pt x="10903" y="3727"/>
                  </a:lnTo>
                  <a:lnTo>
                    <a:pt x="11056" y="3908"/>
                  </a:lnTo>
                  <a:lnTo>
                    <a:pt x="11209" y="4102"/>
                  </a:lnTo>
                  <a:lnTo>
                    <a:pt x="11348" y="4297"/>
                  </a:lnTo>
                  <a:lnTo>
                    <a:pt x="11473" y="4506"/>
                  </a:lnTo>
                  <a:lnTo>
                    <a:pt x="11598" y="4728"/>
                  </a:lnTo>
                  <a:lnTo>
                    <a:pt x="11709" y="4937"/>
                  </a:lnTo>
                  <a:lnTo>
                    <a:pt x="11820" y="5173"/>
                  </a:lnTo>
                  <a:lnTo>
                    <a:pt x="11904" y="5396"/>
                  </a:lnTo>
                  <a:lnTo>
                    <a:pt x="11987" y="5632"/>
                  </a:lnTo>
                  <a:lnTo>
                    <a:pt x="12057" y="5882"/>
                  </a:lnTo>
                  <a:lnTo>
                    <a:pt x="12126" y="6119"/>
                  </a:lnTo>
                  <a:lnTo>
                    <a:pt x="12168" y="6369"/>
                  </a:lnTo>
                  <a:lnTo>
                    <a:pt x="12210" y="6619"/>
                  </a:lnTo>
                  <a:lnTo>
                    <a:pt x="12238" y="6884"/>
                  </a:lnTo>
                  <a:lnTo>
                    <a:pt x="12265" y="7134"/>
                  </a:lnTo>
                  <a:lnTo>
                    <a:pt x="12265" y="7398"/>
                  </a:lnTo>
                  <a:lnTo>
                    <a:pt x="12265" y="7662"/>
                  </a:lnTo>
                  <a:lnTo>
                    <a:pt x="12238" y="7913"/>
                  </a:lnTo>
                  <a:lnTo>
                    <a:pt x="12210" y="8177"/>
                  </a:lnTo>
                  <a:lnTo>
                    <a:pt x="12168" y="8427"/>
                  </a:lnTo>
                  <a:lnTo>
                    <a:pt x="12126" y="8677"/>
                  </a:lnTo>
                  <a:lnTo>
                    <a:pt x="12057" y="8928"/>
                  </a:lnTo>
                  <a:lnTo>
                    <a:pt x="11987" y="9164"/>
                  </a:lnTo>
                  <a:lnTo>
                    <a:pt x="11904" y="9400"/>
                  </a:lnTo>
                  <a:lnTo>
                    <a:pt x="11820" y="9637"/>
                  </a:lnTo>
                  <a:lnTo>
                    <a:pt x="11709" y="9859"/>
                  </a:lnTo>
                  <a:lnTo>
                    <a:pt x="11598" y="10082"/>
                  </a:lnTo>
                  <a:lnTo>
                    <a:pt x="11473" y="10290"/>
                  </a:lnTo>
                  <a:lnTo>
                    <a:pt x="11348" y="10499"/>
                  </a:lnTo>
                  <a:lnTo>
                    <a:pt x="11209" y="10694"/>
                  </a:lnTo>
                  <a:lnTo>
                    <a:pt x="11056" y="10888"/>
                  </a:lnTo>
                  <a:lnTo>
                    <a:pt x="10903" y="11069"/>
                  </a:lnTo>
                  <a:lnTo>
                    <a:pt x="10722" y="11250"/>
                  </a:lnTo>
                  <a:lnTo>
                    <a:pt x="10555" y="11417"/>
                  </a:lnTo>
                  <a:lnTo>
                    <a:pt x="10374" y="11584"/>
                  </a:lnTo>
                  <a:lnTo>
                    <a:pt x="10179" y="11723"/>
                  </a:lnTo>
                  <a:lnTo>
                    <a:pt x="9971" y="11876"/>
                  </a:lnTo>
                  <a:lnTo>
                    <a:pt x="9762" y="12001"/>
                  </a:lnTo>
                  <a:lnTo>
                    <a:pt x="9554" y="12112"/>
                  </a:lnTo>
                  <a:lnTo>
                    <a:pt x="9331" y="12223"/>
                  </a:lnTo>
                  <a:lnTo>
                    <a:pt x="9095" y="12321"/>
                  </a:lnTo>
                  <a:lnTo>
                    <a:pt x="8858" y="12404"/>
                  </a:lnTo>
                  <a:lnTo>
                    <a:pt x="8608" y="12487"/>
                  </a:lnTo>
                  <a:lnTo>
                    <a:pt x="8358" y="12543"/>
                  </a:lnTo>
                  <a:lnTo>
                    <a:pt x="8108" y="12599"/>
                  </a:lnTo>
                  <a:lnTo>
                    <a:pt x="7843" y="12627"/>
                  </a:lnTo>
                  <a:lnTo>
                    <a:pt x="7565" y="12654"/>
                  </a:lnTo>
                  <a:lnTo>
                    <a:pt x="7301" y="12654"/>
                  </a:lnTo>
                  <a:lnTo>
                    <a:pt x="7301" y="12668"/>
                  </a:lnTo>
                  <a:lnTo>
                    <a:pt x="7023" y="12654"/>
                  </a:lnTo>
                  <a:lnTo>
                    <a:pt x="6759" y="12640"/>
                  </a:lnTo>
                  <a:lnTo>
                    <a:pt x="6494" y="12599"/>
                  </a:lnTo>
                  <a:lnTo>
                    <a:pt x="6230" y="12557"/>
                  </a:lnTo>
                  <a:lnTo>
                    <a:pt x="5980" y="12501"/>
                  </a:lnTo>
                  <a:lnTo>
                    <a:pt x="5744" y="12418"/>
                  </a:lnTo>
                  <a:lnTo>
                    <a:pt x="5507" y="12335"/>
                  </a:lnTo>
                  <a:lnTo>
                    <a:pt x="5271" y="12237"/>
                  </a:lnTo>
                  <a:lnTo>
                    <a:pt x="5048" y="12126"/>
                  </a:lnTo>
                  <a:lnTo>
                    <a:pt x="4840" y="12015"/>
                  </a:lnTo>
                  <a:lnTo>
                    <a:pt x="4631" y="11890"/>
                  </a:lnTo>
                  <a:lnTo>
                    <a:pt x="4436" y="11750"/>
                  </a:lnTo>
                  <a:lnTo>
                    <a:pt x="4242" y="11598"/>
                  </a:lnTo>
                  <a:lnTo>
                    <a:pt x="4061" y="11431"/>
                  </a:lnTo>
                  <a:lnTo>
                    <a:pt x="3880" y="11264"/>
                  </a:lnTo>
                  <a:lnTo>
                    <a:pt x="3713" y="11097"/>
                  </a:lnTo>
                  <a:lnTo>
                    <a:pt x="3560" y="10902"/>
                  </a:lnTo>
                  <a:lnTo>
                    <a:pt x="3407" y="10721"/>
                  </a:lnTo>
                  <a:lnTo>
                    <a:pt x="3268" y="10513"/>
                  </a:lnTo>
                  <a:lnTo>
                    <a:pt x="3129" y="10304"/>
                  </a:lnTo>
                  <a:lnTo>
                    <a:pt x="3018" y="10096"/>
                  </a:lnTo>
                  <a:lnTo>
                    <a:pt x="2907" y="9873"/>
                  </a:lnTo>
                  <a:lnTo>
                    <a:pt x="2796" y="9651"/>
                  </a:lnTo>
                  <a:lnTo>
                    <a:pt x="2712" y="9414"/>
                  </a:lnTo>
                  <a:lnTo>
                    <a:pt x="2629" y="9178"/>
                  </a:lnTo>
                  <a:lnTo>
                    <a:pt x="2545" y="8942"/>
                  </a:lnTo>
                  <a:lnTo>
                    <a:pt x="2490" y="8691"/>
                  </a:lnTo>
                  <a:lnTo>
                    <a:pt x="2434" y="8441"/>
                  </a:lnTo>
                  <a:lnTo>
                    <a:pt x="2406" y="8191"/>
                  </a:lnTo>
                  <a:lnTo>
                    <a:pt x="2378" y="7926"/>
                  </a:lnTo>
                  <a:lnTo>
                    <a:pt x="2351" y="7676"/>
                  </a:lnTo>
                  <a:lnTo>
                    <a:pt x="2351" y="7412"/>
                  </a:lnTo>
                  <a:lnTo>
                    <a:pt x="2351" y="7148"/>
                  </a:lnTo>
                  <a:lnTo>
                    <a:pt x="2378" y="6884"/>
                  </a:lnTo>
                  <a:lnTo>
                    <a:pt x="2406" y="6633"/>
                  </a:lnTo>
                  <a:lnTo>
                    <a:pt x="2434" y="6369"/>
                  </a:lnTo>
                  <a:lnTo>
                    <a:pt x="2490" y="6119"/>
                  </a:lnTo>
                  <a:lnTo>
                    <a:pt x="2545" y="5882"/>
                  </a:lnTo>
                  <a:lnTo>
                    <a:pt x="2615" y="5632"/>
                  </a:lnTo>
                  <a:lnTo>
                    <a:pt x="2698" y="5396"/>
                  </a:lnTo>
                  <a:lnTo>
                    <a:pt x="2796" y="5173"/>
                  </a:lnTo>
                  <a:lnTo>
                    <a:pt x="2893" y="4937"/>
                  </a:lnTo>
                  <a:lnTo>
                    <a:pt x="3004" y="4714"/>
                  </a:lnTo>
                  <a:lnTo>
                    <a:pt x="3129" y="4506"/>
                  </a:lnTo>
                  <a:lnTo>
                    <a:pt x="3254" y="4297"/>
                  </a:lnTo>
                  <a:lnTo>
                    <a:pt x="3393" y="4102"/>
                  </a:lnTo>
                  <a:lnTo>
                    <a:pt x="3546" y="3908"/>
                  </a:lnTo>
                  <a:lnTo>
                    <a:pt x="3699" y="3727"/>
                  </a:lnTo>
                  <a:lnTo>
                    <a:pt x="3866" y="3546"/>
                  </a:lnTo>
                  <a:lnTo>
                    <a:pt x="4047" y="3379"/>
                  </a:lnTo>
                  <a:lnTo>
                    <a:pt x="4228" y="3212"/>
                  </a:lnTo>
                  <a:lnTo>
                    <a:pt x="4422" y="3073"/>
                  </a:lnTo>
                  <a:lnTo>
                    <a:pt x="4617" y="2920"/>
                  </a:lnTo>
                  <a:lnTo>
                    <a:pt x="4826" y="2795"/>
                  </a:lnTo>
                  <a:lnTo>
                    <a:pt x="5048" y="2684"/>
                  </a:lnTo>
                  <a:lnTo>
                    <a:pt x="5271" y="2573"/>
                  </a:lnTo>
                  <a:lnTo>
                    <a:pt x="5493" y="2475"/>
                  </a:lnTo>
                  <a:lnTo>
                    <a:pt x="5730" y="2392"/>
                  </a:lnTo>
                  <a:lnTo>
                    <a:pt x="5980" y="2309"/>
                  </a:lnTo>
                  <a:lnTo>
                    <a:pt x="6230" y="2253"/>
                  </a:lnTo>
                  <a:lnTo>
                    <a:pt x="6481" y="2211"/>
                  </a:lnTo>
                  <a:lnTo>
                    <a:pt x="6745" y="2170"/>
                  </a:lnTo>
                  <a:lnTo>
                    <a:pt x="7023" y="2156"/>
                  </a:lnTo>
                  <a:lnTo>
                    <a:pt x="7301" y="2142"/>
                  </a:lnTo>
                  <a:close/>
                  <a:moveTo>
                    <a:pt x="7301" y="0"/>
                  </a:moveTo>
                  <a:lnTo>
                    <a:pt x="6912" y="14"/>
                  </a:lnTo>
                  <a:lnTo>
                    <a:pt x="6536" y="42"/>
                  </a:lnTo>
                  <a:lnTo>
                    <a:pt x="6161" y="84"/>
                  </a:lnTo>
                  <a:lnTo>
                    <a:pt x="5799" y="153"/>
                  </a:lnTo>
                  <a:lnTo>
                    <a:pt x="5438" y="237"/>
                  </a:lnTo>
                  <a:lnTo>
                    <a:pt x="5090" y="334"/>
                  </a:lnTo>
                  <a:lnTo>
                    <a:pt x="4756" y="445"/>
                  </a:lnTo>
                  <a:lnTo>
                    <a:pt x="4422" y="570"/>
                  </a:lnTo>
                  <a:lnTo>
                    <a:pt x="4089" y="723"/>
                  </a:lnTo>
                  <a:lnTo>
                    <a:pt x="3783" y="876"/>
                  </a:lnTo>
                  <a:lnTo>
                    <a:pt x="3477" y="1057"/>
                  </a:lnTo>
                  <a:lnTo>
                    <a:pt x="3185" y="1252"/>
                  </a:lnTo>
                  <a:lnTo>
                    <a:pt x="2893" y="1446"/>
                  </a:lnTo>
                  <a:lnTo>
                    <a:pt x="2615" y="1669"/>
                  </a:lnTo>
                  <a:lnTo>
                    <a:pt x="2351" y="1905"/>
                  </a:lnTo>
                  <a:lnTo>
                    <a:pt x="2100" y="2142"/>
                  </a:lnTo>
                  <a:lnTo>
                    <a:pt x="1864" y="2392"/>
                  </a:lnTo>
                  <a:lnTo>
                    <a:pt x="1641" y="2670"/>
                  </a:lnTo>
                  <a:lnTo>
                    <a:pt x="1419" y="2948"/>
                  </a:lnTo>
                  <a:lnTo>
                    <a:pt x="1224" y="3240"/>
                  </a:lnTo>
                  <a:lnTo>
                    <a:pt x="1029" y="3532"/>
                  </a:lnTo>
                  <a:lnTo>
                    <a:pt x="863" y="3838"/>
                  </a:lnTo>
                  <a:lnTo>
                    <a:pt x="710" y="4158"/>
                  </a:lnTo>
                  <a:lnTo>
                    <a:pt x="557" y="4492"/>
                  </a:lnTo>
                  <a:lnTo>
                    <a:pt x="432" y="4825"/>
                  </a:lnTo>
                  <a:lnTo>
                    <a:pt x="320" y="5173"/>
                  </a:lnTo>
                  <a:lnTo>
                    <a:pt x="223" y="5535"/>
                  </a:lnTo>
                  <a:lnTo>
                    <a:pt x="140" y="5896"/>
                  </a:lnTo>
                  <a:lnTo>
                    <a:pt x="84" y="6258"/>
                  </a:lnTo>
                  <a:lnTo>
                    <a:pt x="28" y="6633"/>
                  </a:lnTo>
                  <a:lnTo>
                    <a:pt x="0" y="7023"/>
                  </a:lnTo>
                  <a:lnTo>
                    <a:pt x="0" y="7398"/>
                  </a:lnTo>
                  <a:lnTo>
                    <a:pt x="0" y="7787"/>
                  </a:lnTo>
                  <a:lnTo>
                    <a:pt x="28" y="8177"/>
                  </a:lnTo>
                  <a:lnTo>
                    <a:pt x="84" y="8552"/>
                  </a:lnTo>
                  <a:lnTo>
                    <a:pt x="140" y="8914"/>
                  </a:lnTo>
                  <a:lnTo>
                    <a:pt x="223" y="9275"/>
                  </a:lnTo>
                  <a:lnTo>
                    <a:pt x="320" y="9623"/>
                  </a:lnTo>
                  <a:lnTo>
                    <a:pt x="432" y="9971"/>
                  </a:lnTo>
                  <a:lnTo>
                    <a:pt x="557" y="10318"/>
                  </a:lnTo>
                  <a:lnTo>
                    <a:pt x="710" y="10638"/>
                  </a:lnTo>
                  <a:lnTo>
                    <a:pt x="863" y="10958"/>
                  </a:lnTo>
                  <a:lnTo>
                    <a:pt x="1029" y="11264"/>
                  </a:lnTo>
                  <a:lnTo>
                    <a:pt x="1224" y="11570"/>
                  </a:lnTo>
                  <a:lnTo>
                    <a:pt x="1419" y="11862"/>
                  </a:lnTo>
                  <a:lnTo>
                    <a:pt x="1641" y="12140"/>
                  </a:lnTo>
                  <a:lnTo>
                    <a:pt x="1864" y="12404"/>
                  </a:lnTo>
                  <a:lnTo>
                    <a:pt x="2100" y="12654"/>
                  </a:lnTo>
                  <a:lnTo>
                    <a:pt x="2351" y="12905"/>
                  </a:lnTo>
                  <a:lnTo>
                    <a:pt x="2615" y="13127"/>
                  </a:lnTo>
                  <a:lnTo>
                    <a:pt x="2893" y="13350"/>
                  </a:lnTo>
                  <a:lnTo>
                    <a:pt x="3185" y="13558"/>
                  </a:lnTo>
                  <a:lnTo>
                    <a:pt x="3477" y="13739"/>
                  </a:lnTo>
                  <a:lnTo>
                    <a:pt x="3783" y="13920"/>
                  </a:lnTo>
                  <a:lnTo>
                    <a:pt x="4089" y="14087"/>
                  </a:lnTo>
                  <a:lnTo>
                    <a:pt x="4422" y="14226"/>
                  </a:lnTo>
                  <a:lnTo>
                    <a:pt x="4756" y="14351"/>
                  </a:lnTo>
                  <a:lnTo>
                    <a:pt x="5090" y="14476"/>
                  </a:lnTo>
                  <a:lnTo>
                    <a:pt x="5438" y="14573"/>
                  </a:lnTo>
                  <a:lnTo>
                    <a:pt x="5799" y="14657"/>
                  </a:lnTo>
                  <a:lnTo>
                    <a:pt x="6161" y="14712"/>
                  </a:lnTo>
                  <a:lnTo>
                    <a:pt x="6536" y="14754"/>
                  </a:lnTo>
                  <a:lnTo>
                    <a:pt x="6912" y="14782"/>
                  </a:lnTo>
                  <a:lnTo>
                    <a:pt x="7301" y="14796"/>
                  </a:lnTo>
                  <a:lnTo>
                    <a:pt x="7663" y="14782"/>
                  </a:lnTo>
                  <a:lnTo>
                    <a:pt x="8010" y="14740"/>
                  </a:lnTo>
                  <a:lnTo>
                    <a:pt x="8372" y="14698"/>
                  </a:lnTo>
                  <a:lnTo>
                    <a:pt x="8719" y="14629"/>
                  </a:lnTo>
                  <a:lnTo>
                    <a:pt x="9067" y="14546"/>
                  </a:lnTo>
                  <a:lnTo>
                    <a:pt x="9415" y="14448"/>
                  </a:lnTo>
                  <a:lnTo>
                    <a:pt x="9748" y="14323"/>
                  </a:lnTo>
                  <a:lnTo>
                    <a:pt x="10068" y="14184"/>
                  </a:lnTo>
                  <a:lnTo>
                    <a:pt x="10402" y="14045"/>
                  </a:lnTo>
                  <a:lnTo>
                    <a:pt x="10708" y="13878"/>
                  </a:lnTo>
                  <a:lnTo>
                    <a:pt x="11028" y="13697"/>
                  </a:lnTo>
                  <a:lnTo>
                    <a:pt x="11320" y="13503"/>
                  </a:lnTo>
                  <a:lnTo>
                    <a:pt x="11612" y="13294"/>
                  </a:lnTo>
                  <a:lnTo>
                    <a:pt x="11890" y="13072"/>
                  </a:lnTo>
                  <a:lnTo>
                    <a:pt x="12168" y="12835"/>
                  </a:lnTo>
                  <a:lnTo>
                    <a:pt x="12418" y="12571"/>
                  </a:lnTo>
                  <a:lnTo>
                    <a:pt x="12669" y="12307"/>
                  </a:lnTo>
                  <a:lnTo>
                    <a:pt x="12905" y="12029"/>
                  </a:lnTo>
                  <a:lnTo>
                    <a:pt x="13114" y="11750"/>
                  </a:lnTo>
                  <a:lnTo>
                    <a:pt x="13322" y="11458"/>
                  </a:lnTo>
                  <a:lnTo>
                    <a:pt x="13503" y="11153"/>
                  </a:lnTo>
                  <a:lnTo>
                    <a:pt x="13684" y="10847"/>
                  </a:lnTo>
                  <a:lnTo>
                    <a:pt x="13837" y="10527"/>
                  </a:lnTo>
                  <a:lnTo>
                    <a:pt x="13990" y="10193"/>
                  </a:lnTo>
                  <a:lnTo>
                    <a:pt x="14115" y="9859"/>
                  </a:lnTo>
                  <a:lnTo>
                    <a:pt x="14226" y="9526"/>
                  </a:lnTo>
                  <a:lnTo>
                    <a:pt x="14310" y="9178"/>
                  </a:lnTo>
                  <a:lnTo>
                    <a:pt x="14393" y="8830"/>
                  </a:lnTo>
                  <a:lnTo>
                    <a:pt x="14449" y="8483"/>
                  </a:lnTo>
                  <a:lnTo>
                    <a:pt x="14490" y="8121"/>
                  </a:lnTo>
                  <a:lnTo>
                    <a:pt x="14518" y="7760"/>
                  </a:lnTo>
                  <a:lnTo>
                    <a:pt x="14532" y="7398"/>
                  </a:lnTo>
                  <a:lnTo>
                    <a:pt x="14518" y="7036"/>
                  </a:lnTo>
                  <a:lnTo>
                    <a:pt x="14490" y="6675"/>
                  </a:lnTo>
                  <a:lnTo>
                    <a:pt x="14449" y="6327"/>
                  </a:lnTo>
                  <a:lnTo>
                    <a:pt x="14393" y="5966"/>
                  </a:lnTo>
                  <a:lnTo>
                    <a:pt x="14310" y="5618"/>
                  </a:lnTo>
                  <a:lnTo>
                    <a:pt x="14226" y="5284"/>
                  </a:lnTo>
                  <a:lnTo>
                    <a:pt x="14115" y="4937"/>
                  </a:lnTo>
                  <a:lnTo>
                    <a:pt x="13990" y="4603"/>
                  </a:lnTo>
                  <a:lnTo>
                    <a:pt x="13837" y="4283"/>
                  </a:lnTo>
                  <a:lnTo>
                    <a:pt x="13684" y="3963"/>
                  </a:lnTo>
                  <a:lnTo>
                    <a:pt x="13503" y="3644"/>
                  </a:lnTo>
                  <a:lnTo>
                    <a:pt x="13322" y="3352"/>
                  </a:lnTo>
                  <a:lnTo>
                    <a:pt x="13114" y="3046"/>
                  </a:lnTo>
                  <a:lnTo>
                    <a:pt x="12905" y="2767"/>
                  </a:lnTo>
                  <a:lnTo>
                    <a:pt x="12669" y="2489"/>
                  </a:lnTo>
                  <a:lnTo>
                    <a:pt x="12418" y="2225"/>
                  </a:lnTo>
                  <a:lnTo>
                    <a:pt x="12168" y="1975"/>
                  </a:lnTo>
                  <a:lnTo>
                    <a:pt x="11890" y="1738"/>
                  </a:lnTo>
                  <a:lnTo>
                    <a:pt x="11612" y="1516"/>
                  </a:lnTo>
                  <a:lnTo>
                    <a:pt x="11320" y="1307"/>
                  </a:lnTo>
                  <a:lnTo>
                    <a:pt x="11028" y="1113"/>
                  </a:lnTo>
                  <a:lnTo>
                    <a:pt x="10722" y="932"/>
                  </a:lnTo>
                  <a:lnTo>
                    <a:pt x="10402" y="765"/>
                  </a:lnTo>
                  <a:lnTo>
                    <a:pt x="10082" y="612"/>
                  </a:lnTo>
                  <a:lnTo>
                    <a:pt x="9748" y="473"/>
                  </a:lnTo>
                  <a:lnTo>
                    <a:pt x="9415" y="362"/>
                  </a:lnTo>
                  <a:lnTo>
                    <a:pt x="9067" y="264"/>
                  </a:lnTo>
                  <a:lnTo>
                    <a:pt x="8719" y="167"/>
                  </a:lnTo>
                  <a:lnTo>
                    <a:pt x="8372" y="112"/>
                  </a:lnTo>
                  <a:lnTo>
                    <a:pt x="8010" y="56"/>
                  </a:lnTo>
                  <a:lnTo>
                    <a:pt x="7663" y="14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4425" y="2676000"/>
              <a:ext cx="302825" cy="367150"/>
            </a:xfrm>
            <a:custGeom>
              <a:rect b="b" l="l" r="r" t="t"/>
              <a:pathLst>
                <a:path extrusionOk="0" h="14686" w="12113">
                  <a:moveTo>
                    <a:pt x="223" y="1"/>
                  </a:moveTo>
                  <a:lnTo>
                    <a:pt x="126" y="15"/>
                  </a:lnTo>
                  <a:lnTo>
                    <a:pt x="84" y="29"/>
                  </a:lnTo>
                  <a:lnTo>
                    <a:pt x="56" y="56"/>
                  </a:lnTo>
                  <a:lnTo>
                    <a:pt x="28" y="84"/>
                  </a:lnTo>
                  <a:lnTo>
                    <a:pt x="14" y="112"/>
                  </a:lnTo>
                  <a:lnTo>
                    <a:pt x="1" y="209"/>
                  </a:lnTo>
                  <a:lnTo>
                    <a:pt x="1" y="14045"/>
                  </a:lnTo>
                  <a:lnTo>
                    <a:pt x="14" y="14157"/>
                  </a:lnTo>
                  <a:lnTo>
                    <a:pt x="28" y="14254"/>
                  </a:lnTo>
                  <a:lnTo>
                    <a:pt x="42" y="14324"/>
                  </a:lnTo>
                  <a:lnTo>
                    <a:pt x="84" y="14379"/>
                  </a:lnTo>
                  <a:lnTo>
                    <a:pt x="140" y="14421"/>
                  </a:lnTo>
                  <a:lnTo>
                    <a:pt x="223" y="14449"/>
                  </a:lnTo>
                  <a:lnTo>
                    <a:pt x="306" y="14463"/>
                  </a:lnTo>
                  <a:lnTo>
                    <a:pt x="432" y="14477"/>
                  </a:lnTo>
                  <a:lnTo>
                    <a:pt x="1920" y="14477"/>
                  </a:lnTo>
                  <a:lnTo>
                    <a:pt x="2017" y="14463"/>
                  </a:lnTo>
                  <a:lnTo>
                    <a:pt x="2114" y="14449"/>
                  </a:lnTo>
                  <a:lnTo>
                    <a:pt x="2184" y="14421"/>
                  </a:lnTo>
                  <a:lnTo>
                    <a:pt x="2239" y="14393"/>
                  </a:lnTo>
                  <a:lnTo>
                    <a:pt x="2267" y="14337"/>
                  </a:lnTo>
                  <a:lnTo>
                    <a:pt x="2295" y="14254"/>
                  </a:lnTo>
                  <a:lnTo>
                    <a:pt x="2323" y="14157"/>
                  </a:lnTo>
                  <a:lnTo>
                    <a:pt x="2323" y="14045"/>
                  </a:lnTo>
                  <a:lnTo>
                    <a:pt x="2323" y="5188"/>
                  </a:lnTo>
                  <a:lnTo>
                    <a:pt x="2364" y="5188"/>
                  </a:lnTo>
                  <a:lnTo>
                    <a:pt x="11459" y="14504"/>
                  </a:lnTo>
                  <a:lnTo>
                    <a:pt x="11515" y="14574"/>
                  </a:lnTo>
                  <a:lnTo>
                    <a:pt x="11598" y="14629"/>
                  </a:lnTo>
                  <a:lnTo>
                    <a:pt x="11695" y="14671"/>
                  </a:lnTo>
                  <a:lnTo>
                    <a:pt x="11793" y="14685"/>
                  </a:lnTo>
                  <a:lnTo>
                    <a:pt x="11890" y="14685"/>
                  </a:lnTo>
                  <a:lnTo>
                    <a:pt x="12001" y="14671"/>
                  </a:lnTo>
                  <a:lnTo>
                    <a:pt x="12029" y="14643"/>
                  </a:lnTo>
                  <a:lnTo>
                    <a:pt x="12071" y="14629"/>
                  </a:lnTo>
                  <a:lnTo>
                    <a:pt x="12085" y="14602"/>
                  </a:lnTo>
                  <a:lnTo>
                    <a:pt x="12112" y="14560"/>
                  </a:lnTo>
                  <a:lnTo>
                    <a:pt x="12112" y="14463"/>
                  </a:lnTo>
                  <a:lnTo>
                    <a:pt x="12112" y="640"/>
                  </a:lnTo>
                  <a:lnTo>
                    <a:pt x="12112" y="529"/>
                  </a:lnTo>
                  <a:lnTo>
                    <a:pt x="12099" y="432"/>
                  </a:lnTo>
                  <a:lnTo>
                    <a:pt x="12071" y="362"/>
                  </a:lnTo>
                  <a:lnTo>
                    <a:pt x="12029" y="307"/>
                  </a:lnTo>
                  <a:lnTo>
                    <a:pt x="11973" y="265"/>
                  </a:lnTo>
                  <a:lnTo>
                    <a:pt x="11904" y="237"/>
                  </a:lnTo>
                  <a:lnTo>
                    <a:pt x="11807" y="223"/>
                  </a:lnTo>
                  <a:lnTo>
                    <a:pt x="11695" y="209"/>
                  </a:lnTo>
                  <a:lnTo>
                    <a:pt x="10207" y="209"/>
                  </a:lnTo>
                  <a:lnTo>
                    <a:pt x="10096" y="223"/>
                  </a:lnTo>
                  <a:lnTo>
                    <a:pt x="9999" y="237"/>
                  </a:lnTo>
                  <a:lnTo>
                    <a:pt x="9929" y="265"/>
                  </a:lnTo>
                  <a:lnTo>
                    <a:pt x="9874" y="307"/>
                  </a:lnTo>
                  <a:lnTo>
                    <a:pt x="9846" y="362"/>
                  </a:lnTo>
                  <a:lnTo>
                    <a:pt x="9818" y="432"/>
                  </a:lnTo>
                  <a:lnTo>
                    <a:pt x="9804" y="529"/>
                  </a:lnTo>
                  <a:lnTo>
                    <a:pt x="9804" y="640"/>
                  </a:lnTo>
                  <a:lnTo>
                    <a:pt x="9804" y="9498"/>
                  </a:lnTo>
                  <a:lnTo>
                    <a:pt x="9762" y="9498"/>
                  </a:lnTo>
                  <a:lnTo>
                    <a:pt x="668" y="182"/>
                  </a:lnTo>
                  <a:lnTo>
                    <a:pt x="612" y="112"/>
                  </a:lnTo>
                  <a:lnTo>
                    <a:pt x="529" y="43"/>
                  </a:lnTo>
                  <a:lnTo>
                    <a:pt x="432" y="15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605400" y="2681225"/>
              <a:ext cx="317775" cy="356700"/>
            </a:xfrm>
            <a:custGeom>
              <a:rect b="b" l="l" r="r" t="t"/>
              <a:pathLst>
                <a:path extrusionOk="0" h="14268" w="12711">
                  <a:moveTo>
                    <a:pt x="5799" y="2114"/>
                  </a:moveTo>
                  <a:lnTo>
                    <a:pt x="6063" y="2142"/>
                  </a:lnTo>
                  <a:lnTo>
                    <a:pt x="6328" y="2170"/>
                  </a:lnTo>
                  <a:lnTo>
                    <a:pt x="6578" y="2211"/>
                  </a:lnTo>
                  <a:lnTo>
                    <a:pt x="6828" y="2267"/>
                  </a:lnTo>
                  <a:lnTo>
                    <a:pt x="7065" y="2337"/>
                  </a:lnTo>
                  <a:lnTo>
                    <a:pt x="7301" y="2406"/>
                  </a:lnTo>
                  <a:lnTo>
                    <a:pt x="7523" y="2503"/>
                  </a:lnTo>
                  <a:lnTo>
                    <a:pt x="7746" y="2601"/>
                  </a:lnTo>
                  <a:lnTo>
                    <a:pt x="7955" y="2712"/>
                  </a:lnTo>
                  <a:lnTo>
                    <a:pt x="8163" y="2837"/>
                  </a:lnTo>
                  <a:lnTo>
                    <a:pt x="8358" y="2962"/>
                  </a:lnTo>
                  <a:lnTo>
                    <a:pt x="8539" y="3101"/>
                  </a:lnTo>
                  <a:lnTo>
                    <a:pt x="8719" y="3254"/>
                  </a:lnTo>
                  <a:lnTo>
                    <a:pt x="8886" y="3407"/>
                  </a:lnTo>
                  <a:lnTo>
                    <a:pt x="9053" y="3574"/>
                  </a:lnTo>
                  <a:lnTo>
                    <a:pt x="9206" y="3755"/>
                  </a:lnTo>
                  <a:lnTo>
                    <a:pt x="9345" y="3936"/>
                  </a:lnTo>
                  <a:lnTo>
                    <a:pt x="9484" y="4116"/>
                  </a:lnTo>
                  <a:lnTo>
                    <a:pt x="9609" y="4311"/>
                  </a:lnTo>
                  <a:lnTo>
                    <a:pt x="9734" y="4520"/>
                  </a:lnTo>
                  <a:lnTo>
                    <a:pt x="9846" y="4728"/>
                  </a:lnTo>
                  <a:lnTo>
                    <a:pt x="9943" y="4951"/>
                  </a:lnTo>
                  <a:lnTo>
                    <a:pt x="10027" y="5173"/>
                  </a:lnTo>
                  <a:lnTo>
                    <a:pt x="10110" y="5396"/>
                  </a:lnTo>
                  <a:lnTo>
                    <a:pt x="10179" y="5632"/>
                  </a:lnTo>
                  <a:lnTo>
                    <a:pt x="10235" y="5869"/>
                  </a:lnTo>
                  <a:lnTo>
                    <a:pt x="10277" y="6119"/>
                  </a:lnTo>
                  <a:lnTo>
                    <a:pt x="10319" y="6369"/>
                  </a:lnTo>
                  <a:lnTo>
                    <a:pt x="10346" y="6619"/>
                  </a:lnTo>
                  <a:lnTo>
                    <a:pt x="10360" y="6870"/>
                  </a:lnTo>
                  <a:lnTo>
                    <a:pt x="10374" y="7134"/>
                  </a:lnTo>
                  <a:lnTo>
                    <a:pt x="10360" y="7398"/>
                  </a:lnTo>
                  <a:lnTo>
                    <a:pt x="10346" y="7648"/>
                  </a:lnTo>
                  <a:lnTo>
                    <a:pt x="10319" y="7899"/>
                  </a:lnTo>
                  <a:lnTo>
                    <a:pt x="10277" y="8149"/>
                  </a:lnTo>
                  <a:lnTo>
                    <a:pt x="10235" y="8399"/>
                  </a:lnTo>
                  <a:lnTo>
                    <a:pt x="10179" y="8636"/>
                  </a:lnTo>
                  <a:lnTo>
                    <a:pt x="10110" y="8858"/>
                  </a:lnTo>
                  <a:lnTo>
                    <a:pt x="10027" y="9095"/>
                  </a:lnTo>
                  <a:lnTo>
                    <a:pt x="9943" y="9317"/>
                  </a:lnTo>
                  <a:lnTo>
                    <a:pt x="9846" y="9526"/>
                  </a:lnTo>
                  <a:lnTo>
                    <a:pt x="9734" y="9748"/>
                  </a:lnTo>
                  <a:lnTo>
                    <a:pt x="9609" y="9943"/>
                  </a:lnTo>
                  <a:lnTo>
                    <a:pt x="9484" y="10138"/>
                  </a:lnTo>
                  <a:lnTo>
                    <a:pt x="9345" y="10332"/>
                  </a:lnTo>
                  <a:lnTo>
                    <a:pt x="9206" y="10513"/>
                  </a:lnTo>
                  <a:lnTo>
                    <a:pt x="9053" y="10680"/>
                  </a:lnTo>
                  <a:lnTo>
                    <a:pt x="8886" y="10847"/>
                  </a:lnTo>
                  <a:lnTo>
                    <a:pt x="8719" y="11014"/>
                  </a:lnTo>
                  <a:lnTo>
                    <a:pt x="8539" y="11153"/>
                  </a:lnTo>
                  <a:lnTo>
                    <a:pt x="8358" y="11292"/>
                  </a:lnTo>
                  <a:lnTo>
                    <a:pt x="8163" y="11431"/>
                  </a:lnTo>
                  <a:lnTo>
                    <a:pt x="7955" y="11542"/>
                  </a:lnTo>
                  <a:lnTo>
                    <a:pt x="7746" y="11653"/>
                  </a:lnTo>
                  <a:lnTo>
                    <a:pt x="7523" y="11751"/>
                  </a:lnTo>
                  <a:lnTo>
                    <a:pt x="7301" y="11848"/>
                  </a:lnTo>
                  <a:lnTo>
                    <a:pt x="7065" y="11917"/>
                  </a:lnTo>
                  <a:lnTo>
                    <a:pt x="6828" y="11987"/>
                  </a:lnTo>
                  <a:lnTo>
                    <a:pt x="6578" y="12043"/>
                  </a:lnTo>
                  <a:lnTo>
                    <a:pt x="6328" y="12084"/>
                  </a:lnTo>
                  <a:lnTo>
                    <a:pt x="6063" y="12126"/>
                  </a:lnTo>
                  <a:lnTo>
                    <a:pt x="5799" y="12140"/>
                  </a:lnTo>
                  <a:lnTo>
                    <a:pt x="2337" y="12140"/>
                  </a:lnTo>
                  <a:lnTo>
                    <a:pt x="2337" y="2114"/>
                  </a:lnTo>
                  <a:close/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56" y="153"/>
                  </a:lnTo>
                  <a:lnTo>
                    <a:pt x="28" y="223"/>
                  </a:lnTo>
                  <a:lnTo>
                    <a:pt x="14" y="320"/>
                  </a:lnTo>
                  <a:lnTo>
                    <a:pt x="0" y="431"/>
                  </a:lnTo>
                  <a:lnTo>
                    <a:pt x="0" y="13836"/>
                  </a:lnTo>
                  <a:lnTo>
                    <a:pt x="14" y="13948"/>
                  </a:lnTo>
                  <a:lnTo>
                    <a:pt x="28" y="14045"/>
                  </a:lnTo>
                  <a:lnTo>
                    <a:pt x="56" y="14115"/>
                  </a:lnTo>
                  <a:lnTo>
                    <a:pt x="84" y="14184"/>
                  </a:lnTo>
                  <a:lnTo>
                    <a:pt x="139" y="14226"/>
                  </a:lnTo>
                  <a:lnTo>
                    <a:pt x="209" y="14254"/>
                  </a:lnTo>
                  <a:lnTo>
                    <a:pt x="306" y="14268"/>
                  </a:lnTo>
                  <a:lnTo>
                    <a:pt x="5896" y="14268"/>
                  </a:lnTo>
                  <a:lnTo>
                    <a:pt x="6272" y="14240"/>
                  </a:lnTo>
                  <a:lnTo>
                    <a:pt x="6647" y="14198"/>
                  </a:lnTo>
                  <a:lnTo>
                    <a:pt x="7009" y="14128"/>
                  </a:lnTo>
                  <a:lnTo>
                    <a:pt x="7371" y="14059"/>
                  </a:lnTo>
                  <a:lnTo>
                    <a:pt x="7718" y="13962"/>
                  </a:lnTo>
                  <a:lnTo>
                    <a:pt x="8052" y="13864"/>
                  </a:lnTo>
                  <a:lnTo>
                    <a:pt x="8386" y="13739"/>
                  </a:lnTo>
                  <a:lnTo>
                    <a:pt x="8705" y="13600"/>
                  </a:lnTo>
                  <a:lnTo>
                    <a:pt x="9011" y="13447"/>
                  </a:lnTo>
                  <a:lnTo>
                    <a:pt x="9317" y="13294"/>
                  </a:lnTo>
                  <a:lnTo>
                    <a:pt x="9609" y="13113"/>
                  </a:lnTo>
                  <a:lnTo>
                    <a:pt x="9887" y="12919"/>
                  </a:lnTo>
                  <a:lnTo>
                    <a:pt x="10152" y="12710"/>
                  </a:lnTo>
                  <a:lnTo>
                    <a:pt x="10416" y="12488"/>
                  </a:lnTo>
                  <a:lnTo>
                    <a:pt x="10666" y="12265"/>
                  </a:lnTo>
                  <a:lnTo>
                    <a:pt x="10903" y="12015"/>
                  </a:lnTo>
                  <a:lnTo>
                    <a:pt x="11125" y="11765"/>
                  </a:lnTo>
                  <a:lnTo>
                    <a:pt x="11334" y="11500"/>
                  </a:lnTo>
                  <a:lnTo>
                    <a:pt x="11528" y="11222"/>
                  </a:lnTo>
                  <a:lnTo>
                    <a:pt x="11709" y="10930"/>
                  </a:lnTo>
                  <a:lnTo>
                    <a:pt x="11876" y="10638"/>
                  </a:lnTo>
                  <a:lnTo>
                    <a:pt x="12029" y="10318"/>
                  </a:lnTo>
                  <a:lnTo>
                    <a:pt x="12168" y="9998"/>
                  </a:lnTo>
                  <a:lnTo>
                    <a:pt x="12293" y="9679"/>
                  </a:lnTo>
                  <a:lnTo>
                    <a:pt x="12404" y="9331"/>
                  </a:lnTo>
                  <a:lnTo>
                    <a:pt x="12488" y="8997"/>
                  </a:lnTo>
                  <a:lnTo>
                    <a:pt x="12571" y="8636"/>
                  </a:lnTo>
                  <a:lnTo>
                    <a:pt x="12627" y="8274"/>
                  </a:lnTo>
                  <a:lnTo>
                    <a:pt x="12683" y="7899"/>
                  </a:lnTo>
                  <a:lnTo>
                    <a:pt x="12696" y="7523"/>
                  </a:lnTo>
                  <a:lnTo>
                    <a:pt x="12710" y="7134"/>
                  </a:lnTo>
                  <a:lnTo>
                    <a:pt x="12696" y="6745"/>
                  </a:lnTo>
                  <a:lnTo>
                    <a:pt x="12683" y="6369"/>
                  </a:lnTo>
                  <a:lnTo>
                    <a:pt x="12627" y="5994"/>
                  </a:lnTo>
                  <a:lnTo>
                    <a:pt x="12571" y="5632"/>
                  </a:lnTo>
                  <a:lnTo>
                    <a:pt x="12488" y="5284"/>
                  </a:lnTo>
                  <a:lnTo>
                    <a:pt x="12404" y="4937"/>
                  </a:lnTo>
                  <a:lnTo>
                    <a:pt x="12293" y="4589"/>
                  </a:lnTo>
                  <a:lnTo>
                    <a:pt x="12168" y="4269"/>
                  </a:lnTo>
                  <a:lnTo>
                    <a:pt x="12029" y="3950"/>
                  </a:lnTo>
                  <a:lnTo>
                    <a:pt x="11876" y="3644"/>
                  </a:lnTo>
                  <a:lnTo>
                    <a:pt x="11709" y="3338"/>
                  </a:lnTo>
                  <a:lnTo>
                    <a:pt x="11514" y="3046"/>
                  </a:lnTo>
                  <a:lnTo>
                    <a:pt x="11320" y="2768"/>
                  </a:lnTo>
                  <a:lnTo>
                    <a:pt x="11111" y="2503"/>
                  </a:lnTo>
                  <a:lnTo>
                    <a:pt x="10889" y="2253"/>
                  </a:lnTo>
                  <a:lnTo>
                    <a:pt x="10652" y="2003"/>
                  </a:lnTo>
                  <a:lnTo>
                    <a:pt x="10416" y="1780"/>
                  </a:lnTo>
                  <a:lnTo>
                    <a:pt x="10152" y="1558"/>
                  </a:lnTo>
                  <a:lnTo>
                    <a:pt x="9887" y="1349"/>
                  </a:lnTo>
                  <a:lnTo>
                    <a:pt x="9595" y="1155"/>
                  </a:lnTo>
                  <a:lnTo>
                    <a:pt x="9303" y="988"/>
                  </a:lnTo>
                  <a:lnTo>
                    <a:pt x="9011" y="821"/>
                  </a:lnTo>
                  <a:lnTo>
                    <a:pt x="8692" y="668"/>
                  </a:lnTo>
                  <a:lnTo>
                    <a:pt x="8372" y="529"/>
                  </a:lnTo>
                  <a:lnTo>
                    <a:pt x="8052" y="404"/>
                  </a:lnTo>
                  <a:lnTo>
                    <a:pt x="7704" y="306"/>
                  </a:lnTo>
                  <a:lnTo>
                    <a:pt x="7357" y="209"/>
                  </a:lnTo>
                  <a:lnTo>
                    <a:pt x="7009" y="139"/>
                  </a:lnTo>
                  <a:lnTo>
                    <a:pt x="6647" y="84"/>
                  </a:lnTo>
                  <a:lnTo>
                    <a:pt x="6272" y="28"/>
                  </a:lnTo>
                  <a:lnTo>
                    <a:pt x="5896" y="14"/>
                  </a:lnTo>
                  <a:lnTo>
                    <a:pt x="55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100450" y="2676000"/>
              <a:ext cx="364350" cy="361925"/>
            </a:xfrm>
            <a:custGeom>
              <a:rect b="b" l="l" r="r" t="t"/>
              <a:pathLst>
                <a:path extrusionOk="0" h="14477" w="14574">
                  <a:moveTo>
                    <a:pt x="7329" y="4423"/>
                  </a:moveTo>
                  <a:lnTo>
                    <a:pt x="9665" y="9220"/>
                  </a:lnTo>
                  <a:lnTo>
                    <a:pt x="4937" y="9220"/>
                  </a:lnTo>
                  <a:lnTo>
                    <a:pt x="7301" y="4423"/>
                  </a:lnTo>
                  <a:close/>
                  <a:moveTo>
                    <a:pt x="7217" y="1"/>
                  </a:moveTo>
                  <a:lnTo>
                    <a:pt x="7120" y="15"/>
                  </a:lnTo>
                  <a:lnTo>
                    <a:pt x="7078" y="29"/>
                  </a:lnTo>
                  <a:lnTo>
                    <a:pt x="7037" y="56"/>
                  </a:lnTo>
                  <a:lnTo>
                    <a:pt x="6967" y="126"/>
                  </a:lnTo>
                  <a:lnTo>
                    <a:pt x="6911" y="251"/>
                  </a:lnTo>
                  <a:lnTo>
                    <a:pt x="70" y="14045"/>
                  </a:lnTo>
                  <a:lnTo>
                    <a:pt x="28" y="14129"/>
                  </a:lnTo>
                  <a:lnTo>
                    <a:pt x="0" y="14212"/>
                  </a:lnTo>
                  <a:lnTo>
                    <a:pt x="0" y="14282"/>
                  </a:lnTo>
                  <a:lnTo>
                    <a:pt x="28" y="14351"/>
                  </a:lnTo>
                  <a:lnTo>
                    <a:pt x="56" y="14407"/>
                  </a:lnTo>
                  <a:lnTo>
                    <a:pt x="112" y="14435"/>
                  </a:lnTo>
                  <a:lnTo>
                    <a:pt x="181" y="14463"/>
                  </a:lnTo>
                  <a:lnTo>
                    <a:pt x="264" y="14477"/>
                  </a:lnTo>
                  <a:lnTo>
                    <a:pt x="2128" y="14477"/>
                  </a:lnTo>
                  <a:lnTo>
                    <a:pt x="2239" y="14463"/>
                  </a:lnTo>
                  <a:lnTo>
                    <a:pt x="2350" y="14435"/>
                  </a:lnTo>
                  <a:lnTo>
                    <a:pt x="2448" y="14393"/>
                  </a:lnTo>
                  <a:lnTo>
                    <a:pt x="2531" y="14324"/>
                  </a:lnTo>
                  <a:lnTo>
                    <a:pt x="2601" y="14240"/>
                  </a:lnTo>
                  <a:lnTo>
                    <a:pt x="2656" y="14143"/>
                  </a:lnTo>
                  <a:lnTo>
                    <a:pt x="2698" y="14045"/>
                  </a:lnTo>
                  <a:lnTo>
                    <a:pt x="4005" y="11362"/>
                  </a:lnTo>
                  <a:lnTo>
                    <a:pt x="10569" y="11362"/>
                  </a:lnTo>
                  <a:lnTo>
                    <a:pt x="11876" y="14045"/>
                  </a:lnTo>
                  <a:lnTo>
                    <a:pt x="11918" y="14143"/>
                  </a:lnTo>
                  <a:lnTo>
                    <a:pt x="11987" y="14240"/>
                  </a:lnTo>
                  <a:lnTo>
                    <a:pt x="12057" y="14310"/>
                  </a:lnTo>
                  <a:lnTo>
                    <a:pt x="12140" y="14379"/>
                  </a:lnTo>
                  <a:lnTo>
                    <a:pt x="12237" y="14435"/>
                  </a:lnTo>
                  <a:lnTo>
                    <a:pt x="12349" y="14463"/>
                  </a:lnTo>
                  <a:lnTo>
                    <a:pt x="12446" y="14477"/>
                  </a:lnTo>
                  <a:lnTo>
                    <a:pt x="14309" y="14477"/>
                  </a:lnTo>
                  <a:lnTo>
                    <a:pt x="14393" y="14463"/>
                  </a:lnTo>
                  <a:lnTo>
                    <a:pt x="14462" y="14435"/>
                  </a:lnTo>
                  <a:lnTo>
                    <a:pt x="14518" y="14407"/>
                  </a:lnTo>
                  <a:lnTo>
                    <a:pt x="14546" y="14351"/>
                  </a:lnTo>
                  <a:lnTo>
                    <a:pt x="14574" y="14282"/>
                  </a:lnTo>
                  <a:lnTo>
                    <a:pt x="14574" y="14212"/>
                  </a:lnTo>
                  <a:lnTo>
                    <a:pt x="14546" y="14129"/>
                  </a:lnTo>
                  <a:lnTo>
                    <a:pt x="14518" y="14045"/>
                  </a:lnTo>
                  <a:lnTo>
                    <a:pt x="7648" y="251"/>
                  </a:lnTo>
                  <a:lnTo>
                    <a:pt x="7579" y="126"/>
                  </a:lnTo>
                  <a:lnTo>
                    <a:pt x="7509" y="56"/>
                  </a:lnTo>
                  <a:lnTo>
                    <a:pt x="7482" y="29"/>
                  </a:lnTo>
                  <a:lnTo>
                    <a:pt x="7440" y="15"/>
                  </a:lnTo>
                  <a:lnTo>
                    <a:pt x="7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98975" y="2681225"/>
              <a:ext cx="285075" cy="356700"/>
            </a:xfrm>
            <a:custGeom>
              <a:rect b="b" l="l" r="r" t="t"/>
              <a:pathLst>
                <a:path extrusionOk="0" h="14268" w="11403">
                  <a:moveTo>
                    <a:pt x="306" y="0"/>
                  </a:moveTo>
                  <a:lnTo>
                    <a:pt x="209" y="14"/>
                  </a:lnTo>
                  <a:lnTo>
                    <a:pt x="139" y="56"/>
                  </a:lnTo>
                  <a:lnTo>
                    <a:pt x="84" y="98"/>
                  </a:lnTo>
                  <a:lnTo>
                    <a:pt x="42" y="153"/>
                  </a:lnTo>
                  <a:lnTo>
                    <a:pt x="14" y="223"/>
                  </a:lnTo>
                  <a:lnTo>
                    <a:pt x="0" y="320"/>
                  </a:lnTo>
                  <a:lnTo>
                    <a:pt x="0" y="431"/>
                  </a:lnTo>
                  <a:lnTo>
                    <a:pt x="0" y="1725"/>
                  </a:lnTo>
                  <a:lnTo>
                    <a:pt x="0" y="1850"/>
                  </a:lnTo>
                  <a:lnTo>
                    <a:pt x="14" y="1933"/>
                  </a:lnTo>
                  <a:lnTo>
                    <a:pt x="42" y="2003"/>
                  </a:lnTo>
                  <a:lnTo>
                    <a:pt x="84" y="2072"/>
                  </a:lnTo>
                  <a:lnTo>
                    <a:pt x="139" y="2114"/>
                  </a:lnTo>
                  <a:lnTo>
                    <a:pt x="209" y="2142"/>
                  </a:lnTo>
                  <a:lnTo>
                    <a:pt x="306" y="2156"/>
                  </a:lnTo>
                  <a:lnTo>
                    <a:pt x="4547" y="2156"/>
                  </a:lnTo>
                  <a:lnTo>
                    <a:pt x="4547" y="13836"/>
                  </a:lnTo>
                  <a:lnTo>
                    <a:pt x="4547" y="13948"/>
                  </a:lnTo>
                  <a:lnTo>
                    <a:pt x="4561" y="14031"/>
                  </a:lnTo>
                  <a:lnTo>
                    <a:pt x="4589" y="14115"/>
                  </a:lnTo>
                  <a:lnTo>
                    <a:pt x="4631" y="14170"/>
                  </a:lnTo>
                  <a:lnTo>
                    <a:pt x="4686" y="14212"/>
                  </a:lnTo>
                  <a:lnTo>
                    <a:pt x="4756" y="14240"/>
                  </a:lnTo>
                  <a:lnTo>
                    <a:pt x="4839" y="14254"/>
                  </a:lnTo>
                  <a:lnTo>
                    <a:pt x="4951" y="14268"/>
                  </a:lnTo>
                  <a:lnTo>
                    <a:pt x="6452" y="14268"/>
                  </a:lnTo>
                  <a:lnTo>
                    <a:pt x="6564" y="14254"/>
                  </a:lnTo>
                  <a:lnTo>
                    <a:pt x="6661" y="14240"/>
                  </a:lnTo>
                  <a:lnTo>
                    <a:pt x="6731" y="14212"/>
                  </a:lnTo>
                  <a:lnTo>
                    <a:pt x="6786" y="14170"/>
                  </a:lnTo>
                  <a:lnTo>
                    <a:pt x="6828" y="14115"/>
                  </a:lnTo>
                  <a:lnTo>
                    <a:pt x="6842" y="14045"/>
                  </a:lnTo>
                  <a:lnTo>
                    <a:pt x="6856" y="13948"/>
                  </a:lnTo>
                  <a:lnTo>
                    <a:pt x="6870" y="13836"/>
                  </a:lnTo>
                  <a:lnTo>
                    <a:pt x="6870" y="2156"/>
                  </a:lnTo>
                  <a:lnTo>
                    <a:pt x="11097" y="2156"/>
                  </a:lnTo>
                  <a:lnTo>
                    <a:pt x="11180" y="2142"/>
                  </a:lnTo>
                  <a:lnTo>
                    <a:pt x="11250" y="2114"/>
                  </a:lnTo>
                  <a:lnTo>
                    <a:pt x="11319" y="2072"/>
                  </a:lnTo>
                  <a:lnTo>
                    <a:pt x="11361" y="2017"/>
                  </a:lnTo>
                  <a:lnTo>
                    <a:pt x="11389" y="1947"/>
                  </a:lnTo>
                  <a:lnTo>
                    <a:pt x="11403" y="1850"/>
                  </a:lnTo>
                  <a:lnTo>
                    <a:pt x="11403" y="1725"/>
                  </a:lnTo>
                  <a:lnTo>
                    <a:pt x="11403" y="431"/>
                  </a:lnTo>
                  <a:lnTo>
                    <a:pt x="11403" y="320"/>
                  </a:lnTo>
                  <a:lnTo>
                    <a:pt x="11389" y="223"/>
                  </a:lnTo>
                  <a:lnTo>
                    <a:pt x="11361" y="153"/>
                  </a:lnTo>
                  <a:lnTo>
                    <a:pt x="11319" y="98"/>
                  </a:lnTo>
                  <a:lnTo>
                    <a:pt x="11264" y="56"/>
                  </a:lnTo>
                  <a:lnTo>
                    <a:pt x="11194" y="28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017875" y="2676000"/>
              <a:ext cx="364000" cy="361925"/>
            </a:xfrm>
            <a:custGeom>
              <a:rect b="b" l="l" r="r" t="t"/>
              <a:pathLst>
                <a:path extrusionOk="0" h="14477" w="14560">
                  <a:moveTo>
                    <a:pt x="7315" y="4423"/>
                  </a:moveTo>
                  <a:lnTo>
                    <a:pt x="9651" y="9220"/>
                  </a:lnTo>
                  <a:lnTo>
                    <a:pt x="4923" y="9220"/>
                  </a:lnTo>
                  <a:lnTo>
                    <a:pt x="7287" y="4423"/>
                  </a:lnTo>
                  <a:close/>
                  <a:moveTo>
                    <a:pt x="7218" y="1"/>
                  </a:moveTo>
                  <a:lnTo>
                    <a:pt x="7120" y="15"/>
                  </a:lnTo>
                  <a:lnTo>
                    <a:pt x="7079" y="29"/>
                  </a:lnTo>
                  <a:lnTo>
                    <a:pt x="7037" y="56"/>
                  </a:lnTo>
                  <a:lnTo>
                    <a:pt x="6967" y="126"/>
                  </a:lnTo>
                  <a:lnTo>
                    <a:pt x="6912" y="251"/>
                  </a:lnTo>
                  <a:lnTo>
                    <a:pt x="70" y="14045"/>
                  </a:lnTo>
                  <a:lnTo>
                    <a:pt x="28" y="14129"/>
                  </a:lnTo>
                  <a:lnTo>
                    <a:pt x="1" y="14212"/>
                  </a:lnTo>
                  <a:lnTo>
                    <a:pt x="1" y="14282"/>
                  </a:lnTo>
                  <a:lnTo>
                    <a:pt x="28" y="14351"/>
                  </a:lnTo>
                  <a:lnTo>
                    <a:pt x="56" y="14393"/>
                  </a:lnTo>
                  <a:lnTo>
                    <a:pt x="112" y="14435"/>
                  </a:lnTo>
                  <a:lnTo>
                    <a:pt x="181" y="14463"/>
                  </a:lnTo>
                  <a:lnTo>
                    <a:pt x="265" y="14477"/>
                  </a:lnTo>
                  <a:lnTo>
                    <a:pt x="2128" y="14477"/>
                  </a:lnTo>
                  <a:lnTo>
                    <a:pt x="2239" y="14463"/>
                  </a:lnTo>
                  <a:lnTo>
                    <a:pt x="2337" y="14435"/>
                  </a:lnTo>
                  <a:lnTo>
                    <a:pt x="2448" y="14393"/>
                  </a:lnTo>
                  <a:lnTo>
                    <a:pt x="2532" y="14324"/>
                  </a:lnTo>
                  <a:lnTo>
                    <a:pt x="2601" y="14240"/>
                  </a:lnTo>
                  <a:lnTo>
                    <a:pt x="2657" y="14143"/>
                  </a:lnTo>
                  <a:lnTo>
                    <a:pt x="2698" y="14045"/>
                  </a:lnTo>
                  <a:lnTo>
                    <a:pt x="4006" y="11348"/>
                  </a:lnTo>
                  <a:lnTo>
                    <a:pt x="10569" y="11348"/>
                  </a:lnTo>
                  <a:lnTo>
                    <a:pt x="11862" y="14045"/>
                  </a:lnTo>
                  <a:lnTo>
                    <a:pt x="11904" y="14143"/>
                  </a:lnTo>
                  <a:lnTo>
                    <a:pt x="11974" y="14226"/>
                  </a:lnTo>
                  <a:lnTo>
                    <a:pt x="12043" y="14310"/>
                  </a:lnTo>
                  <a:lnTo>
                    <a:pt x="12127" y="14379"/>
                  </a:lnTo>
                  <a:lnTo>
                    <a:pt x="12224" y="14421"/>
                  </a:lnTo>
                  <a:lnTo>
                    <a:pt x="12335" y="14463"/>
                  </a:lnTo>
                  <a:lnTo>
                    <a:pt x="12446" y="14477"/>
                  </a:lnTo>
                  <a:lnTo>
                    <a:pt x="14296" y="14477"/>
                  </a:lnTo>
                  <a:lnTo>
                    <a:pt x="14379" y="14463"/>
                  </a:lnTo>
                  <a:lnTo>
                    <a:pt x="14449" y="14435"/>
                  </a:lnTo>
                  <a:lnTo>
                    <a:pt x="14504" y="14407"/>
                  </a:lnTo>
                  <a:lnTo>
                    <a:pt x="14532" y="14351"/>
                  </a:lnTo>
                  <a:lnTo>
                    <a:pt x="14560" y="14282"/>
                  </a:lnTo>
                  <a:lnTo>
                    <a:pt x="14560" y="14212"/>
                  </a:lnTo>
                  <a:lnTo>
                    <a:pt x="14546" y="14129"/>
                  </a:lnTo>
                  <a:lnTo>
                    <a:pt x="14504" y="14045"/>
                  </a:lnTo>
                  <a:lnTo>
                    <a:pt x="7649" y="251"/>
                  </a:lnTo>
                  <a:lnTo>
                    <a:pt x="7579" y="126"/>
                  </a:lnTo>
                  <a:lnTo>
                    <a:pt x="7510" y="56"/>
                  </a:lnTo>
                  <a:lnTo>
                    <a:pt x="7482" y="29"/>
                  </a:lnTo>
                  <a:lnTo>
                    <a:pt x="7440" y="15"/>
                  </a:lnTo>
                  <a:lnTo>
                    <a:pt x="7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8125" y="2410075"/>
              <a:ext cx="775250" cy="894825"/>
            </a:xfrm>
            <a:custGeom>
              <a:rect b="b" l="l" r="r" t="t"/>
              <a:pathLst>
                <a:path extrusionOk="0" h="35793" w="31010">
                  <a:moveTo>
                    <a:pt x="20664" y="3143"/>
                  </a:moveTo>
                  <a:lnTo>
                    <a:pt x="24460" y="9734"/>
                  </a:lnTo>
                  <a:lnTo>
                    <a:pt x="29174" y="17910"/>
                  </a:lnTo>
                  <a:lnTo>
                    <a:pt x="24474" y="26073"/>
                  </a:lnTo>
                  <a:lnTo>
                    <a:pt x="20664" y="32664"/>
                  </a:lnTo>
                  <a:lnTo>
                    <a:pt x="16868" y="26073"/>
                  </a:lnTo>
                  <a:lnTo>
                    <a:pt x="12154" y="17910"/>
                  </a:lnTo>
                  <a:lnTo>
                    <a:pt x="16854" y="9734"/>
                  </a:lnTo>
                  <a:lnTo>
                    <a:pt x="20664" y="3143"/>
                  </a:lnTo>
                  <a:close/>
                  <a:moveTo>
                    <a:pt x="0" y="0"/>
                  </a:moveTo>
                  <a:lnTo>
                    <a:pt x="5159" y="8955"/>
                  </a:lnTo>
                  <a:lnTo>
                    <a:pt x="10332" y="17897"/>
                  </a:lnTo>
                  <a:lnTo>
                    <a:pt x="15505" y="26852"/>
                  </a:lnTo>
                  <a:lnTo>
                    <a:pt x="20678" y="35793"/>
                  </a:lnTo>
                  <a:lnTo>
                    <a:pt x="25837" y="26852"/>
                  </a:lnTo>
                  <a:lnTo>
                    <a:pt x="31010" y="17910"/>
                  </a:lnTo>
                  <a:lnTo>
                    <a:pt x="25837" y="8955"/>
                  </a:lnTo>
                  <a:lnTo>
                    <a:pt x="20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9375" y="2410075"/>
              <a:ext cx="282300" cy="244750"/>
            </a:xfrm>
            <a:custGeom>
              <a:rect b="b" l="l" r="r" t="t"/>
              <a:pathLst>
                <a:path extrusionOk="0" h="9790" w="11292">
                  <a:moveTo>
                    <a:pt x="0" y="0"/>
                  </a:moveTo>
                  <a:lnTo>
                    <a:pt x="918" y="1599"/>
                  </a:lnTo>
                  <a:lnTo>
                    <a:pt x="8525" y="1599"/>
                  </a:lnTo>
                  <a:lnTo>
                    <a:pt x="4714" y="8204"/>
                  </a:lnTo>
                  <a:lnTo>
                    <a:pt x="5632" y="9790"/>
                  </a:lnTo>
                  <a:lnTo>
                    <a:pt x="112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"/>
          <p:cNvSpPr txBox="1"/>
          <p:nvPr/>
        </p:nvSpPr>
        <p:spPr>
          <a:xfrm>
            <a:off x="4001525" y="626225"/>
            <a:ext cx="1138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2 Feb, 2025</a:t>
            </a:r>
            <a:endParaRPr b="0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454825" y="2707900"/>
            <a:ext cx="15828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Matthew Topol</a:t>
            </a:r>
            <a:endParaRPr b="0" i="0" sz="11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454825" y="4777994"/>
            <a:ext cx="4581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Voltron Data, Inc. Confidential and Proprietary</a:t>
            </a:r>
            <a:endParaRPr b="0" i="0" sz="700" u="none" cap="none" strike="noStrike">
              <a:solidFill>
                <a:srgbClr val="B6C2CF"/>
              </a:solidFill>
              <a:highlight>
                <a:srgbClr val="22272B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825" y="969694"/>
            <a:ext cx="16287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 Type Compatibility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30" name="Google Shape;330;p20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1" name="Google Shape;331;p20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has you covered!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All the expected primitive data types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Support for complex types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Maps, Lists, Structs, Unions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Extendable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“Extention_type” built-in to the type system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Canonical community extensions for geo spatial (GeoArrow)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And Introducing FixedShapeTensor and VariableShapeTensor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Canonical Extension Types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Underlying representation is a </a:t>
            </a:r>
            <a:r>
              <a:rPr b="0" i="0" lang="en" sz="11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FixedSizeList</a:t>
            </a:r>
            <a:endParaRPr b="0" i="0" sz="11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Compatibility!</a:t>
            </a:r>
            <a:endParaRPr b="0" i="0" sz="11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Optional params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Dimension names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Permutations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Fixed Shape Tensor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38" name="Google Shape;338;p21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" name="Google Shape;339;p21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>
            <a:off x="711725" y="1151975"/>
            <a:ext cx="7535400" cy="440100"/>
          </a:xfrm>
          <a:prstGeom prst="rect">
            <a:avLst/>
          </a:prstGeom>
          <a:solidFill>
            <a:srgbClr val="38BDD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Fixed Shape Tensor                                                     Physical Layout - Fixed-Size List Layout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1"/>
          <p:cNvSpPr/>
          <p:nvPr/>
        </p:nvSpPr>
        <p:spPr>
          <a:xfrm>
            <a:off x="711725" y="1827000"/>
            <a:ext cx="2244900" cy="1797600"/>
          </a:xfrm>
          <a:prstGeom prst="rect">
            <a:avLst/>
          </a:prstGeom>
          <a:solidFill>
            <a:srgbClr val="7196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tensors (ndarrray)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 [1, 2], [3, 4] ]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 [10, 20], [30 ,40] ]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 [100, 200], [300, 400] ]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2" name="Google Shape;342;p21"/>
          <p:cNvCxnSpPr/>
          <p:nvPr/>
        </p:nvCxnSpPr>
        <p:spPr>
          <a:xfrm>
            <a:off x="2956775" y="1151975"/>
            <a:ext cx="0" cy="440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p21"/>
          <p:cNvCxnSpPr/>
          <p:nvPr/>
        </p:nvCxnSpPr>
        <p:spPr>
          <a:xfrm>
            <a:off x="711725" y="2208550"/>
            <a:ext cx="223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21"/>
          <p:cNvSpPr/>
          <p:nvPr/>
        </p:nvSpPr>
        <p:spPr>
          <a:xfrm>
            <a:off x="4057575" y="1878375"/>
            <a:ext cx="799800" cy="3303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1"/>
          <p:cNvSpPr/>
          <p:nvPr/>
        </p:nvSpPr>
        <p:spPr>
          <a:xfrm>
            <a:off x="4057575" y="2529725"/>
            <a:ext cx="4050300" cy="3303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values array - Fixed-size Primitive child array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715425" y="4174975"/>
            <a:ext cx="74841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719696"/>
                </a:solidFill>
                <a:latin typeface="Arial"/>
                <a:ea typeface="Arial"/>
                <a:cs typeface="Arial"/>
                <a:sym typeface="Arial"/>
              </a:rPr>
              <a:t>type: extension&lt;arrow.fixed_shape_tensor[value_type=int32, shape=[2,2]]&gt;</a:t>
            </a:r>
            <a:endParaRPr b="1" i="0" sz="1100" u="none" cap="none" strike="noStrike">
              <a:solidFill>
                <a:srgbClr val="7196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719696"/>
                </a:solidFill>
                <a:latin typeface="Arial"/>
                <a:ea typeface="Arial"/>
                <a:cs typeface="Arial"/>
                <a:sym typeface="Arial"/>
              </a:rPr>
              <a:t>arrow array: [[[1,2,3,4], [10,20,30,40],[100,200,300,400]]]</a:t>
            </a:r>
            <a:endParaRPr b="1" i="0" sz="1100" u="none" cap="none" strike="noStrike">
              <a:solidFill>
                <a:srgbClr val="71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1"/>
          <p:cNvSpPr txBox="1"/>
          <p:nvPr/>
        </p:nvSpPr>
        <p:spPr>
          <a:xfrm>
            <a:off x="5158175" y="1848675"/>
            <a:ext cx="35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validity bitmap buffer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7077250" y="1996888"/>
            <a:ext cx="549940" cy="12801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1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8BDD1"/>
                </a:solidFill>
                <a:latin typeface="Arial"/>
              </a:rPr>
              <a:t>None</a:t>
            </a:r>
          </a:p>
        </p:txBody>
      </p:sp>
      <p:sp>
        <p:nvSpPr>
          <p:cNvPr id="349" name="Google Shape;349;p21"/>
          <p:cNvSpPr txBox="1"/>
          <p:nvPr/>
        </p:nvSpPr>
        <p:spPr>
          <a:xfrm>
            <a:off x="4224650" y="2949838"/>
            <a:ext cx="35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validity bitmap buffer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6143725" y="3098050"/>
            <a:ext cx="549940" cy="12801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1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8BDD1"/>
                </a:solidFill>
                <a:latin typeface="Arial"/>
              </a:rPr>
              <a:t>None</a:t>
            </a:r>
          </a:p>
        </p:txBody>
      </p:sp>
      <p:sp>
        <p:nvSpPr>
          <p:cNvPr id="351" name="Google Shape;351;p21"/>
          <p:cNvSpPr txBox="1"/>
          <p:nvPr/>
        </p:nvSpPr>
        <p:spPr>
          <a:xfrm>
            <a:off x="4224650" y="3410388"/>
            <a:ext cx="35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values buffer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429650" y="3411875"/>
            <a:ext cx="3323700" cy="4002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1 2 3 4 10 20 30 40 100 200 300 400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21"/>
          <p:cNvCxnSpPr>
            <a:endCxn id="344" idx="1"/>
          </p:cNvCxnSpPr>
          <p:nvPr/>
        </p:nvCxnSpPr>
        <p:spPr>
          <a:xfrm flipH="1" rot="10800000">
            <a:off x="2942175" y="2043525"/>
            <a:ext cx="1115400" cy="17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354" name="Google Shape;354;p21"/>
          <p:cNvCxnSpPr>
            <a:stCxn id="344" idx="2"/>
          </p:cNvCxnSpPr>
          <p:nvPr/>
        </p:nvCxnSpPr>
        <p:spPr>
          <a:xfrm>
            <a:off x="4457475" y="2208675"/>
            <a:ext cx="238500" cy="31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Variable Shape Tensor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60" name="Google Shape;360;p22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1" name="Google Shape;361;p22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2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Type parameter: datatype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First dimension is length of the array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 stored as StructArray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data: List holding tensor elements in contiguous memory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shape: a FixedSizeList&lt;int32&gt;[ndim], ndim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Elements are stored in row-major / C-contiguous order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▸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Permutation parameter can define other orders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3"/>
          <p:cNvSpPr/>
          <p:nvPr/>
        </p:nvSpPr>
        <p:spPr>
          <a:xfrm rot="-5400000">
            <a:off x="356750" y="1099750"/>
            <a:ext cx="2193000" cy="2192700"/>
          </a:xfrm>
          <a:prstGeom prst="ellipse">
            <a:avLst/>
          </a:prstGeom>
          <a:gradFill>
            <a:gsLst>
              <a:gs pos="0">
                <a:srgbClr val="719696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3"/>
          <p:cNvSpPr txBox="1"/>
          <p:nvPr/>
        </p:nvSpPr>
        <p:spPr>
          <a:xfrm>
            <a:off x="826275" y="1498150"/>
            <a:ext cx="37413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 Buffer Address</a:t>
            </a:r>
            <a:endParaRPr b="1" i="0" sz="26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Is the same!</a:t>
            </a:r>
            <a:endParaRPr b="1" i="0" sz="26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69" name="Google Shape;369;p23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Example: Proof of Zero-Copy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70" name="Google Shape;370;p23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23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675" y="2762100"/>
            <a:ext cx="8679275" cy="190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/>
          <p:nvPr/>
        </p:nvSpPr>
        <p:spPr>
          <a:xfrm>
            <a:off x="968525" y="3903475"/>
            <a:ext cx="983100" cy="146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>
            <a:off x="356900" y="4202625"/>
            <a:ext cx="983100" cy="146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968525" y="4472425"/>
            <a:ext cx="983100" cy="146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6838425" y="4439100"/>
            <a:ext cx="1181400" cy="181800"/>
          </a:xfrm>
          <a:prstGeom prst="rect">
            <a:avLst/>
          </a:prstGeom>
          <a:noFill/>
          <a:ln cap="flat" cmpd="sng" w="9525">
            <a:solidFill>
              <a:srgbClr val="9FB8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3"/>
          <p:cNvSpPr/>
          <p:nvPr/>
        </p:nvSpPr>
        <p:spPr>
          <a:xfrm>
            <a:off x="5200500" y="3468900"/>
            <a:ext cx="581400" cy="181800"/>
          </a:xfrm>
          <a:prstGeom prst="rect">
            <a:avLst/>
          </a:prstGeom>
          <a:noFill/>
          <a:ln cap="flat" cmpd="sng" w="9525">
            <a:solidFill>
              <a:srgbClr val="9FB8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3"/>
          <p:cNvSpPr txBox="1"/>
          <p:nvPr/>
        </p:nvSpPr>
        <p:spPr>
          <a:xfrm rot="1247403">
            <a:off x="5701077" y="2135145"/>
            <a:ext cx="3456032" cy="4002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447373"/>
                </a:solidFill>
                <a:latin typeface="Arial"/>
                <a:ea typeface="Arial"/>
                <a:cs typeface="Arial"/>
                <a:sym typeface="Arial"/>
              </a:rPr>
              <a:t>Shape is maintained!</a:t>
            </a:r>
            <a:endParaRPr b="0" i="0" sz="1400" u="none" cap="none" strike="noStrike">
              <a:solidFill>
                <a:srgbClr val="4473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9" name="Google Shape;379;p23"/>
          <p:cNvCxnSpPr>
            <a:endCxn id="377" idx="0"/>
          </p:cNvCxnSpPr>
          <p:nvPr/>
        </p:nvCxnSpPr>
        <p:spPr>
          <a:xfrm flipH="1">
            <a:off x="5491200" y="1995900"/>
            <a:ext cx="804300" cy="1473000"/>
          </a:xfrm>
          <a:prstGeom prst="straightConnector1">
            <a:avLst/>
          </a:prstGeom>
          <a:noFill/>
          <a:ln cap="flat" cmpd="sng" w="19050">
            <a:solidFill>
              <a:srgbClr val="38BDD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0" name="Google Shape;380;p23"/>
          <p:cNvCxnSpPr>
            <a:endCxn id="376" idx="0"/>
          </p:cNvCxnSpPr>
          <p:nvPr/>
        </p:nvCxnSpPr>
        <p:spPr>
          <a:xfrm>
            <a:off x="6288225" y="2003100"/>
            <a:ext cx="1140900" cy="2436000"/>
          </a:xfrm>
          <a:prstGeom prst="straightConnector1">
            <a:avLst/>
          </a:prstGeom>
          <a:noFill/>
          <a:ln cap="flat" cmpd="sng" w="19050">
            <a:solidFill>
              <a:srgbClr val="38BDD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1" name="Google Shape;381;p23"/>
          <p:cNvCxnSpPr>
            <a:endCxn id="374" idx="1"/>
          </p:cNvCxnSpPr>
          <p:nvPr/>
        </p:nvCxnSpPr>
        <p:spPr>
          <a:xfrm rot="5400000">
            <a:off x="-224350" y="2929125"/>
            <a:ext cx="1928100" cy="765600"/>
          </a:xfrm>
          <a:prstGeom prst="curvedConnector4">
            <a:avLst>
              <a:gd fmla="val 20554" name="adj1"/>
              <a:gd fmla="val 131103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2" name="Google Shape;382;p23"/>
          <p:cNvCxnSpPr>
            <a:endCxn id="375" idx="3"/>
          </p:cNvCxnSpPr>
          <p:nvPr/>
        </p:nvCxnSpPr>
        <p:spPr>
          <a:xfrm flipH="1" rot="-5400000">
            <a:off x="665675" y="3259825"/>
            <a:ext cx="2212500" cy="359400"/>
          </a:xfrm>
          <a:prstGeom prst="curvedConnector4">
            <a:avLst>
              <a:gd fmla="val 18241" name="adj1"/>
              <a:gd fmla="val 291938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3" name="Google Shape;383;p23"/>
          <p:cNvCxnSpPr>
            <a:endCxn id="373" idx="0"/>
          </p:cNvCxnSpPr>
          <p:nvPr/>
        </p:nvCxnSpPr>
        <p:spPr>
          <a:xfrm>
            <a:off x="1349975" y="2326075"/>
            <a:ext cx="110100" cy="157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Example: Store Tensors in Parquet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389" name="Google Shape;389;p24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24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4363" y="895375"/>
            <a:ext cx="6055264" cy="39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4"/>
          <p:cNvSpPr/>
          <p:nvPr/>
        </p:nvSpPr>
        <p:spPr>
          <a:xfrm>
            <a:off x="1805000" y="3668675"/>
            <a:ext cx="3962100" cy="24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24"/>
          <p:cNvCxnSpPr>
            <a:stCxn id="392" idx="3"/>
          </p:cNvCxnSpPr>
          <p:nvPr/>
        </p:nvCxnSpPr>
        <p:spPr>
          <a:xfrm flipH="1" rot="10800000">
            <a:off x="5767100" y="3485375"/>
            <a:ext cx="2003100" cy="308100"/>
          </a:xfrm>
          <a:prstGeom prst="straightConnector1">
            <a:avLst/>
          </a:prstGeom>
          <a:noFill/>
          <a:ln cap="flat" cmpd="sng" w="19050">
            <a:solidFill>
              <a:srgbClr val="447373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94" name="Google Shape;394;p24"/>
          <p:cNvSpPr txBox="1"/>
          <p:nvPr/>
        </p:nvSpPr>
        <p:spPr>
          <a:xfrm>
            <a:off x="7770200" y="3235800"/>
            <a:ext cx="13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Zero-Copy!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Example: Use tensors for inference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00" name="Google Shape;400;p25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1" name="Google Shape;401;p25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775" y="1642100"/>
            <a:ext cx="741045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Okay… But Why?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08" name="Google Shape;408;p26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9" name="Google Shape;409;p26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9963" y="1255000"/>
            <a:ext cx="5664075" cy="32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/>
          <p:nvPr/>
        </p:nvSpPr>
        <p:spPr>
          <a:xfrm>
            <a:off x="485536" y="2292850"/>
            <a:ext cx="3776100" cy="2332800"/>
          </a:xfrm>
          <a:prstGeom prst="rect">
            <a:avLst/>
          </a:prstGeom>
          <a:solidFill>
            <a:srgbClr val="CFDB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16" name="Google Shape;416;p27"/>
          <p:cNvSpPr/>
          <p:nvPr/>
        </p:nvSpPr>
        <p:spPr>
          <a:xfrm>
            <a:off x="4813972" y="2292850"/>
            <a:ext cx="3776100" cy="2332800"/>
          </a:xfrm>
          <a:prstGeom prst="rect">
            <a:avLst/>
          </a:prstGeom>
          <a:solidFill>
            <a:srgbClr val="9FB8B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47625">
              <a:srgbClr val="000000"/>
            </a:outerShdw>
          </a:effectLst>
        </p:spPr>
        <p:txBody>
          <a:bodyPr anchorCtr="0" anchor="t" bIns="91425" lIns="171450" spcFirstLastPara="1" rIns="91425" wrap="square" tIns="91425">
            <a:no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lus Jakarta Sans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Wide support of semantic types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○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Including complex types, lists, structs, maps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Supports “null” values via validity bitmap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Same device support as DLPack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Extendable via extension-type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Allows passing GPU events for syncing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Converts to/from numpy and dlpack for compatibility with existing libs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17" name="Google Shape;417;p27"/>
          <p:cNvSpPr txBox="1"/>
          <p:nvPr/>
        </p:nvSpPr>
        <p:spPr>
          <a:xfrm>
            <a:off x="466000" y="1086675"/>
            <a:ext cx="808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Existing interoperability has limitations</a:t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Arrow Supports More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19" name="Google Shape;419;p27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p27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7"/>
          <p:cNvSpPr/>
          <p:nvPr/>
        </p:nvSpPr>
        <p:spPr>
          <a:xfrm flipH="1">
            <a:off x="481341" y="1616650"/>
            <a:ext cx="37803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DLPack, NumPy, cuPY, numba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2" name="Google Shape;422;p27"/>
          <p:cNvSpPr/>
          <p:nvPr/>
        </p:nvSpPr>
        <p:spPr>
          <a:xfrm flipH="1">
            <a:off x="4811857" y="1616650"/>
            <a:ext cx="3780300" cy="67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Apache Arrow C Device Interface</a:t>
            </a:r>
            <a:endParaRPr b="0" i="0" sz="1400" u="none" cap="none" strike="noStrike">
              <a:solidFill>
                <a:srgbClr val="000000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3" name="Google Shape;423;p27"/>
          <p:cNvSpPr txBox="1"/>
          <p:nvPr/>
        </p:nvSpPr>
        <p:spPr>
          <a:xfrm>
            <a:off x="534000" y="2333425"/>
            <a:ext cx="37275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lus Jakarta Sans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Only support numeric types (mostly)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○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Must be fixed-width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Does not support “null” values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Some only support CPU or only some devices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Difficult to extend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182880" lvl="0" marL="18288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pace Grotesk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Does not support GPU synchronization / events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424" name="Google Shape;4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3097" y="1682925"/>
            <a:ext cx="546175" cy="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4025" y="1681659"/>
            <a:ext cx="546175" cy="5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/>
          <p:nvPr/>
        </p:nvSpPr>
        <p:spPr>
          <a:xfrm rot="-5400000">
            <a:off x="2112475" y="-785075"/>
            <a:ext cx="1706400" cy="54648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73950"/>
            <a:ext cx="8839200" cy="209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"/>
          <p:cNvSpPr/>
          <p:nvPr/>
        </p:nvSpPr>
        <p:spPr>
          <a:xfrm>
            <a:off x="3668700" y="1482150"/>
            <a:ext cx="5092200" cy="2868900"/>
          </a:xfrm>
          <a:prstGeom prst="rect">
            <a:avLst/>
          </a:prstGeom>
          <a:noFill/>
          <a:ln cap="flat" cmpd="sng" w="9525">
            <a:solidFill>
              <a:srgbClr val="00505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9"/>
          <p:cNvSpPr txBox="1"/>
          <p:nvPr/>
        </p:nvSpPr>
        <p:spPr>
          <a:xfrm>
            <a:off x="466000" y="1086663"/>
            <a:ext cx="6392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Pre-process on GPU, keep it there for training!</a:t>
            </a:r>
            <a:endParaRPr b="0" i="0" sz="12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38" name="Google Shape;438;p29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Keep Data on the Device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39" name="Google Shape;439;p29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0" name="Google Shape;440;p29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9"/>
          <p:cNvSpPr/>
          <p:nvPr/>
        </p:nvSpPr>
        <p:spPr>
          <a:xfrm>
            <a:off x="1891813" y="2205425"/>
            <a:ext cx="1406700" cy="740100"/>
          </a:xfrm>
          <a:prstGeom prst="rect">
            <a:avLst/>
          </a:prstGeom>
          <a:solidFill>
            <a:srgbClr val="7196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Preprocess on GPU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9"/>
          <p:cNvSpPr/>
          <p:nvPr/>
        </p:nvSpPr>
        <p:spPr>
          <a:xfrm>
            <a:off x="4034938" y="220170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9"/>
          <p:cNvSpPr/>
          <p:nvPr/>
        </p:nvSpPr>
        <p:spPr>
          <a:xfrm>
            <a:off x="6126763" y="220170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9"/>
          <p:cNvSpPr/>
          <p:nvPr/>
        </p:nvSpPr>
        <p:spPr>
          <a:xfrm>
            <a:off x="6126763" y="333815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9"/>
          <p:cNvSpPr/>
          <p:nvPr/>
        </p:nvSpPr>
        <p:spPr>
          <a:xfrm>
            <a:off x="4009288" y="3338150"/>
            <a:ext cx="1406700" cy="740100"/>
          </a:xfrm>
          <a:prstGeom prst="rect">
            <a:avLst/>
          </a:prstGeom>
          <a:solidFill>
            <a:srgbClr val="38BDD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9"/>
          <p:cNvSpPr/>
          <p:nvPr/>
        </p:nvSpPr>
        <p:spPr>
          <a:xfrm>
            <a:off x="1891813" y="3338150"/>
            <a:ext cx="1406700" cy="740100"/>
          </a:xfrm>
          <a:prstGeom prst="rect">
            <a:avLst/>
          </a:prstGeom>
          <a:solidFill>
            <a:srgbClr val="7196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Postprocessing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9"/>
          <p:cNvSpPr txBox="1"/>
          <p:nvPr/>
        </p:nvSpPr>
        <p:spPr>
          <a:xfrm>
            <a:off x="256375" y="2375375"/>
            <a:ext cx="62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259100" y="3508100"/>
            <a:ext cx="73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29"/>
          <p:cNvCxnSpPr>
            <a:stCxn id="447" idx="3"/>
            <a:endCxn id="441" idx="1"/>
          </p:cNvCxnSpPr>
          <p:nvPr/>
        </p:nvCxnSpPr>
        <p:spPr>
          <a:xfrm>
            <a:off x="879175" y="2575475"/>
            <a:ext cx="10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0" name="Google Shape;450;p29"/>
          <p:cNvCxnSpPr>
            <a:stCxn id="448" idx="3"/>
            <a:endCxn id="446" idx="1"/>
          </p:cNvCxnSpPr>
          <p:nvPr/>
        </p:nvCxnSpPr>
        <p:spPr>
          <a:xfrm>
            <a:off x="998000" y="3708200"/>
            <a:ext cx="89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451" name="Google Shape;451;p29"/>
          <p:cNvCxnSpPr>
            <a:stCxn id="441" idx="3"/>
            <a:endCxn id="442" idx="2"/>
          </p:cNvCxnSpPr>
          <p:nvPr/>
        </p:nvCxnSpPr>
        <p:spPr>
          <a:xfrm flipH="1" rot="10800000">
            <a:off x="3298513" y="2571875"/>
            <a:ext cx="736500" cy="3600"/>
          </a:xfrm>
          <a:prstGeom prst="straightConnector1">
            <a:avLst/>
          </a:prstGeom>
          <a:noFill/>
          <a:ln cap="flat" cmpd="sng" w="9525">
            <a:solidFill>
              <a:srgbClr val="0F0F0F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452" name="Google Shape;452;p29"/>
          <p:cNvCxnSpPr>
            <a:stCxn id="442" idx="0"/>
            <a:endCxn id="443" idx="2"/>
          </p:cNvCxnSpPr>
          <p:nvPr/>
        </p:nvCxnSpPr>
        <p:spPr>
          <a:xfrm>
            <a:off x="5390338" y="2571750"/>
            <a:ext cx="736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453" name="Google Shape;453;p29"/>
          <p:cNvCxnSpPr>
            <a:stCxn id="443" idx="0"/>
            <a:endCxn id="444" idx="0"/>
          </p:cNvCxnSpPr>
          <p:nvPr/>
        </p:nvCxnSpPr>
        <p:spPr>
          <a:xfrm>
            <a:off x="7482163" y="2571750"/>
            <a:ext cx="600" cy="1136400"/>
          </a:xfrm>
          <a:prstGeom prst="curvedConnector3">
            <a:avLst>
              <a:gd fmla="val 123106250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454" name="Google Shape;454;p29"/>
          <p:cNvSpPr/>
          <p:nvPr/>
        </p:nvSpPr>
        <p:spPr>
          <a:xfrm>
            <a:off x="7942375" y="2930775"/>
            <a:ext cx="622800" cy="400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5" name="Google Shape;455;p29"/>
          <p:cNvCxnSpPr>
            <a:stCxn id="444" idx="2"/>
            <a:endCxn id="445" idx="3"/>
          </p:cNvCxnSpPr>
          <p:nvPr/>
        </p:nvCxnSpPr>
        <p:spPr>
          <a:xfrm rot="10800000">
            <a:off x="5416063" y="3708200"/>
            <a:ext cx="71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456" name="Google Shape;456;p29"/>
          <p:cNvCxnSpPr>
            <a:stCxn id="445" idx="1"/>
            <a:endCxn id="446" idx="3"/>
          </p:cNvCxnSpPr>
          <p:nvPr/>
        </p:nvCxnSpPr>
        <p:spPr>
          <a:xfrm rot="10800000">
            <a:off x="3298588" y="3708200"/>
            <a:ext cx="71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457" name="Google Shape;457;p29"/>
          <p:cNvSpPr txBox="1"/>
          <p:nvPr/>
        </p:nvSpPr>
        <p:spPr>
          <a:xfrm>
            <a:off x="879175" y="2212788"/>
            <a:ext cx="1269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 to GPU</a:t>
            </a:r>
            <a:endParaRPr b="0" i="1" sz="11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9"/>
          <p:cNvSpPr txBox="1"/>
          <p:nvPr/>
        </p:nvSpPr>
        <p:spPr>
          <a:xfrm>
            <a:off x="4649850" y="1559588"/>
            <a:ext cx="167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Zero-Copy Arrow Data</a:t>
            </a:r>
            <a:endParaRPr b="0" i="1" sz="11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9"/>
          <p:cNvSpPr txBox="1"/>
          <p:nvPr/>
        </p:nvSpPr>
        <p:spPr>
          <a:xfrm>
            <a:off x="4860950" y="2962963"/>
            <a:ext cx="167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on GPU</a:t>
            </a:r>
            <a:endParaRPr b="0" i="1" sz="11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9"/>
          <p:cNvSpPr txBox="1"/>
          <p:nvPr/>
        </p:nvSpPr>
        <p:spPr>
          <a:xfrm>
            <a:off x="943175" y="3354188"/>
            <a:ext cx="167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 to CPU</a:t>
            </a:r>
            <a:endParaRPr b="0" i="1" sz="11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I Have A Confession To Make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68" name="Google Shape;68;p3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AI/ML is </a:t>
            </a:r>
            <a:r>
              <a:rPr b="1" i="1" lang="en" sz="1400" u="sng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NOT</a:t>
            </a:r>
            <a:r>
              <a:rPr b="0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my expertise….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113" y="1769875"/>
            <a:ext cx="3751575" cy="257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 Contrived Quick Demo…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66" name="Google Shape;466;p30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7" name="Google Shape;467;p30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9925" y="1018425"/>
            <a:ext cx="5772886" cy="39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1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Goal, Choose the best tools!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474" name="Google Shape;474;p31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5" name="Google Shape;475;p31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1"/>
          <p:cNvSpPr/>
          <p:nvPr/>
        </p:nvSpPr>
        <p:spPr>
          <a:xfrm>
            <a:off x="1702800" y="1769598"/>
            <a:ext cx="1397400" cy="206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057" y="2691314"/>
            <a:ext cx="270412" cy="27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2293" y="2279335"/>
            <a:ext cx="305939" cy="31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8173" y="3069787"/>
            <a:ext cx="294169" cy="29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1" title="S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3456" y="2280799"/>
            <a:ext cx="428616" cy="30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5456" y="3071256"/>
            <a:ext cx="249779" cy="3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1" title="Kudu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55288" y="3404684"/>
            <a:ext cx="339939" cy="339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31"/>
          <p:cNvCxnSpPr>
            <a:stCxn id="476" idx="3"/>
          </p:cNvCxnSpPr>
          <p:nvPr/>
        </p:nvCxnSpPr>
        <p:spPr>
          <a:xfrm>
            <a:off x="3100200" y="2799798"/>
            <a:ext cx="10542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84" name="Google Shape;484;p31"/>
          <p:cNvSpPr/>
          <p:nvPr/>
        </p:nvSpPr>
        <p:spPr>
          <a:xfrm>
            <a:off x="4154400" y="1489500"/>
            <a:ext cx="3286800" cy="28470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ML/AI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6025" y="2632283"/>
            <a:ext cx="428625" cy="3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96988" y="3441300"/>
            <a:ext cx="2667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1"/>
          <p:cNvSpPr/>
          <p:nvPr/>
        </p:nvSpPr>
        <p:spPr>
          <a:xfrm>
            <a:off x="6324450" y="1967600"/>
            <a:ext cx="794100" cy="83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1"/>
          <p:cNvSpPr/>
          <p:nvPr/>
        </p:nvSpPr>
        <p:spPr>
          <a:xfrm>
            <a:off x="6324450" y="2875800"/>
            <a:ext cx="794100" cy="83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1"/>
          <p:cNvSpPr/>
          <p:nvPr/>
        </p:nvSpPr>
        <p:spPr>
          <a:xfrm>
            <a:off x="4418725" y="3319925"/>
            <a:ext cx="910200" cy="83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 Torch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1"/>
          <p:cNvSpPr/>
          <p:nvPr/>
        </p:nvSpPr>
        <p:spPr>
          <a:xfrm>
            <a:off x="5414250" y="3319925"/>
            <a:ext cx="910200" cy="83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XG Boost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1"/>
          <p:cNvSpPr/>
          <p:nvPr/>
        </p:nvSpPr>
        <p:spPr>
          <a:xfrm>
            <a:off x="5472300" y="1653675"/>
            <a:ext cx="794100" cy="83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1"/>
          <p:cNvSpPr/>
          <p:nvPr/>
        </p:nvSpPr>
        <p:spPr>
          <a:xfrm>
            <a:off x="4264813" y="2333300"/>
            <a:ext cx="1218024" cy="83224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Arrow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31"/>
          <p:cNvCxnSpPr>
            <a:stCxn id="492" idx="3"/>
            <a:endCxn id="491" idx="2"/>
          </p:cNvCxnSpPr>
          <p:nvPr/>
        </p:nvCxnSpPr>
        <p:spPr>
          <a:xfrm flipH="1" rot="10800000">
            <a:off x="4873825" y="2069785"/>
            <a:ext cx="598500" cy="3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4" name="Google Shape;494;p31"/>
          <p:cNvCxnSpPr>
            <a:stCxn id="492" idx="1"/>
            <a:endCxn id="489" idx="0"/>
          </p:cNvCxnSpPr>
          <p:nvPr/>
        </p:nvCxnSpPr>
        <p:spPr>
          <a:xfrm>
            <a:off x="4873825" y="3164662"/>
            <a:ext cx="0" cy="1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5" name="Google Shape;495;p31"/>
          <p:cNvCxnSpPr>
            <a:endCxn id="490" idx="1"/>
          </p:cNvCxnSpPr>
          <p:nvPr/>
        </p:nvCxnSpPr>
        <p:spPr>
          <a:xfrm>
            <a:off x="5151846" y="3044898"/>
            <a:ext cx="395700" cy="3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6" name="Google Shape;496;p31"/>
          <p:cNvCxnSpPr>
            <a:stCxn id="492" idx="0"/>
          </p:cNvCxnSpPr>
          <p:nvPr/>
        </p:nvCxnSpPr>
        <p:spPr>
          <a:xfrm>
            <a:off x="5481822" y="2749424"/>
            <a:ext cx="888000" cy="38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7" name="Google Shape;497;p31"/>
          <p:cNvCxnSpPr/>
          <p:nvPr/>
        </p:nvCxnSpPr>
        <p:spPr>
          <a:xfrm flipH="1" rot="10800000">
            <a:off x="5437950" y="2538800"/>
            <a:ext cx="902400" cy="5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98" name="Google Shape;498;p31"/>
          <p:cNvSpPr txBox="1"/>
          <p:nvPr/>
        </p:nvSpPr>
        <p:spPr>
          <a:xfrm>
            <a:off x="3100200" y="1136300"/>
            <a:ext cx="1054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FlightSQL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ADBC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31"/>
          <p:cNvCxnSpPr>
            <a:stCxn id="498" idx="2"/>
          </p:cNvCxnSpPr>
          <p:nvPr/>
        </p:nvCxnSpPr>
        <p:spPr>
          <a:xfrm flipH="1">
            <a:off x="3625500" y="1967600"/>
            <a:ext cx="1800" cy="83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Wanna learn more?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505" name="Google Shape;505;p32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6" name="Google Shape;506;p32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2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Email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zotthewizard@gmail.com</a:t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Author Of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Space Grotesk"/>
                <a:ea typeface="Space Grotesk"/>
                <a:cs typeface="Space Grotesk"/>
                <a:sym typeface="Space Grotesk"/>
                <a:hlinkClick r:id="rId3"/>
              </a:rPr>
              <a:t>“In-Memory Analytics with Apache Arrow”</a:t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Apache Arrow PMC</a:t>
            </a:r>
            <a:endParaRPr b="1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Staff Software Engineer at Voltron Data</a:t>
            </a:r>
            <a:endParaRPr b="1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Primary developer of </a:t>
            </a:r>
            <a:r>
              <a:rPr b="1" i="0" lang="en" sz="1400" u="sng" cap="none" strike="noStrike">
                <a:solidFill>
                  <a:schemeClr val="hlink"/>
                </a:solidFill>
                <a:latin typeface="Space Grotesk"/>
                <a:ea typeface="Space Grotesk"/>
                <a:cs typeface="Space Grotesk"/>
                <a:sym typeface="Space Grotesk"/>
                <a:hlinkClick r:id="rId4"/>
              </a:rPr>
              <a:t>github.com/apache/iceberg-go</a:t>
            </a:r>
            <a:endParaRPr b="1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				</a:t>
            </a:r>
            <a:r>
              <a:rPr b="1" i="0" lang="en" sz="1400" u="sng" cap="none" strike="noStrike">
                <a:solidFill>
                  <a:schemeClr val="hlink"/>
                </a:solidFill>
                <a:latin typeface="Space Grotesk"/>
                <a:ea typeface="Space Grotesk"/>
                <a:cs typeface="Space Grotesk"/>
                <a:sym typeface="Space Grotesk"/>
                <a:hlinkClick r:id="rId5"/>
              </a:rPr>
              <a:t>github.com/apache/arrow-go</a:t>
            </a:r>
            <a:endParaRPr b="1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       @zeroshade        linkedin.com/in/matt-topol/</a:t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508" name="Google Shape;508;p32"/>
          <p:cNvCxnSpPr/>
          <p:nvPr/>
        </p:nvCxnSpPr>
        <p:spPr>
          <a:xfrm>
            <a:off x="3970388" y="2116791"/>
            <a:ext cx="1763700" cy="372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509" name="Google Shape;509;p3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444" y="3714147"/>
            <a:ext cx="274124" cy="27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97326" y="3677447"/>
            <a:ext cx="245764" cy="2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10725" y="542713"/>
            <a:ext cx="2948625" cy="36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3"/>
          <p:cNvPicPr preferRelativeResize="0"/>
          <p:nvPr/>
        </p:nvPicPr>
        <p:blipFill rotWithShape="1">
          <a:blip r:embed="rId3">
            <a:alphaModFix/>
          </a:blip>
          <a:srcRect b="5248" l="0" r="0" t="1035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3"/>
          <p:cNvSpPr/>
          <p:nvPr/>
        </p:nvSpPr>
        <p:spPr>
          <a:xfrm flipH="1" rot="-1799859">
            <a:off x="624025" y="976958"/>
            <a:ext cx="1180884" cy="1180884"/>
          </a:xfrm>
          <a:prstGeom prst="ellipse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3"/>
          <p:cNvSpPr txBox="1"/>
          <p:nvPr/>
        </p:nvSpPr>
        <p:spPr>
          <a:xfrm>
            <a:off x="1009475" y="1385100"/>
            <a:ext cx="2406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Thank You!</a:t>
            </a:r>
            <a:endParaRPr b="1" i="0" sz="3200" u="none" cap="none" strike="noStrike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20" name="Google Shape;520;p33"/>
          <p:cNvSpPr/>
          <p:nvPr/>
        </p:nvSpPr>
        <p:spPr>
          <a:xfrm rot="5400000">
            <a:off x="5829600" y="1829175"/>
            <a:ext cx="871500" cy="57573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3"/>
          <p:cNvSpPr txBox="1"/>
          <p:nvPr/>
        </p:nvSpPr>
        <p:spPr>
          <a:xfrm>
            <a:off x="1009475" y="3007425"/>
            <a:ext cx="66699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Learn more/get involved</a:t>
            </a:r>
            <a:endParaRPr b="0" i="0" sz="16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sng" cap="none" strike="noStrike">
                <a:solidFill>
                  <a:schemeClr val="hlink"/>
                </a:solidFill>
                <a:latin typeface="Space Grotesk Medium"/>
                <a:ea typeface="Space Grotesk Medium"/>
                <a:cs typeface="Space Grotesk Medium"/>
                <a:sym typeface="Space Grotesk Medium"/>
                <a:hlinkClick r:id="rId4"/>
              </a:rPr>
              <a:t>https://arrow.apache.org/community/</a:t>
            </a:r>
            <a:endParaRPr b="0" i="0" sz="16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My (unsophisticated) take on ML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7" name="Google Shape;77;p4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4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975" y="2937675"/>
            <a:ext cx="1979850" cy="10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/>
          <p:nvPr/>
        </p:nvSpPr>
        <p:spPr>
          <a:xfrm>
            <a:off x="3516825" y="2937675"/>
            <a:ext cx="1402812" cy="1079028"/>
          </a:xfrm>
          <a:prstGeom prst="clou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Magic Math??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6805" y="1111263"/>
            <a:ext cx="1922850" cy="12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/>
          <p:nvPr/>
        </p:nvSpPr>
        <p:spPr>
          <a:xfrm>
            <a:off x="6008075" y="3131438"/>
            <a:ext cx="1649700" cy="6915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4"/>
          <p:cNvCxnSpPr>
            <a:stCxn id="79" idx="3"/>
            <a:endCxn id="80" idx="2"/>
          </p:cNvCxnSpPr>
          <p:nvPr/>
        </p:nvCxnSpPr>
        <p:spPr>
          <a:xfrm>
            <a:off x="2738825" y="3477188"/>
            <a:ext cx="782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84" name="Google Shape;84;p4"/>
          <p:cNvGrpSpPr/>
          <p:nvPr/>
        </p:nvGrpSpPr>
        <p:grpSpPr>
          <a:xfrm>
            <a:off x="4161879" y="2333582"/>
            <a:ext cx="647325" cy="647325"/>
            <a:chOff x="8777439" y="1319009"/>
            <a:chExt cx="863100" cy="863100"/>
          </a:xfrm>
        </p:grpSpPr>
        <p:sp>
          <p:nvSpPr>
            <p:cNvPr id="85" name="Google Shape;85;p4"/>
            <p:cNvSpPr/>
            <p:nvPr/>
          </p:nvSpPr>
          <p:spPr>
            <a:xfrm flipH="1" rot="5400000">
              <a:off x="8777439" y="1319009"/>
              <a:ext cx="863100" cy="863100"/>
            </a:xfrm>
            <a:prstGeom prst="arc">
              <a:avLst>
                <a:gd fmla="val 13410394" name="adj1"/>
                <a:gd fmla="val 18871027" name="adj2"/>
              </a:avLst>
            </a:prstGeom>
            <a:noFill/>
            <a:ln cap="flat" cmpd="sng" w="9525">
              <a:solidFill>
                <a:srgbClr val="000000"/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" name="Google Shape;86;p4"/>
            <p:cNvGrpSpPr/>
            <p:nvPr/>
          </p:nvGrpSpPr>
          <p:grpSpPr>
            <a:xfrm flipH="1" rot="-10545041">
              <a:off x="9485607" y="2008576"/>
              <a:ext cx="76512" cy="79044"/>
              <a:chOff x="3674533" y="1635731"/>
              <a:chExt cx="203200" cy="209869"/>
            </a:xfrm>
          </p:grpSpPr>
          <p:cxnSp>
            <p:nvCxnSpPr>
              <p:cNvPr id="87" name="Google Shape;87;p4"/>
              <p:cNvCxnSpPr/>
              <p:nvPr/>
            </p:nvCxnSpPr>
            <p:spPr>
              <a:xfrm>
                <a:off x="3674533" y="1638300"/>
                <a:ext cx="0" cy="20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 rot="10800000">
                <a:off x="3674633" y="1635731"/>
                <a:ext cx="203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89" name="Google Shape;89;p4"/>
          <p:cNvGrpSpPr/>
          <p:nvPr/>
        </p:nvGrpSpPr>
        <p:grpSpPr>
          <a:xfrm rot="10800000">
            <a:off x="3658729" y="2419757"/>
            <a:ext cx="647325" cy="647325"/>
            <a:chOff x="8777439" y="1319009"/>
            <a:chExt cx="863100" cy="863100"/>
          </a:xfrm>
        </p:grpSpPr>
        <p:sp>
          <p:nvSpPr>
            <p:cNvPr id="90" name="Google Shape;90;p4"/>
            <p:cNvSpPr/>
            <p:nvPr/>
          </p:nvSpPr>
          <p:spPr>
            <a:xfrm flipH="1" rot="5400000">
              <a:off x="8777439" y="1319009"/>
              <a:ext cx="863100" cy="863100"/>
            </a:xfrm>
            <a:prstGeom prst="arc">
              <a:avLst>
                <a:gd fmla="val 13410394" name="adj1"/>
                <a:gd fmla="val 18871027" name="adj2"/>
              </a:avLst>
            </a:prstGeom>
            <a:noFill/>
            <a:ln cap="flat" cmpd="sng" w="9525">
              <a:solidFill>
                <a:srgbClr val="000000"/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 flipH="1" rot="-10545041">
              <a:off x="9485607" y="2008576"/>
              <a:ext cx="76512" cy="79044"/>
              <a:chOff x="3674533" y="1635731"/>
              <a:chExt cx="203200" cy="209869"/>
            </a:xfrm>
          </p:grpSpPr>
          <p:cxnSp>
            <p:nvCxnSpPr>
              <p:cNvPr id="92" name="Google Shape;92;p4"/>
              <p:cNvCxnSpPr/>
              <p:nvPr/>
            </p:nvCxnSpPr>
            <p:spPr>
              <a:xfrm>
                <a:off x="3674533" y="1638300"/>
                <a:ext cx="0" cy="207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3" name="Google Shape;93;p4"/>
              <p:cNvCxnSpPr/>
              <p:nvPr/>
            </p:nvCxnSpPr>
            <p:spPr>
              <a:xfrm rot="10800000">
                <a:off x="3674633" y="1635731"/>
                <a:ext cx="203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cxnSp>
        <p:nvCxnSpPr>
          <p:cNvPr id="94" name="Google Shape;94;p4"/>
          <p:cNvCxnSpPr>
            <a:stCxn id="80" idx="0"/>
            <a:endCxn id="82" idx="2"/>
          </p:cNvCxnSpPr>
          <p:nvPr/>
        </p:nvCxnSpPr>
        <p:spPr>
          <a:xfrm>
            <a:off x="4918468" y="3477189"/>
            <a:ext cx="1089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Libraries, tools, utilities, oh my!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471725" y="2900350"/>
            <a:ext cx="163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Model Formats</a:t>
            </a:r>
            <a:endParaRPr b="1" i="0" sz="13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01" name="Google Shape;101;p5"/>
          <p:cNvGrpSpPr/>
          <p:nvPr/>
        </p:nvGrpSpPr>
        <p:grpSpPr>
          <a:xfrm>
            <a:off x="476250" y="2563150"/>
            <a:ext cx="249600" cy="249600"/>
            <a:chOff x="476250" y="2563150"/>
            <a:chExt cx="249600" cy="249600"/>
          </a:xfrm>
        </p:grpSpPr>
        <p:sp>
          <p:nvSpPr>
            <p:cNvPr id="102" name="Google Shape;102;p5"/>
            <p:cNvSpPr/>
            <p:nvPr/>
          </p:nvSpPr>
          <p:spPr>
            <a:xfrm>
              <a:off x="476250" y="2563150"/>
              <a:ext cx="249600" cy="249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 txBox="1"/>
            <p:nvPr/>
          </p:nvSpPr>
          <p:spPr>
            <a:xfrm>
              <a:off x="530896" y="2626450"/>
              <a:ext cx="14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chemeClr val="lt1"/>
                  </a:solidFill>
                  <a:latin typeface="Space Grotesk"/>
                  <a:ea typeface="Space Grotesk"/>
                  <a:cs typeface="Space Grotesk"/>
                  <a:sym typeface="Space Grotesk"/>
                </a:rPr>
                <a:t>01</a:t>
              </a:r>
              <a:endParaRPr b="1" i="0" sz="8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sp>
        <p:nvSpPr>
          <p:cNvPr id="104" name="Google Shape;104;p5"/>
          <p:cNvSpPr txBox="1"/>
          <p:nvPr/>
        </p:nvSpPr>
        <p:spPr>
          <a:xfrm>
            <a:off x="2681525" y="2900350"/>
            <a:ext cx="163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Libraries</a:t>
            </a:r>
            <a:endParaRPr b="1" i="0" sz="13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05" name="Google Shape;105;p5"/>
          <p:cNvGrpSpPr/>
          <p:nvPr/>
        </p:nvGrpSpPr>
        <p:grpSpPr>
          <a:xfrm>
            <a:off x="2686050" y="2563150"/>
            <a:ext cx="249600" cy="249600"/>
            <a:chOff x="2686050" y="2563150"/>
            <a:chExt cx="249600" cy="249600"/>
          </a:xfrm>
        </p:grpSpPr>
        <p:sp>
          <p:nvSpPr>
            <p:cNvPr id="106" name="Google Shape;106;p5"/>
            <p:cNvSpPr/>
            <p:nvPr/>
          </p:nvSpPr>
          <p:spPr>
            <a:xfrm>
              <a:off x="2686050" y="2563150"/>
              <a:ext cx="249600" cy="249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 txBox="1"/>
            <p:nvPr/>
          </p:nvSpPr>
          <p:spPr>
            <a:xfrm>
              <a:off x="2740696" y="2626450"/>
              <a:ext cx="14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chemeClr val="lt1"/>
                  </a:solidFill>
                  <a:latin typeface="Space Grotesk"/>
                  <a:ea typeface="Space Grotesk"/>
                  <a:cs typeface="Space Grotesk"/>
                  <a:sym typeface="Space Grotesk"/>
                </a:rPr>
                <a:t>02</a:t>
              </a:r>
              <a:endParaRPr b="1" i="0" sz="8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sp>
        <p:nvSpPr>
          <p:cNvPr id="108" name="Google Shape;108;p5"/>
          <p:cNvSpPr txBox="1"/>
          <p:nvPr/>
        </p:nvSpPr>
        <p:spPr>
          <a:xfrm>
            <a:off x="466000" y="3285875"/>
            <a:ext cx="13578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ONNX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JAR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PKI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GGUF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2696248" y="3285875"/>
            <a:ext cx="1618800" cy="14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TensorFlow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PyTorch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Llama.cpp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RAPIDS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CNTK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JAX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HuggingFace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4719875" y="2900350"/>
            <a:ext cx="163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 Sources</a:t>
            </a:r>
            <a:endParaRPr b="1" i="0" sz="13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11" name="Google Shape;111;p5"/>
          <p:cNvGrpSpPr/>
          <p:nvPr/>
        </p:nvGrpSpPr>
        <p:grpSpPr>
          <a:xfrm>
            <a:off x="4724400" y="2563150"/>
            <a:ext cx="249600" cy="249600"/>
            <a:chOff x="4724400" y="2563150"/>
            <a:chExt cx="249600" cy="249600"/>
          </a:xfrm>
        </p:grpSpPr>
        <p:sp>
          <p:nvSpPr>
            <p:cNvPr id="112" name="Google Shape;112;p5"/>
            <p:cNvSpPr/>
            <p:nvPr/>
          </p:nvSpPr>
          <p:spPr>
            <a:xfrm>
              <a:off x="4724400" y="2563150"/>
              <a:ext cx="249600" cy="249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 txBox="1"/>
            <p:nvPr/>
          </p:nvSpPr>
          <p:spPr>
            <a:xfrm>
              <a:off x="4779046" y="2626450"/>
              <a:ext cx="14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chemeClr val="lt1"/>
                  </a:solidFill>
                  <a:latin typeface="Space Grotesk"/>
                  <a:ea typeface="Space Grotesk"/>
                  <a:cs typeface="Space Grotesk"/>
                  <a:sym typeface="Space Grotesk"/>
                </a:rPr>
                <a:t>03</a:t>
              </a:r>
              <a:endParaRPr b="1" i="0" sz="8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sp>
        <p:nvSpPr>
          <p:cNvPr id="114" name="Google Shape;114;p5"/>
          <p:cNvSpPr txBox="1"/>
          <p:nvPr/>
        </p:nvSpPr>
        <p:spPr>
          <a:xfrm>
            <a:off x="4726126" y="3285875"/>
            <a:ext cx="16776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DataFrames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Feature Stores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Spark/Hive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Dataset Libraries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Parquet Files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pace Grotesk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CSVs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115" name="Google Shape;115;p5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5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/>
          <p:nvPr/>
        </p:nvSpPr>
        <p:spPr>
          <a:xfrm rot="-5400000">
            <a:off x="2112475" y="-785075"/>
            <a:ext cx="1706400" cy="5464800"/>
          </a:xfrm>
          <a:prstGeom prst="rect">
            <a:avLst/>
          </a:prstGeom>
          <a:gradFill>
            <a:gsLst>
              <a:gs pos="0">
                <a:srgbClr val="005050"/>
              </a:gs>
              <a:gs pos="100000">
                <a:srgbClr val="00505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473350" y="1207450"/>
            <a:ext cx="537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Potentially Controversial Opinion</a:t>
            </a:r>
            <a:endParaRPr b="1" i="0" sz="4500" u="none" cap="none" strike="noStrike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3575" y="1111275"/>
            <a:ext cx="3058445" cy="34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/>
        </p:nvSpPr>
        <p:spPr>
          <a:xfrm>
            <a:off x="466000" y="1086663"/>
            <a:ext cx="6392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Layers of processing and communication</a:t>
            </a:r>
            <a:endParaRPr b="0" i="0" sz="12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Looking from a Data Pipeline perspective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130" name="Google Shape;130;p7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" name="Google Shape;131;p7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1891813" y="2205425"/>
            <a:ext cx="1406700" cy="740100"/>
          </a:xfrm>
          <a:prstGeom prst="rect">
            <a:avLst/>
          </a:prstGeom>
          <a:solidFill>
            <a:srgbClr val="7196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Preprocessing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4034938" y="220170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6126763" y="220170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/>
          <p:nvPr/>
        </p:nvSpPr>
        <p:spPr>
          <a:xfrm>
            <a:off x="6126763" y="3338150"/>
            <a:ext cx="1355400" cy="740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9553D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4009288" y="3338150"/>
            <a:ext cx="1406700" cy="740100"/>
          </a:xfrm>
          <a:prstGeom prst="rect">
            <a:avLst/>
          </a:prstGeom>
          <a:solidFill>
            <a:srgbClr val="38BDD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1891813" y="3338150"/>
            <a:ext cx="1406700" cy="740100"/>
          </a:xfrm>
          <a:prstGeom prst="rect">
            <a:avLst/>
          </a:prstGeom>
          <a:solidFill>
            <a:srgbClr val="7196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Postprocessing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256375" y="2375375"/>
            <a:ext cx="62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259100" y="3508100"/>
            <a:ext cx="73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7"/>
          <p:cNvCxnSpPr>
            <a:stCxn id="138" idx="3"/>
            <a:endCxn id="132" idx="1"/>
          </p:cNvCxnSpPr>
          <p:nvPr/>
        </p:nvCxnSpPr>
        <p:spPr>
          <a:xfrm>
            <a:off x="879175" y="2575475"/>
            <a:ext cx="10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1" name="Google Shape;141;p7"/>
          <p:cNvCxnSpPr>
            <a:stCxn id="139" idx="3"/>
            <a:endCxn id="137" idx="1"/>
          </p:cNvCxnSpPr>
          <p:nvPr/>
        </p:nvCxnSpPr>
        <p:spPr>
          <a:xfrm>
            <a:off x="998000" y="3708200"/>
            <a:ext cx="89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42" name="Google Shape;142;p7"/>
          <p:cNvCxnSpPr>
            <a:stCxn id="132" idx="3"/>
            <a:endCxn id="133" idx="2"/>
          </p:cNvCxnSpPr>
          <p:nvPr/>
        </p:nvCxnSpPr>
        <p:spPr>
          <a:xfrm flipH="1" rot="10800000">
            <a:off x="3298513" y="2571875"/>
            <a:ext cx="736500" cy="3600"/>
          </a:xfrm>
          <a:prstGeom prst="straightConnector1">
            <a:avLst/>
          </a:prstGeom>
          <a:noFill/>
          <a:ln cap="flat" cmpd="sng" w="9525">
            <a:solidFill>
              <a:srgbClr val="0F0F0F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143" name="Google Shape;143;p7"/>
          <p:cNvCxnSpPr>
            <a:stCxn id="133" idx="0"/>
            <a:endCxn id="134" idx="2"/>
          </p:cNvCxnSpPr>
          <p:nvPr/>
        </p:nvCxnSpPr>
        <p:spPr>
          <a:xfrm>
            <a:off x="5390338" y="2571750"/>
            <a:ext cx="736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144" name="Google Shape;144;p7"/>
          <p:cNvCxnSpPr>
            <a:stCxn id="134" idx="0"/>
            <a:endCxn id="135" idx="0"/>
          </p:cNvCxnSpPr>
          <p:nvPr/>
        </p:nvCxnSpPr>
        <p:spPr>
          <a:xfrm>
            <a:off x="7482163" y="2571750"/>
            <a:ext cx="600" cy="1136400"/>
          </a:xfrm>
          <a:prstGeom prst="curvedConnector3">
            <a:avLst>
              <a:gd fmla="val 123106250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5" name="Google Shape;145;p7"/>
          <p:cNvSpPr/>
          <p:nvPr/>
        </p:nvSpPr>
        <p:spPr>
          <a:xfrm>
            <a:off x="7942375" y="2930775"/>
            <a:ext cx="622800" cy="400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7"/>
          <p:cNvCxnSpPr>
            <a:stCxn id="135" idx="2"/>
            <a:endCxn id="136" idx="3"/>
          </p:cNvCxnSpPr>
          <p:nvPr/>
        </p:nvCxnSpPr>
        <p:spPr>
          <a:xfrm rot="10800000">
            <a:off x="5416063" y="3708200"/>
            <a:ext cx="71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147" name="Google Shape;147;p7"/>
          <p:cNvCxnSpPr>
            <a:stCxn id="136" idx="1"/>
            <a:endCxn id="137" idx="3"/>
          </p:cNvCxnSpPr>
          <p:nvPr/>
        </p:nvCxnSpPr>
        <p:spPr>
          <a:xfrm rot="10800000">
            <a:off x="3298588" y="3708200"/>
            <a:ext cx="71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48" name="Google Shape;148;p7"/>
          <p:cNvSpPr/>
          <p:nvPr/>
        </p:nvSpPr>
        <p:spPr>
          <a:xfrm>
            <a:off x="3377725" y="2340900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493750" y="2344625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439825" y="3477350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5544438" y="3477350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7609775" y="2469075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7685975" y="3374000"/>
            <a:ext cx="453900" cy="461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/>
        </p:nvSpPr>
        <p:spPr>
          <a:xfrm rot="1131113">
            <a:off x="5455609" y="1482185"/>
            <a:ext cx="3128840" cy="4000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Usually passed as tensors…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7"/>
          <p:cNvCxnSpPr>
            <a:endCxn id="148" idx="0"/>
          </p:cNvCxnSpPr>
          <p:nvPr/>
        </p:nvCxnSpPr>
        <p:spPr>
          <a:xfrm flipH="1">
            <a:off x="3604675" y="1553100"/>
            <a:ext cx="2550000" cy="7878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7"/>
          <p:cNvCxnSpPr>
            <a:stCxn id="149" idx="0"/>
          </p:cNvCxnSpPr>
          <p:nvPr/>
        </p:nvCxnSpPr>
        <p:spPr>
          <a:xfrm rot="-5400000">
            <a:off x="5699550" y="1669775"/>
            <a:ext cx="696000" cy="653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7"/>
          <p:cNvCxnSpPr>
            <a:stCxn id="152" idx="0"/>
          </p:cNvCxnSpPr>
          <p:nvPr/>
        </p:nvCxnSpPr>
        <p:spPr>
          <a:xfrm flipH="1" rot="5400000">
            <a:off x="7380425" y="2012775"/>
            <a:ext cx="527400" cy="3852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7"/>
          <p:cNvCxnSpPr>
            <a:endCxn id="150" idx="0"/>
          </p:cNvCxnSpPr>
          <p:nvPr/>
        </p:nvCxnSpPr>
        <p:spPr>
          <a:xfrm flipH="1">
            <a:off x="3666775" y="1538750"/>
            <a:ext cx="2509800" cy="19386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9" name="Google Shape;159;p7"/>
          <p:cNvCxnSpPr>
            <a:stCxn id="151" idx="0"/>
          </p:cNvCxnSpPr>
          <p:nvPr/>
        </p:nvCxnSpPr>
        <p:spPr>
          <a:xfrm rot="-5400000">
            <a:off x="5169438" y="2272400"/>
            <a:ext cx="1806900" cy="603000"/>
          </a:xfrm>
          <a:prstGeom prst="curvedConnector3">
            <a:avLst>
              <a:gd fmla="val 411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7"/>
          <p:cNvCxnSpPr/>
          <p:nvPr/>
        </p:nvCxnSpPr>
        <p:spPr>
          <a:xfrm flipH="1" rot="5400000">
            <a:off x="6965975" y="2427050"/>
            <a:ext cx="1432500" cy="461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/>
        </p:nvSpPr>
        <p:spPr>
          <a:xfrm>
            <a:off x="466000" y="4336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Pros and Cons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166" name="Google Shape;166;p8"/>
          <p:cNvCxnSpPr/>
          <p:nvPr/>
        </p:nvCxnSpPr>
        <p:spPr>
          <a:xfrm>
            <a:off x="259100" y="0"/>
            <a:ext cx="0" cy="64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8"/>
          <p:cNvSpPr/>
          <p:nvPr/>
        </p:nvSpPr>
        <p:spPr>
          <a:xfrm>
            <a:off x="223825" y="629250"/>
            <a:ext cx="70500" cy="70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234150" y="1087600"/>
            <a:ext cx="85575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What functions are available?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cudf, TensorFlow, PyTorch, JAX, all have different benefits and drawbacks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Transformers available through HuggingFace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Cost of linking libraries together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Copying data because of incompatible layouts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Copying data between devices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Integrating UDFs</a:t>
            </a:r>
            <a:endParaRPr b="0" i="0" sz="13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5050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new upstarts! (Many consolidating around Arrow)</a:t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5050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Bauplan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LanceDB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50"/>
              </a:buClr>
              <a:buSzPts val="1100"/>
              <a:buFont typeface="Space Grotesk"/>
              <a:buChar char="■"/>
            </a:pPr>
            <a:r>
              <a:rPr b="0" i="0" lang="en" sz="1100" u="none" cap="none" strike="noStrike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GoodData</a:t>
            </a:r>
            <a:endParaRPr b="0" i="0" sz="11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/>
          <p:nvPr/>
        </p:nvSpPr>
        <p:spPr>
          <a:xfrm rot="-5400000">
            <a:off x="601925" y="505350"/>
            <a:ext cx="1614900" cy="1614900"/>
          </a:xfrm>
          <a:prstGeom prst="ellipse">
            <a:avLst/>
          </a:prstGeom>
          <a:gradFill>
            <a:gsLst>
              <a:gs pos="0">
                <a:srgbClr val="719696"/>
              </a:gs>
              <a:gs pos="100000">
                <a:srgbClr val="005050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1083725" y="1420963"/>
            <a:ext cx="329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point is</a:t>
            </a:r>
            <a:endParaRPr b="1" i="0" sz="3000" u="none" cap="none" strike="noStrike">
              <a:solidFill>
                <a:srgbClr val="000000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083725" y="1882663"/>
            <a:ext cx="2845500" cy="138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 flipH="1">
            <a:off x="3913738" y="1852213"/>
            <a:ext cx="74700" cy="747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000" y="856062"/>
            <a:ext cx="3683623" cy="27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