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9" r:id="rId4"/>
    <p:sldId id="270" r:id="rId5"/>
    <p:sldId id="271" r:id="rId6"/>
    <p:sldId id="272" r:id="rId7"/>
    <p:sldId id="258" r:id="rId8"/>
    <p:sldId id="259" r:id="rId9"/>
    <p:sldId id="273" r:id="rId10"/>
    <p:sldId id="275" r:id="rId11"/>
    <p:sldId id="274" r:id="rId12"/>
    <p:sldId id="276" r:id="rId13"/>
    <p:sldId id="260" r:id="rId14"/>
    <p:sldId id="277" r:id="rId15"/>
    <p:sldId id="261" r:id="rId16"/>
    <p:sldId id="262" r:id="rId17"/>
    <p:sldId id="263" r:id="rId18"/>
    <p:sldId id="278" r:id="rId19"/>
    <p:sldId id="266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95" autoAdjust="0"/>
  </p:normalViewPr>
  <p:slideViewPr>
    <p:cSldViewPr snapToGrid="0" snapToObjects="1">
      <p:cViewPr>
        <p:scale>
          <a:sx n="75" d="100"/>
          <a:sy n="75" d="100"/>
        </p:scale>
        <p:origin x="91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1602-41B8-4006-87BB-E8C7218D5CD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244E-1B45-4824-AB74-BA72D96CC2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CVMs </a:t>
            </a:r>
            <a:r>
              <a:rPr lang="de-DE" noProof="0" dirty="0" err="1"/>
              <a:t>typically</a:t>
            </a:r>
            <a:r>
              <a:rPr lang="de-DE" noProof="0" dirty="0"/>
              <a:t> provide </a:t>
            </a:r>
            <a:r>
              <a:rPr lang="de-DE" noProof="0" dirty="0" err="1"/>
              <a:t>facilities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(</a:t>
            </a:r>
            <a:r>
              <a:rPr lang="de-DE" noProof="0" dirty="0" err="1"/>
              <a:t>static</a:t>
            </a:r>
            <a:r>
              <a:rPr lang="de-DE" noProof="0" dirty="0"/>
              <a:t>) “launch </a:t>
            </a:r>
            <a:r>
              <a:rPr lang="de-DE" noProof="0" dirty="0" err="1"/>
              <a:t>measurements</a:t>
            </a:r>
            <a:r>
              <a:rPr lang="de-DE" noProof="0" dirty="0"/>
              <a:t>“</a:t>
            </a:r>
          </a:p>
          <a:p>
            <a:r>
              <a:rPr lang="de-DE" dirty="0"/>
              <a:t>Intel TDX also has platform-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noProof="0" dirty="0" err="1"/>
              <a:t>registers</a:t>
            </a:r>
            <a:r>
              <a:rPr lang="de-DE" noProof="0" dirty="0"/>
              <a:t>, that </a:t>
            </a:r>
            <a:r>
              <a:rPr lang="de-DE" noProof="0" dirty="0" err="1"/>
              <a:t>can</a:t>
            </a:r>
            <a:r>
              <a:rPr lang="de-DE" noProof="0" dirty="0"/>
              <a:t> </a:t>
            </a:r>
            <a:r>
              <a:rPr lang="de-DE" noProof="0" dirty="0" err="1"/>
              <a:t>be</a:t>
            </a:r>
            <a:r>
              <a:rPr lang="de-DE" noProof="0" dirty="0"/>
              <a:t> </a:t>
            </a:r>
            <a:r>
              <a:rPr lang="de-DE" noProof="0" dirty="0" err="1"/>
              <a:t>extended</a:t>
            </a:r>
            <a:r>
              <a:rPr lang="de-DE" noProof="0" dirty="0"/>
              <a:t> at </a:t>
            </a:r>
            <a:r>
              <a:rPr lang="de-DE" noProof="0" dirty="0" err="1"/>
              <a:t>runtime</a:t>
            </a:r>
            <a:endParaRPr lang="en-US" noProof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A244E-1B45-4824-AB74-BA72D96CC2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api-group.org/specifications/specs/linux_tpm_pcr_registr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dentialcontainers.org/" TargetMode="External"/><Relationship Id="rId7" Type="http://schemas.openxmlformats.org/officeDocument/2006/relationships/hyperlink" Target="https://cdrdv2-public.intel.com/783079/whitepaper-device-attestation-model-in-confidential-computing-environment-v0.6.4.pdf" TargetMode="External"/><Relationship Id="rId2" Type="http://schemas.openxmlformats.org/officeDocument/2006/relationships/hyperlink" Target="https://katacontainers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oconut-svsm/svsm" TargetMode="External"/><Relationship Id="rId5" Type="http://schemas.openxmlformats.org/officeDocument/2006/relationships/hyperlink" Target="https://techcommunity.microsoft.com/blog/windowsosplatform/openhcl-the-new-open-source-paravisor/4273172" TargetMode="External"/><Relationship Id="rId4" Type="http://schemas.openxmlformats.org/officeDocument/2006/relationships/hyperlink" Target="https://github.com/systemd/mko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solidFill>
                  <a:srgbClr val="333333"/>
                </a:solidFill>
                <a:effectLst/>
              </a:rPr>
              <a:t>Case Study: Measured Boot and Remote Attestation in Confidential Containers</a:t>
            </a:r>
            <a:br>
              <a:rPr lang="en-US" b="1" i="0" dirty="0">
                <a:solidFill>
                  <a:srgbClr val="333333"/>
                </a:solidFill>
                <a:effectLst/>
                <a:latin typeface="Signika"/>
              </a:rPr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" y="3886200"/>
            <a:ext cx="8475134" cy="1752600"/>
          </a:xfrm>
        </p:spPr>
        <p:txBody>
          <a:bodyPr/>
          <a:lstStyle/>
          <a:p>
            <a:r>
              <a:rPr lang="en-US" noProof="0" dirty="0"/>
              <a:t>Magnus Kulke, </a:t>
            </a:r>
            <a:r>
              <a:rPr lang="en-US" noProof="0" dirty="0" err="1"/>
              <a:t>swe</a:t>
            </a:r>
            <a:r>
              <a:rPr lang="en-US" noProof="0" dirty="0"/>
              <a:t> @</a:t>
            </a:r>
            <a:r>
              <a:rPr lang="en-US" dirty="0"/>
              <a:t>Azure Core Linux</a:t>
            </a:r>
            <a:endParaRPr lang="en-US" noProof="0" dirty="0"/>
          </a:p>
          <a:p>
            <a:r>
              <a:rPr lang="en-US" noProof="0" dirty="0"/>
              <a:t>FOSDEM 25</a:t>
            </a:r>
            <a:r>
              <a:rPr lang="en-US" dirty="0"/>
              <a:t>, Image-Based Linux and Boot Integrity </a:t>
            </a:r>
            <a:r>
              <a:rPr lang="en-US" dirty="0" err="1"/>
              <a:t>Devroom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0E68-BF5E-8468-46E5-2EF82A0E0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BAA3-86E0-0147-AD02-AD09E3D8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err="1"/>
              <a:t>mkosi</a:t>
            </a:r>
            <a:r>
              <a:rPr lang="en-US" noProof="0" dirty="0"/>
              <a:t> is fast!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AA5F15-653F-BDC6-1ECC-EC3748D8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349809"/>
            <a:ext cx="7493000" cy="1304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BAA387-6322-3857-DE01-21BCE0D2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042354"/>
            <a:ext cx="6561667" cy="202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3E13-12A3-F6C2-5198-811A4933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609"/>
          </a:xfrm>
        </p:spPr>
        <p:txBody>
          <a:bodyPr/>
          <a:lstStyle/>
          <a:p>
            <a:r>
              <a:rPr lang="en-US" noProof="0" dirty="0"/>
              <a:t>Shortens debug cycles</a:t>
            </a:r>
          </a:p>
        </p:txBody>
      </p:sp>
    </p:spTree>
    <p:extLst>
      <p:ext uri="{BB962C8B-B14F-4D97-AF65-F5344CB8AC3E}">
        <p14:creationId xmlns:p14="http://schemas.microsoft.com/office/powerpoint/2010/main" val="319807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FCB75-9734-4A9F-2F60-A92906E5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0C3C-D58F-E567-0CEC-9D4F6DE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dm-verity setup is trivial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1FB32A-345A-901D-F2E1-25BD4816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609"/>
          </a:xfrm>
        </p:spPr>
        <p:txBody>
          <a:bodyPr/>
          <a:lstStyle/>
          <a:p>
            <a:r>
              <a:rPr lang="en-US" noProof="0" dirty="0" err="1"/>
              <a:t>PodVM</a:t>
            </a:r>
            <a:r>
              <a:rPr lang="en-US" noProof="0" dirty="0"/>
              <a:t> </a:t>
            </a:r>
            <a:r>
              <a:rPr lang="en-US" noProof="0" dirty="0" err="1"/>
              <a:t>rootfs</a:t>
            </a:r>
            <a:r>
              <a:rPr lang="en-US" noProof="0" dirty="0"/>
              <a:t> is immutable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EE441B-3105-DB27-3BC3-B66AAE1F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8" y="2349809"/>
            <a:ext cx="6891867" cy="4081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83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CABDA-0D8D-F503-082E-2A3FEB60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7DDF-E204-0D9E-D489-9118A804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Detour: CVMs and </a:t>
            </a:r>
            <a:r>
              <a:rPr lang="en-US" noProof="0" dirty="0" err="1"/>
              <a:t>vTPMs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D02F-BDD9-1866-4DBB-DDE33907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9533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/>
              <a:t>Rich(er) userland/kernel support for TPMs</a:t>
            </a:r>
          </a:p>
          <a:p>
            <a:r>
              <a:rPr lang="en-US" noProof="0" dirty="0" err="1"/>
              <a:t>Paravisors</a:t>
            </a:r>
            <a:r>
              <a:rPr lang="en-US" noProof="0" dirty="0"/>
              <a:t> / SVSMs</a:t>
            </a:r>
          </a:p>
          <a:p>
            <a:pPr lvl="1"/>
            <a:r>
              <a:rPr lang="en-US" noProof="0" dirty="0"/>
              <a:t>Application in early boot</a:t>
            </a:r>
          </a:p>
          <a:p>
            <a:pPr lvl="1"/>
            <a:r>
              <a:rPr lang="en-US" noProof="0" dirty="0"/>
              <a:t>Use privilege primitives to provide </a:t>
            </a:r>
            <a:r>
              <a:rPr lang="en-US" noProof="0" dirty="0" err="1"/>
              <a:t>vTPM</a:t>
            </a:r>
            <a:r>
              <a:rPr lang="en-US" noProof="0" dirty="0"/>
              <a:t> in CVM</a:t>
            </a:r>
          </a:p>
          <a:p>
            <a:pPr lvl="1"/>
            <a:r>
              <a:rPr lang="en-US" noProof="0" dirty="0"/>
              <a:t>Isolated from Host + Guest OS, linked to HW Root-of-Trust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69BBB0-1545-ADF7-B67A-5F58E96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3" y="3281698"/>
            <a:ext cx="3275705" cy="2750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7593584C-16AB-3757-06F6-69B79AF0A0F0}"/>
              </a:ext>
            </a:extLst>
          </p:cNvPr>
          <p:cNvSpPr/>
          <p:nvPr/>
        </p:nvSpPr>
        <p:spPr>
          <a:xfrm>
            <a:off x="457200" y="3369733"/>
            <a:ext cx="3928533" cy="2548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Host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984C1B7-DE6F-AA3A-9E74-327B781A4F60}"/>
              </a:ext>
            </a:extLst>
          </p:cNvPr>
          <p:cNvSpPr/>
          <p:nvPr/>
        </p:nvSpPr>
        <p:spPr>
          <a:xfrm>
            <a:off x="783613" y="3852333"/>
            <a:ext cx="3275705" cy="1862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VM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A257206-BA59-1D89-6E59-80ABC9FA5A46}"/>
              </a:ext>
            </a:extLst>
          </p:cNvPr>
          <p:cNvSpPr/>
          <p:nvPr/>
        </p:nvSpPr>
        <p:spPr>
          <a:xfrm>
            <a:off x="783613" y="4254499"/>
            <a:ext cx="3275705" cy="681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VMPL 0 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8F534A-6411-D671-2AC8-881ED7A2C283}"/>
              </a:ext>
            </a:extLst>
          </p:cNvPr>
          <p:cNvSpPr/>
          <p:nvPr/>
        </p:nvSpPr>
        <p:spPr>
          <a:xfrm>
            <a:off x="900254" y="4364566"/>
            <a:ext cx="1062118" cy="440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 err="1"/>
              <a:t>vTPM</a:t>
            </a:r>
            <a:endParaRPr lang="en-US" noProof="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9050EC8-2FCD-A260-6931-295DE1458FBF}"/>
              </a:ext>
            </a:extLst>
          </p:cNvPr>
          <p:cNvSpPr/>
          <p:nvPr/>
        </p:nvSpPr>
        <p:spPr>
          <a:xfrm>
            <a:off x="783613" y="4936066"/>
            <a:ext cx="3275705" cy="778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VMPL &gt; 0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62F944-66B5-81B4-7B50-315826C4424A}"/>
              </a:ext>
            </a:extLst>
          </p:cNvPr>
          <p:cNvSpPr/>
          <p:nvPr/>
        </p:nvSpPr>
        <p:spPr>
          <a:xfrm>
            <a:off x="872961" y="5198533"/>
            <a:ext cx="1116705" cy="440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Guest OS</a:t>
            </a:r>
          </a:p>
        </p:txBody>
      </p:sp>
      <p:sp>
        <p:nvSpPr>
          <p:cNvPr id="20" name="Multiplikationszeichen 19">
            <a:extLst>
              <a:ext uri="{FF2B5EF4-FFF2-40B4-BE49-F238E27FC236}">
                <a16:creationId xmlns:a16="http://schemas.microsoft.com/office/drawing/2014/main" id="{A784F81A-8D10-AEF8-BE19-8289118D7C58}"/>
              </a:ext>
            </a:extLst>
          </p:cNvPr>
          <p:cNvSpPr/>
          <p:nvPr/>
        </p:nvSpPr>
        <p:spPr>
          <a:xfrm>
            <a:off x="1164613" y="4758268"/>
            <a:ext cx="533400" cy="4995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Multiplikationszeichen 20">
            <a:extLst>
              <a:ext uri="{FF2B5EF4-FFF2-40B4-BE49-F238E27FC236}">
                <a16:creationId xmlns:a16="http://schemas.microsoft.com/office/drawing/2014/main" id="{EF6A99BE-34BF-2440-3A9A-4FE2D7A4E3DC}"/>
              </a:ext>
            </a:extLst>
          </p:cNvPr>
          <p:cNvSpPr/>
          <p:nvPr/>
        </p:nvSpPr>
        <p:spPr>
          <a:xfrm>
            <a:off x="1164613" y="3623733"/>
            <a:ext cx="533400" cy="499532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241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Using </a:t>
            </a:r>
            <a:r>
              <a:rPr lang="en-US" noProof="0" dirty="0" err="1"/>
              <a:t>vTPM</a:t>
            </a:r>
            <a:r>
              <a:rPr lang="en-US" noProof="0" dirty="0"/>
              <a:t> for Measured Boot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hlinkClick r:id="rId2"/>
              </a:rPr>
              <a:t>Linux TPM PCR Registry | UAPI Group Specifications</a:t>
            </a:r>
            <a:r>
              <a:rPr lang="en-US" noProof="0" dirty="0"/>
              <a:t> (pretty </a:t>
            </a:r>
            <a:r>
              <a:rPr lang="en-US" noProof="0" dirty="0" err="1"/>
              <a:t>crowsed</a:t>
            </a:r>
            <a:r>
              <a:rPr lang="en-US" noProof="0" dirty="0"/>
              <a:t> 😬)</a:t>
            </a:r>
          </a:p>
          <a:p>
            <a:r>
              <a:rPr lang="en-US" noProof="0" dirty="0"/>
              <a:t>Static OS in PCR11 (UKI)</a:t>
            </a:r>
          </a:p>
          <a:p>
            <a:pPr lvl="1"/>
            <a:r>
              <a:rPr lang="en-US" noProof="0" dirty="0"/>
              <a:t>Kernel, </a:t>
            </a:r>
            <a:r>
              <a:rPr lang="en-US" noProof="0" dirty="0" err="1"/>
              <a:t>initrd</a:t>
            </a:r>
            <a:r>
              <a:rPr lang="en-US" noProof="0" dirty="0"/>
              <a:t>, </a:t>
            </a:r>
            <a:r>
              <a:rPr lang="en-US" noProof="0" dirty="0" err="1"/>
              <a:t>cmdline</a:t>
            </a:r>
            <a:r>
              <a:rPr lang="en-US" noProof="0" dirty="0"/>
              <a:t> (verity root-hash)</a:t>
            </a:r>
          </a:p>
          <a:p>
            <a:r>
              <a:rPr lang="en-US" noProof="0" dirty="0"/>
              <a:t>Dynamic CoCo configuration in PCR8</a:t>
            </a:r>
          </a:p>
          <a:p>
            <a:pPr lvl="1"/>
            <a:r>
              <a:rPr lang="en-US" noProof="0" dirty="0"/>
              <a:t>Claimed by grub (which we don’t use) </a:t>
            </a:r>
          </a:p>
          <a:p>
            <a:r>
              <a:rPr lang="en-US" dirty="0"/>
              <a:t>Attach </a:t>
            </a:r>
            <a:r>
              <a:rPr lang="en-US" dirty="0" err="1"/>
              <a:t>vTPM</a:t>
            </a:r>
            <a:r>
              <a:rPr lang="en-US" dirty="0"/>
              <a:t> quote to TEE evidence</a:t>
            </a:r>
            <a:endParaRPr lang="en-US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B3E5F-F967-4393-A36D-A1CAC4B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Calculate PCRs offline or via </a:t>
            </a:r>
            <a:r>
              <a:rPr lang="en-US" noProof="0" dirty="0" err="1"/>
              <a:t>sw-tpm</a:t>
            </a:r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C87FDC-10D6-8AE7-32EB-89E60F50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2582802"/>
            <a:ext cx="5486400" cy="350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EAA570-E585-76FB-64FA-77F78E82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8" y="1752600"/>
            <a:ext cx="5090268" cy="2078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79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Optimize launch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480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VMs should start doing “container work” ASAP</a:t>
            </a:r>
          </a:p>
          <a:p>
            <a:r>
              <a:rPr lang="en-US" noProof="0" dirty="0" err="1"/>
              <a:t>systemd</a:t>
            </a:r>
            <a:r>
              <a:rPr lang="en-US" noProof="0" dirty="0"/>
              <a:t>-analyze {</a:t>
            </a:r>
            <a:r>
              <a:rPr lang="en-US" noProof="0" dirty="0" err="1"/>
              <a:t>plot,criticial</a:t>
            </a:r>
            <a:r>
              <a:rPr lang="en-US" noProof="0" dirty="0"/>
              <a:t>-chain} are incredibly helpful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EC200D-A96E-2231-B3BF-1A3D7E2E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6580"/>
            <a:ext cx="4140200" cy="25311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BD71C0-6FF5-89B9-99A7-0235C9FFC168}"/>
              </a:ext>
            </a:extLst>
          </p:cNvPr>
          <p:cNvSpPr txBox="1">
            <a:spLocks/>
          </p:cNvSpPr>
          <p:nvPr/>
        </p:nvSpPr>
        <p:spPr>
          <a:xfrm>
            <a:off x="2353733" y="5235002"/>
            <a:ext cx="677334" cy="58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 dirty="0"/>
              <a:t>🤨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5AA69F-9883-EBB6-8CF6-5B8AFAE0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32" y="3175001"/>
            <a:ext cx="5825067" cy="1963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WIP: Encrypted workspace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Some container image are large (CUDA)</a:t>
            </a:r>
          </a:p>
          <a:p>
            <a:pPr lvl="1"/>
            <a:r>
              <a:rPr lang="en-US" noProof="0" dirty="0"/>
              <a:t>HD Storage is untrusted per-se</a:t>
            </a:r>
          </a:p>
          <a:p>
            <a:pPr lvl="1"/>
            <a:r>
              <a:rPr lang="en-US" noProof="0" dirty="0" err="1"/>
              <a:t>Tmpfs</a:t>
            </a:r>
            <a:r>
              <a:rPr lang="en-US" noProof="0" dirty="0"/>
              <a:t>-backed image + runtime storage is costly</a:t>
            </a:r>
          </a:p>
          <a:p>
            <a:r>
              <a:rPr lang="en-US" noProof="0" dirty="0"/>
              <a:t>Option: use encrypted scratch space</a:t>
            </a:r>
          </a:p>
          <a:p>
            <a:pPr lvl="1"/>
            <a:r>
              <a:rPr lang="en-US" noProof="0" dirty="0"/>
              <a:t>Add auto-growing partition</a:t>
            </a:r>
          </a:p>
          <a:p>
            <a:pPr lvl="1"/>
            <a:r>
              <a:rPr lang="en-US" noProof="0" dirty="0"/>
              <a:t>Encrypt with random key</a:t>
            </a:r>
          </a:p>
          <a:p>
            <a:pPr lvl="1"/>
            <a:r>
              <a:rPr lang="en-US" noProof="0" dirty="0"/>
              <a:t>Add </a:t>
            </a:r>
            <a:r>
              <a:rPr lang="en-US" noProof="0" dirty="0" err="1"/>
              <a:t>repart</a:t>
            </a:r>
            <a:r>
              <a:rPr lang="en-US" noProof="0" dirty="0"/>
              <a:t> + </a:t>
            </a:r>
            <a:r>
              <a:rPr lang="en-US" noProof="0" dirty="0" err="1"/>
              <a:t>crypttab</a:t>
            </a:r>
            <a:r>
              <a:rPr lang="en-US" noProof="0" dirty="0"/>
              <a:t> </a:t>
            </a:r>
            <a:r>
              <a:rPr lang="en-US" noProof="0" dirty="0" err="1"/>
              <a:t>cfg</a:t>
            </a:r>
            <a:endParaRPr lang="en-US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2BEFF7-F8F8-F69E-1E5D-AAA01F1B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31" y="4041105"/>
            <a:ext cx="3620005" cy="20100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Future </a:t>
            </a:r>
            <a:r>
              <a:rPr lang="en-US" dirty="0"/>
              <a:t>ideas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/>
              <a:t>Leverage </a:t>
            </a:r>
            <a:r>
              <a:rPr lang="de-DE" noProof="0" dirty="0" err="1"/>
              <a:t>Sysext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more</a:t>
            </a:r>
            <a:r>
              <a:rPr lang="de-DE" noProof="0" dirty="0"/>
              <a:t> </a:t>
            </a:r>
            <a:r>
              <a:rPr lang="de-DE" noProof="0" dirty="0" err="1"/>
              <a:t>opionionated</a:t>
            </a:r>
            <a:r>
              <a:rPr lang="de-DE" noProof="0" dirty="0"/>
              <a:t> Base OS requirements:</a:t>
            </a:r>
          </a:p>
          <a:p>
            <a:pPr lvl="1"/>
            <a:r>
              <a:rPr lang="de-DE" dirty="0"/>
              <a:t>Plugin in CoCo </a:t>
            </a:r>
            <a:r>
              <a:rPr lang="de-DE" dirty="0" err="1"/>
              <a:t>sysext</a:t>
            </a:r>
            <a:r>
              <a:rPr lang="de-DE" dirty="0"/>
              <a:t> w/ </a:t>
            </a:r>
            <a:r>
              <a:rPr lang="de-DE" dirty="0" err="1"/>
              <a:t>kata</a:t>
            </a:r>
            <a:r>
              <a:rPr lang="de-DE" dirty="0"/>
              <a:t> + </a:t>
            </a:r>
            <a:r>
              <a:rPr lang="de-DE" dirty="0" err="1"/>
              <a:t>attestation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  <a:p>
            <a:pPr lvl="1"/>
            <a:r>
              <a:rPr lang="de-DE" dirty="0"/>
              <a:t>Have </a:t>
            </a:r>
            <a:r>
              <a:rPr lang="de-DE" dirty="0" err="1"/>
              <a:t>predictable</a:t>
            </a:r>
            <a:r>
              <a:rPr lang="de-DE" dirty="0"/>
              <a:t> (</a:t>
            </a:r>
            <a:r>
              <a:rPr lang="de-DE" dirty="0" err="1"/>
              <a:t>composite</a:t>
            </a:r>
            <a:r>
              <a:rPr lang="de-DE" dirty="0"/>
              <a:t>)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+ CoCo </a:t>
            </a:r>
            <a:r>
              <a:rPr lang="de-DE" dirty="0" err="1"/>
              <a:t>bins</a:t>
            </a:r>
            <a:endParaRPr lang="de-DE" noProof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2BC5C-2A26-912D-36CE-3443D897B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EFE6-8031-4BD2-97A6-678FFE95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Future </a:t>
            </a:r>
            <a:r>
              <a:rPr lang="en-US" dirty="0"/>
              <a:t>ideas II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5A11-AAA7-354A-4BD6-F6E5B820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/>
              <a:t>Support non-TPM TEE </a:t>
            </a:r>
            <a:r>
              <a:rPr lang="de-DE" noProof="0" dirty="0" err="1"/>
              <a:t>RoT</a:t>
            </a:r>
            <a:r>
              <a:rPr lang="de-DE" noProof="0" dirty="0"/>
              <a:t> HW in </a:t>
            </a:r>
            <a:r>
              <a:rPr lang="de-DE" noProof="0" dirty="0" err="1"/>
              <a:t>systemd</a:t>
            </a:r>
            <a:r>
              <a:rPr lang="de-DE" noProof="0" dirty="0"/>
              <a:t> </a:t>
            </a:r>
            <a:r>
              <a:rPr lang="de-DE" dirty="0" err="1"/>
              <a:t>tooling</a:t>
            </a:r>
            <a:endParaRPr lang="de-DE" dirty="0"/>
          </a:p>
          <a:p>
            <a:pPr lvl="1"/>
            <a:r>
              <a:rPr lang="de-DE" dirty="0"/>
              <a:t>Like </a:t>
            </a:r>
            <a:r>
              <a:rPr lang="de-DE" dirty="0" err="1"/>
              <a:t>libtss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SEV-SNP, TDX, …</a:t>
            </a:r>
          </a:p>
          <a:p>
            <a:pPr lvl="1"/>
            <a:r>
              <a:rPr lang="de-DE" dirty="0"/>
              <a:t>Some UAPI </a:t>
            </a:r>
            <a:r>
              <a:rPr lang="de-DE" dirty="0" err="1"/>
              <a:t>standardization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 (</a:t>
            </a:r>
            <a:r>
              <a:rPr lang="de-DE" dirty="0" err="1"/>
              <a:t>configfs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Up </a:t>
            </a:r>
            <a:r>
              <a:rPr lang="de-DE" dirty="0" err="1"/>
              <a:t>now</a:t>
            </a:r>
            <a:r>
              <a:rPr lang="de-DE" dirty="0"/>
              <a:t>: Confidential GPUs…</a:t>
            </a:r>
          </a:p>
          <a:p>
            <a:pPr lvl="1"/>
            <a:r>
              <a:rPr lang="de-DE" dirty="0"/>
              <a:t>Up </a:t>
            </a:r>
            <a:r>
              <a:rPr lang="de-DE" dirty="0" err="1"/>
              <a:t>next</a:t>
            </a:r>
            <a:r>
              <a:rPr lang="de-DE" dirty="0"/>
              <a:t>: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attestable</a:t>
            </a:r>
            <a:r>
              <a:rPr lang="de-DE" dirty="0"/>
              <a:t> </a:t>
            </a:r>
            <a:r>
              <a:rPr lang="de-DE" dirty="0" err="1"/>
              <a:t>devices</a:t>
            </a:r>
            <a:endParaRPr lang="de-DE" dirty="0"/>
          </a:p>
          <a:p>
            <a:pPr lvl="2"/>
            <a:r>
              <a:rPr lang="de-DE" dirty="0"/>
              <a:t>TEE Device Interface (TDI)</a:t>
            </a:r>
          </a:p>
          <a:p>
            <a:pPr marL="457200" lvl="1" indent="0">
              <a:buNone/>
            </a:pP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50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err="1"/>
              <a:t>Using</a:t>
            </a:r>
            <a:r>
              <a:rPr lang="de-DE" noProof="0" dirty="0"/>
              <a:t> </a:t>
            </a:r>
            <a:r>
              <a:rPr lang="de-DE" noProof="0" dirty="0" err="1"/>
              <a:t>tools</a:t>
            </a:r>
            <a:r>
              <a:rPr lang="de-DE" noProof="0" dirty="0"/>
              <a:t> from </a:t>
            </a:r>
            <a:r>
              <a:rPr lang="de-DE" noProof="0" dirty="0" err="1"/>
              <a:t>systemd‘s</a:t>
            </a:r>
            <a:r>
              <a:rPr lang="de-DE" noProof="0" dirty="0"/>
              <a:t> </a:t>
            </a:r>
            <a:r>
              <a:rPr lang="de-DE" noProof="0" dirty="0" err="1"/>
              <a:t>ecosystem</a:t>
            </a:r>
            <a:r>
              <a:rPr lang="de-DE" noProof="0" dirty="0"/>
              <a:t> CoCo </a:t>
            </a:r>
            <a:r>
              <a:rPr lang="de-DE" noProof="0" dirty="0" err="1"/>
              <a:t>can</a:t>
            </a:r>
            <a:r>
              <a:rPr lang="de-DE" noProof="0" dirty="0"/>
              <a:t> </a:t>
            </a:r>
            <a:r>
              <a:rPr lang="de-DE" noProof="0" dirty="0" err="1"/>
              <a:t>quickly</a:t>
            </a:r>
            <a:r>
              <a:rPr lang="de-DE" noProof="0" dirty="0"/>
              <a:t> build and </a:t>
            </a:r>
            <a:r>
              <a:rPr lang="de-DE" noProof="0" dirty="0" err="1"/>
              <a:t>iterate</a:t>
            </a:r>
            <a:r>
              <a:rPr lang="de-DE" noProof="0" dirty="0"/>
              <a:t> on an </a:t>
            </a:r>
            <a:r>
              <a:rPr lang="de-DE" noProof="0" dirty="0" err="1"/>
              <a:t>immutuble</a:t>
            </a:r>
            <a:r>
              <a:rPr lang="de-DE" noProof="0" dirty="0"/>
              <a:t> </a:t>
            </a:r>
            <a:r>
              <a:rPr lang="de-DE" noProof="0" dirty="0" err="1"/>
              <a:t>utility</a:t>
            </a:r>
            <a:r>
              <a:rPr lang="de-DE" noProof="0" dirty="0"/>
              <a:t> VM.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hosting</a:t>
            </a:r>
            <a:r>
              <a:rPr lang="de-DE" noProof="0" dirty="0"/>
              <a:t> </a:t>
            </a:r>
            <a:r>
              <a:rPr lang="de-DE" noProof="0" dirty="0" err="1"/>
              <a:t>containers</a:t>
            </a:r>
            <a:endParaRPr lang="de-DE" noProof="0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leverage </a:t>
            </a:r>
            <a:r>
              <a:rPr lang="de-DE" dirty="0" err="1"/>
              <a:t>Measured</a:t>
            </a:r>
            <a:r>
              <a:rPr lang="de-DE" dirty="0"/>
              <a:t> Boot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feasible</a:t>
            </a:r>
            <a:endParaRPr lang="de-DE" dirty="0"/>
          </a:p>
          <a:p>
            <a:r>
              <a:rPr lang="de-DE" noProof="0" dirty="0"/>
              <a:t>Good </a:t>
            </a:r>
            <a:r>
              <a:rPr lang="de-DE" noProof="0" dirty="0" err="1"/>
              <a:t>template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similar</a:t>
            </a:r>
            <a:r>
              <a:rPr lang="de-DE" noProof="0" dirty="0"/>
              <a:t> requirements</a:t>
            </a:r>
            <a:endParaRPr lang="en-US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A0D2C-CC5A-01CE-9CE2-366F4FF92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BCE8-B5DA-50FE-A6E1-71043685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Containers? Pods? Boot integrity?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746-85AE-320C-0AA9-028C07A2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Confidential Containers (CoCo) is an effort to introduce Confidential Computing (CC) into the container ecosystem.</a:t>
            </a:r>
          </a:p>
          <a:p>
            <a:r>
              <a:rPr lang="en-US" noProof="0" dirty="0"/>
              <a:t>CC today is mostly built on top of Virtualization boundaries</a:t>
            </a:r>
          </a:p>
          <a:p>
            <a:r>
              <a:rPr lang="en-US" noProof="0" dirty="0"/>
              <a:t>K8S Pods: collocated processes in a sandbox, with shared namespaces &amp; resources</a:t>
            </a:r>
          </a:p>
          <a:p>
            <a:r>
              <a:rPr lang="en-US" noProof="0" dirty="0"/>
              <a:t>CoCo wraps Pods into VMs</a:t>
            </a:r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413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133CF6-D4F8-C3E2-9DE1-3397B96C57F2}"/>
              </a:ext>
            </a:extLst>
          </p:cNvPr>
          <p:cNvSpPr txBox="1"/>
          <p:nvPr/>
        </p:nvSpPr>
        <p:spPr>
          <a:xfrm>
            <a:off x="3983986" y="3013501"/>
            <a:ext cx="1176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noProof="0" dirty="0"/>
              <a:t>thx!</a:t>
            </a:r>
          </a:p>
        </p:txBody>
      </p:sp>
    </p:spTree>
    <p:extLst>
      <p:ext uri="{BB962C8B-B14F-4D97-AF65-F5344CB8AC3E}">
        <p14:creationId xmlns:p14="http://schemas.microsoft.com/office/powerpoint/2010/main" val="424178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838A8-2940-66D7-4135-49595E62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05B1E-49E8-8A1A-9866-23C10D9A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Kata Containers - Open Source Container Runtime Software | Kata Containers</a:t>
            </a:r>
            <a:endParaRPr lang="en-US" dirty="0"/>
          </a:p>
          <a:p>
            <a:r>
              <a:rPr lang="en-US" dirty="0">
                <a:hlinkClick r:id="rId3"/>
              </a:rPr>
              <a:t>Confidential Containers</a:t>
            </a:r>
            <a:endParaRPr lang="en-US" dirty="0"/>
          </a:p>
          <a:p>
            <a:r>
              <a:rPr lang="en-US" dirty="0" err="1">
                <a:hlinkClick r:id="rId4"/>
              </a:rPr>
              <a:t>systemd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mkosi</a:t>
            </a:r>
            <a:r>
              <a:rPr lang="en-US" dirty="0">
                <a:hlinkClick r:id="rId4"/>
              </a:rPr>
              <a:t>: 💽 Build Bespoke OS Images</a:t>
            </a:r>
            <a:endParaRPr lang="en-US" dirty="0"/>
          </a:p>
          <a:p>
            <a:r>
              <a:rPr lang="en-US" dirty="0" err="1">
                <a:hlinkClick r:id="rId5"/>
              </a:rPr>
              <a:t>OpenHCL</a:t>
            </a:r>
            <a:r>
              <a:rPr lang="en-US" dirty="0">
                <a:hlinkClick r:id="rId5"/>
              </a:rPr>
              <a:t>: the new, open source </a:t>
            </a:r>
            <a:r>
              <a:rPr lang="en-US" dirty="0" err="1">
                <a:hlinkClick r:id="rId5"/>
              </a:rPr>
              <a:t>paravisor</a:t>
            </a:r>
            <a:endParaRPr lang="en-US" dirty="0"/>
          </a:p>
          <a:p>
            <a:r>
              <a:rPr lang="en-US" dirty="0">
                <a:hlinkClick r:id="rId6"/>
              </a:rPr>
              <a:t>COCONUT-SVSM</a:t>
            </a:r>
            <a:endParaRPr lang="en-US" dirty="0"/>
          </a:p>
          <a:p>
            <a:r>
              <a:rPr lang="en-US" dirty="0">
                <a:hlinkClick r:id="rId7"/>
              </a:rPr>
              <a:t>Intel WP: Device Attestation Model in Confidential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9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1C3D-6E38-70B7-CE96-1248CF01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Typical container launch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01DD2D8-4B07-2C4E-683C-D98D0CCE2619}"/>
              </a:ext>
            </a:extLst>
          </p:cNvPr>
          <p:cNvSpPr/>
          <p:nvPr/>
        </p:nvSpPr>
        <p:spPr>
          <a:xfrm>
            <a:off x="4162928" y="1302554"/>
            <a:ext cx="3789945" cy="51531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K8s node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97CAC0F-2F46-B550-CD49-02C07B86EA62}"/>
              </a:ext>
            </a:extLst>
          </p:cNvPr>
          <p:cNvSpPr/>
          <p:nvPr/>
        </p:nvSpPr>
        <p:spPr>
          <a:xfrm>
            <a:off x="4319336" y="1696975"/>
            <a:ext cx="1419726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 err="1"/>
              <a:t>Kubelet</a:t>
            </a:r>
            <a:endParaRPr lang="en-US" noProof="0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2E96DD5-7532-4A15-6BC9-4175F863B3EE}"/>
              </a:ext>
            </a:extLst>
          </p:cNvPr>
          <p:cNvSpPr/>
          <p:nvPr/>
        </p:nvSpPr>
        <p:spPr>
          <a:xfrm>
            <a:off x="6190247" y="2898591"/>
            <a:ext cx="1419726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Containerd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225D233-B038-B299-A71E-5A0C6DDF0ADD}"/>
              </a:ext>
            </a:extLst>
          </p:cNvPr>
          <p:cNvSpPr/>
          <p:nvPr/>
        </p:nvSpPr>
        <p:spPr>
          <a:xfrm>
            <a:off x="4357436" y="4947860"/>
            <a:ext cx="1419726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 err="1"/>
              <a:t>Runc</a:t>
            </a:r>
            <a:endParaRPr lang="en-US" noProof="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98C1B56-85F2-BCF7-BC70-140D117D6526}"/>
              </a:ext>
            </a:extLst>
          </p:cNvPr>
          <p:cNvSpPr/>
          <p:nvPr/>
        </p:nvSpPr>
        <p:spPr>
          <a:xfrm>
            <a:off x="6246396" y="4275971"/>
            <a:ext cx="1419726" cy="1987249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Sandbox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BD8F76B-8EA6-00B4-8823-2A26D8800787}"/>
              </a:ext>
            </a:extLst>
          </p:cNvPr>
          <p:cNvSpPr/>
          <p:nvPr/>
        </p:nvSpPr>
        <p:spPr>
          <a:xfrm>
            <a:off x="6455444" y="4741567"/>
            <a:ext cx="1001630" cy="545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process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739A672-46D5-D2A6-6C26-57D06F5F97A8}"/>
              </a:ext>
            </a:extLst>
          </p:cNvPr>
          <p:cNvSpPr/>
          <p:nvPr/>
        </p:nvSpPr>
        <p:spPr>
          <a:xfrm>
            <a:off x="6455444" y="5352066"/>
            <a:ext cx="1001630" cy="545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process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7E7F7DC-54A5-C9A3-0353-008C030F4EBA}"/>
              </a:ext>
            </a:extLst>
          </p:cNvPr>
          <p:cNvSpPr/>
          <p:nvPr/>
        </p:nvSpPr>
        <p:spPr>
          <a:xfrm>
            <a:off x="6908381" y="5954189"/>
            <a:ext cx="583033" cy="264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46" name="Verbinder: gekrümmt 45">
            <a:extLst>
              <a:ext uri="{FF2B5EF4-FFF2-40B4-BE49-F238E27FC236}">
                <a16:creationId xmlns:a16="http://schemas.microsoft.com/office/drawing/2014/main" id="{4202B9DD-EC34-F2DA-1A18-D76F261C8D09}"/>
              </a:ext>
            </a:extLst>
          </p:cNvPr>
          <p:cNvCxnSpPr>
            <a:stCxn id="39" idx="3"/>
            <a:endCxn id="40" idx="0"/>
          </p:cNvCxnSpPr>
          <p:nvPr/>
        </p:nvCxnSpPr>
        <p:spPr>
          <a:xfrm>
            <a:off x="5739062" y="2219305"/>
            <a:ext cx="1161048" cy="67928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hteck: gefaltete Ecke 46">
            <a:extLst>
              <a:ext uri="{FF2B5EF4-FFF2-40B4-BE49-F238E27FC236}">
                <a16:creationId xmlns:a16="http://schemas.microsoft.com/office/drawing/2014/main" id="{86541C71-6EF6-F4B1-F1DC-275EA60E1E04}"/>
              </a:ext>
            </a:extLst>
          </p:cNvPr>
          <p:cNvSpPr/>
          <p:nvPr/>
        </p:nvSpPr>
        <p:spPr>
          <a:xfrm>
            <a:off x="6340644" y="1990524"/>
            <a:ext cx="1028700" cy="58589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CRI Calls</a:t>
            </a:r>
          </a:p>
        </p:txBody>
      </p:sp>
      <p:cxnSp>
        <p:nvCxnSpPr>
          <p:cNvPr id="48" name="Verbinder: gekrümmt 47">
            <a:extLst>
              <a:ext uri="{FF2B5EF4-FFF2-40B4-BE49-F238E27FC236}">
                <a16:creationId xmlns:a16="http://schemas.microsoft.com/office/drawing/2014/main" id="{0542697A-0353-4699-9063-FFAD19571100}"/>
              </a:ext>
            </a:extLst>
          </p:cNvPr>
          <p:cNvCxnSpPr>
            <a:stCxn id="40" idx="1"/>
            <a:endCxn id="41" idx="0"/>
          </p:cNvCxnSpPr>
          <p:nvPr/>
        </p:nvCxnSpPr>
        <p:spPr>
          <a:xfrm rot="10800000" flipV="1">
            <a:off x="5067299" y="3420920"/>
            <a:ext cx="1122948" cy="152693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hteck: gefaltete Ecke 48">
            <a:extLst>
              <a:ext uri="{FF2B5EF4-FFF2-40B4-BE49-F238E27FC236}">
                <a16:creationId xmlns:a16="http://schemas.microsoft.com/office/drawing/2014/main" id="{79863C97-9DBB-7F95-6744-BEDE5C6AFD07}"/>
              </a:ext>
            </a:extLst>
          </p:cNvPr>
          <p:cNvSpPr/>
          <p:nvPr/>
        </p:nvSpPr>
        <p:spPr>
          <a:xfrm>
            <a:off x="4319336" y="3812966"/>
            <a:ext cx="1457826" cy="58589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OCI Runtime Calls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CDF07E50-AFE3-8B3D-9FDC-8B494063AC17}"/>
              </a:ext>
            </a:extLst>
          </p:cNvPr>
          <p:cNvCxnSpPr>
            <a:endCxn id="43" idx="1"/>
          </p:cNvCxnSpPr>
          <p:nvPr/>
        </p:nvCxnSpPr>
        <p:spPr>
          <a:xfrm flipV="1">
            <a:off x="5777162" y="5014309"/>
            <a:ext cx="678282" cy="455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8CA93A4-3FF7-43AC-D683-BDF7042033DB}"/>
              </a:ext>
            </a:extLst>
          </p:cNvPr>
          <p:cNvCxnSpPr>
            <a:stCxn id="41" idx="3"/>
          </p:cNvCxnSpPr>
          <p:nvPr/>
        </p:nvCxnSpPr>
        <p:spPr>
          <a:xfrm>
            <a:off x="5777162" y="5470190"/>
            <a:ext cx="678282" cy="154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CD0EC11F-AB22-CBFB-0357-DB5C73602FED}"/>
              </a:ext>
            </a:extLst>
          </p:cNvPr>
          <p:cNvSpPr/>
          <p:nvPr/>
        </p:nvSpPr>
        <p:spPr>
          <a:xfrm>
            <a:off x="1546051" y="1701683"/>
            <a:ext cx="1323479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K8s API Server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2427CCE-E2D8-D7D6-84FE-4896E2613894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869530" y="2219305"/>
            <a:ext cx="1449806" cy="4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Schulmädchen mit einfarbiger Füllung">
            <a:extLst>
              <a:ext uri="{FF2B5EF4-FFF2-40B4-BE49-F238E27FC236}">
                <a16:creationId xmlns:a16="http://schemas.microsoft.com/office/drawing/2014/main" id="{8C5EA497-BE7B-86B9-DE74-DC9584CC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89" y="3660066"/>
            <a:ext cx="914400" cy="914400"/>
          </a:xfrm>
          <a:prstGeom prst="rect">
            <a:avLst/>
          </a:prstGeom>
        </p:spPr>
      </p:pic>
      <p:cxnSp>
        <p:nvCxnSpPr>
          <p:cNvPr id="6" name="Verbinder: gekrümmt 5">
            <a:extLst>
              <a:ext uri="{FF2B5EF4-FFF2-40B4-BE49-F238E27FC236}">
                <a16:creationId xmlns:a16="http://schemas.microsoft.com/office/drawing/2014/main" id="{8728E265-E025-E4BB-507C-4AA300A5B1F4}"/>
              </a:ext>
            </a:extLst>
          </p:cNvPr>
          <p:cNvCxnSpPr>
            <a:cxnSpLocks/>
            <a:endCxn id="3" idx="1"/>
          </p:cNvCxnSpPr>
          <p:nvPr/>
        </p:nvCxnSpPr>
        <p:spPr>
          <a:xfrm rot="5400000" flipH="1" flipV="1">
            <a:off x="505659" y="2554544"/>
            <a:ext cx="1370922" cy="70986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: gefaltete Ecke 6">
            <a:extLst>
              <a:ext uri="{FF2B5EF4-FFF2-40B4-BE49-F238E27FC236}">
                <a16:creationId xmlns:a16="http://schemas.microsoft.com/office/drawing/2014/main" id="{5230E523-6B70-925A-1BDB-9D11444FC618}"/>
              </a:ext>
            </a:extLst>
          </p:cNvPr>
          <p:cNvSpPr/>
          <p:nvPr/>
        </p:nvSpPr>
        <p:spPr>
          <a:xfrm>
            <a:off x="198512" y="2554859"/>
            <a:ext cx="1191126" cy="66801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K8s pod spec</a:t>
            </a:r>
          </a:p>
        </p:txBody>
      </p:sp>
      <p:sp>
        <p:nvSpPr>
          <p:cNvPr id="53" name="Rechteck: gefaltete Ecke 52">
            <a:extLst>
              <a:ext uri="{FF2B5EF4-FFF2-40B4-BE49-F238E27FC236}">
                <a16:creationId xmlns:a16="http://schemas.microsoft.com/office/drawing/2014/main" id="{5D333BE9-2774-15D1-8812-97F3945139A7}"/>
              </a:ext>
            </a:extLst>
          </p:cNvPr>
          <p:cNvSpPr/>
          <p:nvPr/>
        </p:nvSpPr>
        <p:spPr>
          <a:xfrm>
            <a:off x="3110165" y="1890935"/>
            <a:ext cx="739937" cy="66801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K8s RPC</a:t>
            </a:r>
          </a:p>
        </p:txBody>
      </p:sp>
    </p:spTree>
    <p:extLst>
      <p:ext uri="{BB962C8B-B14F-4D97-AF65-F5344CB8AC3E}">
        <p14:creationId xmlns:p14="http://schemas.microsoft.com/office/powerpoint/2010/main" val="275575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D5F8-3018-2E37-6F38-72201C9A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DE22135-777E-33DF-5650-A0BE296A3F9B}"/>
              </a:ext>
            </a:extLst>
          </p:cNvPr>
          <p:cNvSpPr/>
          <p:nvPr/>
        </p:nvSpPr>
        <p:spPr>
          <a:xfrm>
            <a:off x="4162928" y="1302554"/>
            <a:ext cx="3789945" cy="51531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K8s node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28562A-1B5D-ECF0-1C9B-8A797418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Confidential container launch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D20587-2400-9592-2396-B1F1E2C48B18}"/>
              </a:ext>
            </a:extLst>
          </p:cNvPr>
          <p:cNvSpPr/>
          <p:nvPr/>
        </p:nvSpPr>
        <p:spPr>
          <a:xfrm>
            <a:off x="1546051" y="1701683"/>
            <a:ext cx="1323479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K8s API Server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F08D18-85EC-A98F-2C54-FA3A18CFF3AA}"/>
              </a:ext>
            </a:extLst>
          </p:cNvPr>
          <p:cNvSpPr/>
          <p:nvPr/>
        </p:nvSpPr>
        <p:spPr>
          <a:xfrm>
            <a:off x="4319336" y="1696975"/>
            <a:ext cx="1419726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 err="1"/>
              <a:t>Kubelet</a:t>
            </a:r>
            <a:endParaRPr lang="en-US" noProof="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E81B57-5EB7-1F97-3205-86D87BA7A467}"/>
              </a:ext>
            </a:extLst>
          </p:cNvPr>
          <p:cNvSpPr/>
          <p:nvPr/>
        </p:nvSpPr>
        <p:spPr>
          <a:xfrm>
            <a:off x="4333372" y="4265096"/>
            <a:ext cx="3475124" cy="20889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Confidential VM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A31BF0B-F08C-7911-8FE0-48115D96D195}"/>
              </a:ext>
            </a:extLst>
          </p:cNvPr>
          <p:cNvSpPr/>
          <p:nvPr/>
        </p:nvSpPr>
        <p:spPr>
          <a:xfrm>
            <a:off x="6246396" y="4971166"/>
            <a:ext cx="1419726" cy="1292054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noProof="0" dirty="0"/>
              <a:t>Sandbox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AB020C6-B34C-A804-B20D-06670CE936B0}"/>
              </a:ext>
            </a:extLst>
          </p:cNvPr>
          <p:cNvSpPr/>
          <p:nvPr/>
        </p:nvSpPr>
        <p:spPr>
          <a:xfrm>
            <a:off x="6489784" y="5317866"/>
            <a:ext cx="1001630" cy="545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process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DB358F-B047-1D2B-421C-E087FE6F954B}"/>
              </a:ext>
            </a:extLst>
          </p:cNvPr>
          <p:cNvSpPr/>
          <p:nvPr/>
        </p:nvSpPr>
        <p:spPr>
          <a:xfrm>
            <a:off x="6908381" y="5954189"/>
            <a:ext cx="583033" cy="264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DBF147D-899D-97F5-C2FF-7391426A2743}"/>
              </a:ext>
            </a:extLst>
          </p:cNvPr>
          <p:cNvCxnSpPr>
            <a:cxnSpLocks/>
            <a:stCxn id="45" idx="3"/>
            <a:endCxn id="12" idx="1"/>
          </p:cNvCxnSpPr>
          <p:nvPr/>
        </p:nvCxnSpPr>
        <p:spPr>
          <a:xfrm>
            <a:off x="5835318" y="5533931"/>
            <a:ext cx="654466" cy="56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B91414C-E2B0-89AF-5310-C8B5F74477B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69530" y="2219305"/>
            <a:ext cx="1449806" cy="4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: gefaltete Ecke 28">
            <a:extLst>
              <a:ext uri="{FF2B5EF4-FFF2-40B4-BE49-F238E27FC236}">
                <a16:creationId xmlns:a16="http://schemas.microsoft.com/office/drawing/2014/main" id="{8430EC5F-FFC2-790D-F267-F61AB3C5B46B}"/>
              </a:ext>
            </a:extLst>
          </p:cNvPr>
          <p:cNvSpPr/>
          <p:nvPr/>
        </p:nvSpPr>
        <p:spPr>
          <a:xfrm>
            <a:off x="3110165" y="1890935"/>
            <a:ext cx="739937" cy="66801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K8s RPC</a:t>
            </a:r>
          </a:p>
        </p:txBody>
      </p:sp>
      <p:pic>
        <p:nvPicPr>
          <p:cNvPr id="34" name="Grafik 33" descr="Schulmädchen mit einfarbiger Füllung">
            <a:extLst>
              <a:ext uri="{FF2B5EF4-FFF2-40B4-BE49-F238E27FC236}">
                <a16:creationId xmlns:a16="http://schemas.microsoft.com/office/drawing/2014/main" id="{9F27C7E7-2CB8-29BC-693C-9B4194EA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89" y="3660066"/>
            <a:ext cx="914400" cy="9144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F491512A-0094-7AA7-575C-C3E9CFA2E3D5}"/>
              </a:ext>
            </a:extLst>
          </p:cNvPr>
          <p:cNvSpPr/>
          <p:nvPr/>
        </p:nvSpPr>
        <p:spPr>
          <a:xfrm>
            <a:off x="6190247" y="2898591"/>
            <a:ext cx="1419726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Containerd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16FB6BB-6BD9-26BE-AA99-056C9E2A37AA}"/>
              </a:ext>
            </a:extLst>
          </p:cNvPr>
          <p:cNvSpPr/>
          <p:nvPr/>
        </p:nvSpPr>
        <p:spPr>
          <a:xfrm>
            <a:off x="4376486" y="3768949"/>
            <a:ext cx="1419726" cy="33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Kata shim</a:t>
            </a:r>
          </a:p>
        </p:txBody>
      </p:sp>
      <p:cxnSp>
        <p:nvCxnSpPr>
          <p:cNvPr id="39" name="Verbinder: gekrümmt 38">
            <a:extLst>
              <a:ext uri="{FF2B5EF4-FFF2-40B4-BE49-F238E27FC236}">
                <a16:creationId xmlns:a16="http://schemas.microsoft.com/office/drawing/2014/main" id="{13997311-374B-C199-B06A-95EB9884ED3F}"/>
              </a:ext>
            </a:extLst>
          </p:cNvPr>
          <p:cNvCxnSpPr>
            <a:endCxn id="37" idx="0"/>
          </p:cNvCxnSpPr>
          <p:nvPr/>
        </p:nvCxnSpPr>
        <p:spPr>
          <a:xfrm>
            <a:off x="5739062" y="2219305"/>
            <a:ext cx="1161048" cy="67928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: gefaltete Ecke 39">
            <a:extLst>
              <a:ext uri="{FF2B5EF4-FFF2-40B4-BE49-F238E27FC236}">
                <a16:creationId xmlns:a16="http://schemas.microsoft.com/office/drawing/2014/main" id="{96FDF30B-92F6-312F-E1D3-EB5C0004B72F}"/>
              </a:ext>
            </a:extLst>
          </p:cNvPr>
          <p:cNvSpPr/>
          <p:nvPr/>
        </p:nvSpPr>
        <p:spPr>
          <a:xfrm>
            <a:off x="6340644" y="1990524"/>
            <a:ext cx="1028700" cy="58589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CRI Calls</a:t>
            </a:r>
          </a:p>
        </p:txBody>
      </p:sp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F0779EBF-2317-CFF1-044C-F102BD95946F}"/>
              </a:ext>
            </a:extLst>
          </p:cNvPr>
          <p:cNvCxnSpPr>
            <a:cxnSpLocks/>
            <a:stCxn id="37" idx="1"/>
            <a:endCxn id="38" idx="0"/>
          </p:cNvCxnSpPr>
          <p:nvPr/>
        </p:nvCxnSpPr>
        <p:spPr>
          <a:xfrm rot="10800000" flipV="1">
            <a:off x="5086349" y="3420921"/>
            <a:ext cx="1103898" cy="34802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: gefaltete Ecke 41">
            <a:extLst>
              <a:ext uri="{FF2B5EF4-FFF2-40B4-BE49-F238E27FC236}">
                <a16:creationId xmlns:a16="http://schemas.microsoft.com/office/drawing/2014/main" id="{04C1CB63-D033-BA05-D4AB-BF77DC19C6D0}"/>
              </a:ext>
            </a:extLst>
          </p:cNvPr>
          <p:cNvSpPr/>
          <p:nvPr/>
        </p:nvSpPr>
        <p:spPr>
          <a:xfrm>
            <a:off x="4357436" y="3020971"/>
            <a:ext cx="1457826" cy="58589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OCI Runtime Calls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2D95711-90A8-4B59-21FF-707C2ABA8DFC}"/>
              </a:ext>
            </a:extLst>
          </p:cNvPr>
          <p:cNvSpPr/>
          <p:nvPr/>
        </p:nvSpPr>
        <p:spPr>
          <a:xfrm>
            <a:off x="4415592" y="5263717"/>
            <a:ext cx="1419726" cy="540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Kata Agent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5CF25FB-B832-927C-856C-1CAE4C99DB85}"/>
              </a:ext>
            </a:extLst>
          </p:cNvPr>
          <p:cNvCxnSpPr>
            <a:cxnSpLocks/>
            <a:stCxn id="38" idx="2"/>
            <a:endCxn id="45" idx="0"/>
          </p:cNvCxnSpPr>
          <p:nvPr/>
        </p:nvCxnSpPr>
        <p:spPr>
          <a:xfrm>
            <a:off x="5086349" y="4108139"/>
            <a:ext cx="39106" cy="1155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hteck: gefaltete Ecke 48">
            <a:extLst>
              <a:ext uri="{FF2B5EF4-FFF2-40B4-BE49-F238E27FC236}">
                <a16:creationId xmlns:a16="http://schemas.microsoft.com/office/drawing/2014/main" id="{37A735F0-92F3-A5A4-B672-7AF2C713EB2E}"/>
              </a:ext>
            </a:extLst>
          </p:cNvPr>
          <p:cNvSpPr/>
          <p:nvPr/>
        </p:nvSpPr>
        <p:spPr>
          <a:xfrm>
            <a:off x="4417092" y="4650273"/>
            <a:ext cx="1457826" cy="44921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Kata RPC</a:t>
            </a:r>
          </a:p>
        </p:txBody>
      </p:sp>
      <p:cxnSp>
        <p:nvCxnSpPr>
          <p:cNvPr id="15" name="Verbinder: gekrümmt 14">
            <a:extLst>
              <a:ext uri="{FF2B5EF4-FFF2-40B4-BE49-F238E27FC236}">
                <a16:creationId xmlns:a16="http://schemas.microsoft.com/office/drawing/2014/main" id="{DE17FBA8-C73D-ADD7-1847-3B9DFACB12B1}"/>
              </a:ext>
            </a:extLst>
          </p:cNvPr>
          <p:cNvCxnSpPr>
            <a:cxnSpLocks/>
            <a:endCxn id="4" idx="1"/>
          </p:cNvCxnSpPr>
          <p:nvPr/>
        </p:nvCxnSpPr>
        <p:spPr>
          <a:xfrm rot="5400000" flipH="1" flipV="1">
            <a:off x="505659" y="2554544"/>
            <a:ext cx="1370922" cy="70986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: gefaltete Ecke 2">
            <a:extLst>
              <a:ext uri="{FF2B5EF4-FFF2-40B4-BE49-F238E27FC236}">
                <a16:creationId xmlns:a16="http://schemas.microsoft.com/office/drawing/2014/main" id="{EFF39AD1-4260-1DED-B421-7895ABDB8FE0}"/>
              </a:ext>
            </a:extLst>
          </p:cNvPr>
          <p:cNvSpPr/>
          <p:nvPr/>
        </p:nvSpPr>
        <p:spPr>
          <a:xfrm>
            <a:off x="198512" y="2554859"/>
            <a:ext cx="1191126" cy="66801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K8s pod spec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B4113F4-61D9-F535-2003-61A056616C5C}"/>
              </a:ext>
            </a:extLst>
          </p:cNvPr>
          <p:cNvSpPr/>
          <p:nvPr/>
        </p:nvSpPr>
        <p:spPr>
          <a:xfrm>
            <a:off x="1738054" y="4273207"/>
            <a:ext cx="1323479" cy="104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Attestation Service</a:t>
            </a:r>
          </a:p>
        </p:txBody>
      </p:sp>
      <p:cxnSp>
        <p:nvCxnSpPr>
          <p:cNvPr id="24" name="Verbinder: gekrümmt 23">
            <a:extLst>
              <a:ext uri="{FF2B5EF4-FFF2-40B4-BE49-F238E27FC236}">
                <a16:creationId xmlns:a16="http://schemas.microsoft.com/office/drawing/2014/main" id="{7160241F-C664-FD62-1690-287165566AA0}"/>
              </a:ext>
            </a:extLst>
          </p:cNvPr>
          <p:cNvCxnSpPr>
            <a:cxnSpLocks/>
            <a:stCxn id="31" idx="1"/>
            <a:endCxn id="17" idx="3"/>
          </p:cNvCxnSpPr>
          <p:nvPr/>
        </p:nvCxnSpPr>
        <p:spPr>
          <a:xfrm rot="10800000">
            <a:off x="3061534" y="4795538"/>
            <a:ext cx="1354059" cy="132695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B22A4F1C-68AA-9884-8E41-76FAE3E16855}"/>
              </a:ext>
            </a:extLst>
          </p:cNvPr>
          <p:cNvSpPr/>
          <p:nvPr/>
        </p:nvSpPr>
        <p:spPr>
          <a:xfrm>
            <a:off x="4415592" y="5982646"/>
            <a:ext cx="1419726" cy="279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Guest Comp.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1DCCEB86-7AB4-26C4-BAD0-A996DA5EBB8A}"/>
              </a:ext>
            </a:extLst>
          </p:cNvPr>
          <p:cNvCxnSpPr>
            <a:cxnSpLocks/>
            <a:stCxn id="45" idx="2"/>
            <a:endCxn id="31" idx="0"/>
          </p:cNvCxnSpPr>
          <p:nvPr/>
        </p:nvCxnSpPr>
        <p:spPr>
          <a:xfrm>
            <a:off x="5125455" y="5804145"/>
            <a:ext cx="0" cy="178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745D5060-D224-3ACC-9CDC-9F12DB134915}"/>
              </a:ext>
            </a:extLst>
          </p:cNvPr>
          <p:cNvCxnSpPr>
            <a:cxnSpLocks/>
            <a:stCxn id="12" idx="1"/>
            <a:endCxn id="31" idx="3"/>
          </p:cNvCxnSpPr>
          <p:nvPr/>
        </p:nvCxnSpPr>
        <p:spPr>
          <a:xfrm flipH="1">
            <a:off x="5835318" y="5590608"/>
            <a:ext cx="654466" cy="531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C263BB7F-267A-0DDB-3F19-2932B33752FF}"/>
              </a:ext>
            </a:extLst>
          </p:cNvPr>
          <p:cNvSpPr/>
          <p:nvPr/>
        </p:nvSpPr>
        <p:spPr>
          <a:xfrm>
            <a:off x="1745574" y="5840197"/>
            <a:ext cx="1323479" cy="539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Key Server</a:t>
            </a:r>
          </a:p>
        </p:txBody>
      </p:sp>
      <p:cxnSp>
        <p:nvCxnSpPr>
          <p:cNvPr id="58" name="Verbinder: gekrümmt 57">
            <a:extLst>
              <a:ext uri="{FF2B5EF4-FFF2-40B4-BE49-F238E27FC236}">
                <a16:creationId xmlns:a16="http://schemas.microsoft.com/office/drawing/2014/main" id="{25CA48A8-9DA7-FB46-4001-DDB3E73E1AA5}"/>
              </a:ext>
            </a:extLst>
          </p:cNvPr>
          <p:cNvCxnSpPr>
            <a:cxnSpLocks/>
            <a:stCxn id="31" idx="1"/>
            <a:endCxn id="55" idx="3"/>
          </p:cNvCxnSpPr>
          <p:nvPr/>
        </p:nvCxnSpPr>
        <p:spPr>
          <a:xfrm rot="10800000">
            <a:off x="3069054" y="6110074"/>
            <a:ext cx="1346539" cy="1241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7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E26B-ECA3-2CE7-7C9B-E446F198A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D6A9-D71C-38FC-027D-3D0E7CC4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Confidential VM Components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B466B1-50C6-488E-BA1C-6F904B5C8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70" y="1540304"/>
            <a:ext cx="4897845" cy="41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3E5030A-8011-0A28-D6A6-7E93145750A9}"/>
              </a:ext>
            </a:extLst>
          </p:cNvPr>
          <p:cNvSpPr/>
          <p:nvPr/>
        </p:nvSpPr>
        <p:spPr>
          <a:xfrm>
            <a:off x="2395331" y="3220278"/>
            <a:ext cx="3588026" cy="2286262"/>
          </a:xfrm>
          <a:custGeom>
            <a:avLst/>
            <a:gdLst>
              <a:gd name="connsiteX0" fmla="*/ 0 w 3588026"/>
              <a:gd name="connsiteY0" fmla="*/ 1143131 h 2286262"/>
              <a:gd name="connsiteX1" fmla="*/ 1794013 w 3588026"/>
              <a:gd name="connsiteY1" fmla="*/ 0 h 2286262"/>
              <a:gd name="connsiteX2" fmla="*/ 3588026 w 3588026"/>
              <a:gd name="connsiteY2" fmla="*/ 1143131 h 2286262"/>
              <a:gd name="connsiteX3" fmla="*/ 1794013 w 3588026"/>
              <a:gd name="connsiteY3" fmla="*/ 2286262 h 2286262"/>
              <a:gd name="connsiteX4" fmla="*/ 0 w 3588026"/>
              <a:gd name="connsiteY4" fmla="*/ 1143131 h 228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026" h="2286262" extrusionOk="0">
                <a:moveTo>
                  <a:pt x="0" y="1143131"/>
                </a:moveTo>
                <a:cubicBezTo>
                  <a:pt x="-31588" y="453548"/>
                  <a:pt x="883339" y="-35735"/>
                  <a:pt x="1794013" y="0"/>
                </a:cubicBezTo>
                <a:cubicBezTo>
                  <a:pt x="2797885" y="27699"/>
                  <a:pt x="3532807" y="537542"/>
                  <a:pt x="3588026" y="1143131"/>
                </a:cubicBezTo>
                <a:cubicBezTo>
                  <a:pt x="3448772" y="1653625"/>
                  <a:pt x="2922911" y="2234938"/>
                  <a:pt x="1794013" y="2286262"/>
                </a:cubicBezTo>
                <a:cubicBezTo>
                  <a:pt x="769127" y="2250742"/>
                  <a:pt x="74543" y="1830950"/>
                  <a:pt x="0" y="114313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48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BAC4F-739E-69C7-ED98-00BB4E66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0ED6-AEF1-6BA6-6310-4AD126B3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Confidential VM &amp; Measured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58CA-09DD-8E95-B4F4-158DA7BF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Minimal Linux system for „utility VM“</a:t>
            </a:r>
          </a:p>
          <a:p>
            <a:r>
              <a:rPr lang="en-US" noProof="0" dirty="0"/>
              <a:t>Hosting static components to manage container sandbox and facilitate attestation</a:t>
            </a:r>
          </a:p>
          <a:p>
            <a:pPr lvl="1"/>
            <a:r>
              <a:rPr lang="en-US" noProof="0" dirty="0"/>
              <a:t>Kata-Agent (container runtime)</a:t>
            </a:r>
          </a:p>
          <a:p>
            <a:pPr lvl="1"/>
            <a:r>
              <a:rPr lang="en-US" noProof="0" dirty="0"/>
              <a:t>CoCo Guest Components </a:t>
            </a:r>
          </a:p>
          <a:p>
            <a:r>
              <a:rPr lang="en-US" noProof="0" dirty="0"/>
              <a:t>CC mandates integrity</a:t>
            </a:r>
          </a:p>
          <a:p>
            <a:pPr lvl="1"/>
            <a:r>
              <a:rPr lang="en-US" noProof="0" dirty="0"/>
              <a:t>Trusting the Sandbox implies trust in the Guest OS</a:t>
            </a:r>
          </a:p>
          <a:p>
            <a:pPr lvl="1"/>
            <a:r>
              <a:rPr lang="en-US" noProof="0" dirty="0"/>
              <a:t>All OS (+ FW) components need to be measured</a:t>
            </a:r>
          </a:p>
        </p:txBody>
      </p:sp>
    </p:spTree>
    <p:extLst>
      <p:ext uri="{BB962C8B-B14F-4D97-AF65-F5344CB8AC3E}">
        <p14:creationId xmlns:p14="http://schemas.microsoft.com/office/powerpoint/2010/main" val="7288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Package FW + Kernel + Kata-Agent as pid1 in </a:t>
            </a:r>
            <a:r>
              <a:rPr lang="en-US" noProof="0" dirty="0" err="1"/>
              <a:t>initrd</a:t>
            </a:r>
            <a:r>
              <a:rPr lang="en-US" noProof="0" dirty="0"/>
              <a:t> (w/o </a:t>
            </a:r>
            <a:r>
              <a:rPr lang="en-US" noProof="0" dirty="0" err="1"/>
              <a:t>rootfs</a:t>
            </a:r>
            <a:r>
              <a:rPr lang="en-US" noProof="0" dirty="0"/>
              <a:t>)</a:t>
            </a:r>
          </a:p>
          <a:p>
            <a:r>
              <a:rPr lang="en-US" noProof="0" dirty="0"/>
              <a:t>Charming b/c simple. Measurements can be precalculated easily</a:t>
            </a:r>
          </a:p>
          <a:p>
            <a:r>
              <a:rPr lang="en-US" noProof="0" dirty="0"/>
              <a:t>Problem: Attestation ceremonies are handled in discrete processes (3)</a:t>
            </a:r>
          </a:p>
          <a:p>
            <a:pPr lvl="1"/>
            <a:r>
              <a:rPr lang="en-US" noProof="0" dirty="0"/>
              <a:t>Communicating via </a:t>
            </a:r>
            <a:r>
              <a:rPr lang="en-US" noProof="0" dirty="0" err="1"/>
              <a:t>ttRPC</a:t>
            </a:r>
            <a:endParaRPr lang="en-US" noProof="0" dirty="0"/>
          </a:p>
          <a:p>
            <a:pPr lvl="1"/>
            <a:r>
              <a:rPr lang="en-US" noProof="0" dirty="0"/>
              <a:t>Processes need to be orchestrated, supervised</a:t>
            </a:r>
          </a:p>
          <a:p>
            <a:pPr lvl="1"/>
            <a:r>
              <a:rPr lang="en-US" noProof="0" dirty="0"/>
              <a:t>Kata-Agent’s role is diluted with pid1 tasks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Use </a:t>
            </a:r>
            <a:r>
              <a:rPr lang="en-US" noProof="0" dirty="0" err="1"/>
              <a:t>Systemd</a:t>
            </a:r>
            <a:r>
              <a:rPr lang="en-US" noProof="0" dirty="0"/>
              <a:t> to manage components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098383D-E10D-2EEB-4896-C8F02E1F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45267"/>
          </a:xfrm>
        </p:spPr>
        <p:txBody>
          <a:bodyPr/>
          <a:lstStyle/>
          <a:p>
            <a:r>
              <a:rPr lang="en-US" noProof="0" dirty="0"/>
              <a:t>Enables some use cases</a:t>
            </a:r>
          </a:p>
          <a:p>
            <a:pPr lvl="1"/>
            <a:r>
              <a:rPr lang="en-US" noProof="0" dirty="0"/>
              <a:t>Apply per-</a:t>
            </a:r>
            <a:r>
              <a:rPr lang="en-US" noProof="0" dirty="0" err="1"/>
              <a:t>vm</a:t>
            </a:r>
            <a:r>
              <a:rPr lang="en-US" noProof="0" dirty="0"/>
              <a:t> configuration prior to kata-agent</a:t>
            </a:r>
          </a:p>
          <a:p>
            <a:r>
              <a:rPr lang="en-US" noProof="0" dirty="0"/>
              <a:t>Simplify agent code</a:t>
            </a:r>
          </a:p>
          <a:p>
            <a:r>
              <a:rPr lang="en-US" noProof="0" dirty="0"/>
              <a:t>Leverage </a:t>
            </a:r>
            <a:r>
              <a:rPr lang="en-US" noProof="0" dirty="0" err="1"/>
              <a:t>Systemd‘s</a:t>
            </a:r>
            <a:r>
              <a:rPr lang="en-US" noProof="0" dirty="0"/>
              <a:t> measured boot facilities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CA2CC18B-AC8D-B674-DFF1-B3419BBFBBBD}"/>
              </a:ext>
            </a:extLst>
          </p:cNvPr>
          <p:cNvSpPr txBox="1">
            <a:spLocks/>
          </p:cNvSpPr>
          <p:nvPr/>
        </p:nvSpPr>
        <p:spPr>
          <a:xfrm>
            <a:off x="457200" y="4085166"/>
            <a:ext cx="8051800" cy="596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 dirty="0"/>
              <a:t>Just got merged 🎉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157B99-DED5-C003-2AFE-70EB36D5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" y="4792133"/>
            <a:ext cx="8348133" cy="1630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61537-629E-3EC1-01D3-D85EF5B6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179-9B31-B354-1E53-9A217CE2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err="1"/>
              <a:t>systemd</a:t>
            </a:r>
            <a:r>
              <a:rPr lang="en-US" noProof="0" dirty="0"/>
              <a:t>/</a:t>
            </a:r>
            <a:r>
              <a:rPr lang="en-US" noProof="0" dirty="0" err="1"/>
              <a:t>mkosi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E809-49E0-95CD-D379-46B33E9B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80467" cy="4525963"/>
          </a:xfrm>
        </p:spPr>
        <p:txBody>
          <a:bodyPr>
            <a:normAutofit/>
          </a:bodyPr>
          <a:lstStyle/>
          <a:p>
            <a:r>
              <a:rPr lang="en-US" sz="2800" noProof="0" dirty="0"/>
              <a:t>“Make OS Image” (?)</a:t>
            </a:r>
          </a:p>
          <a:p>
            <a:r>
              <a:rPr lang="en-US" sz="2800" noProof="0" dirty="0"/>
              <a:t>Declarative</a:t>
            </a:r>
          </a:p>
          <a:p>
            <a:r>
              <a:rPr lang="en-US" sz="2800" noProof="0" dirty="0"/>
              <a:t>Rootless (runs in docker)</a:t>
            </a:r>
          </a:p>
          <a:p>
            <a:r>
              <a:rPr lang="en-US" sz="2800" noProof="0" dirty="0"/>
              <a:t>Supports many distributions (fedora, </a:t>
            </a:r>
            <a:r>
              <a:rPr lang="en-US" sz="2800" noProof="0" dirty="0" err="1"/>
              <a:t>debian</a:t>
            </a:r>
            <a:r>
              <a:rPr lang="en-US" sz="2800" noProof="0" dirty="0"/>
              <a:t>, arch variants)</a:t>
            </a:r>
          </a:p>
          <a:p>
            <a:r>
              <a:rPr lang="en-US" sz="2800" noProof="0" dirty="0"/>
              <a:t>For multiple architectures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6F33A3-91AA-D920-7A33-73F019D0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667" y="1692864"/>
            <a:ext cx="3992410" cy="3472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57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Bildschirmpräsentation (4:3)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Signika</vt:lpstr>
      <vt:lpstr>Office Theme</vt:lpstr>
      <vt:lpstr>Case Study: Measured Boot and Remote Attestation in Confidential Containers </vt:lpstr>
      <vt:lpstr>Containers? Pods? Boot integrity?</vt:lpstr>
      <vt:lpstr>Typical container launch</vt:lpstr>
      <vt:lpstr>Confidential container launch</vt:lpstr>
      <vt:lpstr>Confidential VM Components </vt:lpstr>
      <vt:lpstr>Confidential VM &amp; Measured Boot</vt:lpstr>
      <vt:lpstr>Options</vt:lpstr>
      <vt:lpstr>Use Systemd to manage components </vt:lpstr>
      <vt:lpstr>systemd/mkosi</vt:lpstr>
      <vt:lpstr>mkosi is fast!</vt:lpstr>
      <vt:lpstr>dm-verity setup is trivial</vt:lpstr>
      <vt:lpstr>Detour: CVMs and vTPMs</vt:lpstr>
      <vt:lpstr>Using vTPM for Measured Boot</vt:lpstr>
      <vt:lpstr>Calculate PCRs offline or via sw-tpm</vt:lpstr>
      <vt:lpstr>Optimize launch latency</vt:lpstr>
      <vt:lpstr>WIP: Encrypted workspace</vt:lpstr>
      <vt:lpstr>Future ideas</vt:lpstr>
      <vt:lpstr>Future ideas II</vt:lpstr>
      <vt:lpstr>Summing up</vt:lpstr>
      <vt:lpstr>PowerPoint-Präsentation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Magnus Kulke (he/him)</cp:lastModifiedBy>
  <cp:revision>4</cp:revision>
  <dcterms:created xsi:type="dcterms:W3CDTF">2013-01-27T09:14:16Z</dcterms:created>
  <dcterms:modified xsi:type="dcterms:W3CDTF">2025-02-01T17:17:38Z</dcterms:modified>
  <cp:category/>
</cp:coreProperties>
</file>