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83" r:id="rId5"/>
    <p:sldId id="268" r:id="rId6"/>
    <p:sldId id="269" r:id="rId7"/>
    <p:sldId id="281" r:id="rId8"/>
    <p:sldId id="270" r:id="rId9"/>
    <p:sldId id="271" r:id="rId10"/>
    <p:sldId id="266" r:id="rId11"/>
    <p:sldId id="260" r:id="rId12"/>
    <p:sldId id="259" r:id="rId13"/>
    <p:sldId id="272" r:id="rId14"/>
    <p:sldId id="273" r:id="rId15"/>
    <p:sldId id="274" r:id="rId16"/>
    <p:sldId id="276" r:id="rId17"/>
    <p:sldId id="275" r:id="rId18"/>
    <p:sldId id="277" r:id="rId19"/>
    <p:sldId id="261" r:id="rId20"/>
    <p:sldId id="262" r:id="rId21"/>
    <p:sldId id="263" r:id="rId22"/>
    <p:sldId id="278" r:id="rId23"/>
    <p:sldId id="285" r:id="rId24"/>
    <p:sldId id="279" r:id="rId25"/>
    <p:sldId id="264" r:id="rId26"/>
    <p:sldId id="280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2124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containers.io/" TargetMode="External"/><Relationship Id="rId2" Type="http://schemas.openxmlformats.org/officeDocument/2006/relationships/hyperlink" Target="https://confidentialcontain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confidential-containers/trustee/blob/main/kbs/docs/initdata.md" TargetMode="External"/><Relationship Id="rId4" Type="http://schemas.openxmlformats.org/officeDocument/2006/relationships/hyperlink" Target="https://techcommunity.microsoft.com/blog/linuxandopensourceblog/policing-a-sandbox-integrity-guarantees-for-dynamic-container-workloads/427122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Measurement and Attestation Schemes for Container Sandboxes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7908" y="3886200"/>
            <a:ext cx="6828183" cy="1752600"/>
          </a:xfrm>
        </p:spPr>
        <p:txBody>
          <a:bodyPr>
            <a:normAutofit/>
          </a:bodyPr>
          <a:lstStyle/>
          <a:p>
            <a:r>
              <a:rPr lang="en-US" noProof="0" dirty="0"/>
              <a:t>Magnus Kulke, </a:t>
            </a:r>
            <a:r>
              <a:rPr lang="en-US" noProof="0" dirty="0" err="1"/>
              <a:t>swe</a:t>
            </a:r>
            <a:r>
              <a:rPr lang="en-US" noProof="0" dirty="0"/>
              <a:t> @Azure Core Linux</a:t>
            </a:r>
          </a:p>
          <a:p>
            <a:r>
              <a:rPr lang="en-US" noProof="0" dirty="0"/>
              <a:t>FOSDEM 25, Attestation </a:t>
            </a:r>
            <a:r>
              <a:rPr lang="en-US" noProof="0" dirty="0" err="1"/>
              <a:t>Devroom</a:t>
            </a:r>
            <a:endParaRPr lang="en-US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F107E-8F04-697B-F06A-F2DCE548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noProof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Sandbox with imperative control</a:t>
            </a:r>
            <a:endParaRPr lang="en-US" noProof="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B3A1E31-1444-8DEF-4688-C7BADD08F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63" y="1804654"/>
            <a:ext cx="8410074" cy="456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26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Attesting a container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noProof="0" dirty="0"/>
              <a:t>Objective:</a:t>
            </a:r>
          </a:p>
          <a:p>
            <a:pPr marL="400050" lvl="1" indent="0">
              <a:buNone/>
            </a:pPr>
            <a:r>
              <a:rPr lang="en-US" noProof="0" dirty="0"/>
              <a:t>Ensure that only intended operations are executed within the sandbox (before releasing a secret)</a:t>
            </a:r>
          </a:p>
          <a:p>
            <a:pPr marL="400050" lvl="1" indent="0">
              <a:buNone/>
            </a:pPr>
            <a:endParaRPr lang="en-US" noProof="0" dirty="0"/>
          </a:p>
          <a:p>
            <a:pPr marL="0" indent="0">
              <a:buNone/>
            </a:pPr>
            <a:r>
              <a:rPr lang="en-US" noProof="0" dirty="0"/>
              <a:t>Requires:</a:t>
            </a:r>
          </a:p>
          <a:p>
            <a:pPr marL="400050" lvl="1" indent="0">
              <a:buNone/>
            </a:pPr>
            <a:r>
              <a:rPr lang="en-US" noProof="0" dirty="0"/>
              <a:t>A comprehensive measurement of the “container workload”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Challenges in dynamic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Dynamic Nature of Pods:</a:t>
            </a:r>
          </a:p>
          <a:p>
            <a:pPr lvl="1"/>
            <a:r>
              <a:rPr lang="en-US" noProof="0" dirty="0"/>
              <a:t>Pods can have containers created, deleted, or updated imperatively.</a:t>
            </a:r>
          </a:p>
          <a:p>
            <a:pPr lvl="1"/>
            <a:r>
              <a:rPr lang="en-US" noProof="0" dirty="0"/>
              <a:t>Dynamisms make it challenging to guarantee integrity.</a:t>
            </a:r>
          </a:p>
          <a:p>
            <a:r>
              <a:rPr lang="en-US" noProof="0" dirty="0"/>
              <a:t>Kubernetes Control Plane:</a:t>
            </a:r>
          </a:p>
          <a:p>
            <a:pPr lvl="1"/>
            <a:r>
              <a:rPr lang="en-US" noProof="0" dirty="0"/>
              <a:t>Can and will adjust a user’s pod spec</a:t>
            </a:r>
          </a:p>
          <a:p>
            <a:pPr lvl="1"/>
            <a:r>
              <a:rPr lang="en-US" noProof="0" dirty="0"/>
              <a:t>Examples: env variables, admission controllers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C6E86-497C-EF3D-DDF0-9D9D85102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AA3A-AF80-3D99-456A-E5D1DA1BB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8AC18-35D3-F71F-B338-2F756A446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Lock k8s control plane:</a:t>
            </a:r>
          </a:p>
          <a:p>
            <a:pPr lvl="1"/>
            <a:r>
              <a:rPr lang="en-US" noProof="0" dirty="0"/>
              <a:t>Allow only “trusted” (predictable) operations</a:t>
            </a:r>
          </a:p>
          <a:p>
            <a:pPr lvl="1"/>
            <a:r>
              <a:rPr lang="en-US" noProof="0" dirty="0"/>
              <a:t>K8s </a:t>
            </a:r>
            <a:r>
              <a:rPr lang="en-US" noProof="0" dirty="0" err="1"/>
              <a:t>api</a:t>
            </a:r>
            <a:r>
              <a:rPr lang="en-US" noProof="0" dirty="0"/>
              <a:t> surface is huge, increasing constantly</a:t>
            </a:r>
          </a:p>
          <a:p>
            <a:pPr lvl="1"/>
            <a:r>
              <a:rPr lang="en-US" noProof="0" dirty="0"/>
              <a:t>Requires lots of glue code and ceremony</a:t>
            </a:r>
          </a:p>
          <a:p>
            <a:r>
              <a:rPr lang="en-US" noProof="0" dirty="0"/>
              <a:t>Effort underway: “split-</a:t>
            </a:r>
            <a:r>
              <a:rPr lang="en-US" noProof="0" dirty="0" err="1"/>
              <a:t>api</a:t>
            </a:r>
            <a:r>
              <a:rPr lang="en-US" noProof="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956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D76E-2534-B3F4-6B2A-C998753C4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6B2B2-63BB-C75C-18E4-7235678C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7A2ED-644C-2231-E104-0D613B50A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Keep a log</a:t>
            </a:r>
          </a:p>
          <a:p>
            <a:pPr lvl="1"/>
            <a:r>
              <a:rPr lang="en-US" noProof="0" dirty="0"/>
              <a:t>(Somewhat) like </a:t>
            </a:r>
            <a:r>
              <a:rPr lang="en-US" noProof="0" dirty="0" err="1"/>
              <a:t>linux</a:t>
            </a:r>
            <a:r>
              <a:rPr lang="en-US" noProof="0" dirty="0"/>
              <a:t>’ IMA</a:t>
            </a:r>
          </a:p>
          <a:p>
            <a:pPr lvl="1"/>
            <a:r>
              <a:rPr lang="en-US" noProof="0" dirty="0"/>
              <a:t>Record Kata RPC + payloads into </a:t>
            </a:r>
            <a:r>
              <a:rPr lang="en-US" noProof="0" dirty="0" err="1"/>
              <a:t>replayable</a:t>
            </a:r>
            <a:r>
              <a:rPr lang="en-US" noProof="0" dirty="0"/>
              <a:t> log</a:t>
            </a:r>
          </a:p>
          <a:p>
            <a:pPr lvl="1"/>
            <a:r>
              <a:rPr lang="en-US" noProof="0" dirty="0"/>
              <a:t>Not all TEEs provide registers that can be extended at runtime</a:t>
            </a:r>
          </a:p>
          <a:p>
            <a:pPr lvl="1"/>
            <a:r>
              <a:rPr lang="en-US" noProof="0" dirty="0"/>
              <a:t>Some payloads are not predictable, b/c controlled by the env</a:t>
            </a:r>
          </a:p>
          <a:p>
            <a:pPr lvl="1"/>
            <a:r>
              <a:rPr lang="en-US" noProof="0" dirty="0"/>
              <a:t>Verification is not trivial</a:t>
            </a:r>
          </a:p>
        </p:txBody>
      </p:sp>
    </p:spTree>
    <p:extLst>
      <p:ext uri="{BB962C8B-B14F-4D97-AF65-F5344CB8AC3E}">
        <p14:creationId xmlns:p14="http://schemas.microsoft.com/office/powerpoint/2010/main" val="1502021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45F76-3E27-84D9-0BE0-16CF79E79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8D72-EC2A-A814-1660-C2E84C28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5AFD5-4820-2442-AF7C-07783DCDE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dirty="0"/>
              <a:t>Policy in the TEE</a:t>
            </a:r>
          </a:p>
          <a:p>
            <a:pPr lvl="1"/>
            <a:r>
              <a:rPr lang="en-US" noProof="0" dirty="0"/>
              <a:t>Describe invariants (image digest)</a:t>
            </a:r>
          </a:p>
          <a:p>
            <a:pPr lvl="1"/>
            <a:r>
              <a:rPr lang="en-US" noProof="0" dirty="0"/>
              <a:t>Allow “acceptable” dynamism (env: SERVICE_*)</a:t>
            </a:r>
          </a:p>
          <a:p>
            <a:pPr lvl="1"/>
            <a:r>
              <a:rPr lang="en-US" noProof="0" dirty="0"/>
              <a:t>Reject Kata RPCs by default</a:t>
            </a:r>
          </a:p>
          <a:p>
            <a:pPr lvl="1"/>
            <a:r>
              <a:rPr lang="en-US" noProof="0" dirty="0" err="1"/>
              <a:t>cherrypick</a:t>
            </a:r>
            <a:r>
              <a:rPr lang="en-US" noProof="0" dirty="0"/>
              <a:t> what’s required</a:t>
            </a:r>
          </a:p>
          <a:p>
            <a:pPr marL="457200" lvl="1" indent="0">
              <a:buNone/>
            </a:pPr>
            <a:endParaRPr lang="en-US" noProof="0" dirty="0"/>
          </a:p>
          <a:p>
            <a:r>
              <a:rPr lang="en-US" noProof="0" dirty="0"/>
              <a:t>Currently implemented in Kata-Agent</a:t>
            </a:r>
          </a:p>
          <a:p>
            <a:pPr lvl="1"/>
            <a:r>
              <a:rPr lang="en-US" noProof="0" dirty="0"/>
              <a:t>Engine based on Rego (popular in container-land)</a:t>
            </a:r>
          </a:p>
          <a:p>
            <a:pPr lvl="1"/>
            <a:r>
              <a:rPr lang="en-US" noProof="0" dirty="0" err="1"/>
              <a:t>genpolicy</a:t>
            </a:r>
            <a:r>
              <a:rPr lang="en-US" noProof="0" dirty="0"/>
              <a:t> tool to generate policy from a pod spec</a:t>
            </a:r>
          </a:p>
        </p:txBody>
      </p:sp>
    </p:spTree>
    <p:extLst>
      <p:ext uri="{BB962C8B-B14F-4D97-AF65-F5344CB8AC3E}">
        <p14:creationId xmlns:p14="http://schemas.microsoft.com/office/powerpoint/2010/main" val="1341736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CDD1D-149F-2F9F-A8F9-E30304B19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Plugging policy eval into the workflow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715CDE1-1A51-3CDF-F068-EDFCE98B5CC9}"/>
              </a:ext>
            </a:extLst>
          </p:cNvPr>
          <p:cNvSpPr/>
          <p:nvPr/>
        </p:nvSpPr>
        <p:spPr>
          <a:xfrm>
            <a:off x="2676270" y="2902116"/>
            <a:ext cx="3475124" cy="20889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Confidential VM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1B95443-F0E2-D16C-06EA-980955B6EAC3}"/>
              </a:ext>
            </a:extLst>
          </p:cNvPr>
          <p:cNvSpPr/>
          <p:nvPr/>
        </p:nvSpPr>
        <p:spPr>
          <a:xfrm>
            <a:off x="4589294" y="3608186"/>
            <a:ext cx="1419726" cy="1292054"/>
          </a:xfrm>
          <a:prstGeom prst="rect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Sandbox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C054F62-153F-67B0-5142-A661C79BA971}"/>
              </a:ext>
            </a:extLst>
          </p:cNvPr>
          <p:cNvSpPr/>
          <p:nvPr/>
        </p:nvSpPr>
        <p:spPr>
          <a:xfrm>
            <a:off x="4832682" y="3954886"/>
            <a:ext cx="1001630" cy="545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process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EA884B1-AE95-55CE-01E2-1023482B00F6}"/>
              </a:ext>
            </a:extLst>
          </p:cNvPr>
          <p:cNvSpPr/>
          <p:nvPr/>
        </p:nvSpPr>
        <p:spPr>
          <a:xfrm>
            <a:off x="5251279" y="4591209"/>
            <a:ext cx="583033" cy="264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…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1191184-6382-0550-13D8-412B476F0153}"/>
              </a:ext>
            </a:extLst>
          </p:cNvPr>
          <p:cNvCxnSpPr>
            <a:cxnSpLocks/>
            <a:stCxn id="22" idx="3"/>
            <a:endCxn id="8" idx="1"/>
          </p:cNvCxnSpPr>
          <p:nvPr/>
        </p:nvCxnSpPr>
        <p:spPr>
          <a:xfrm flipV="1">
            <a:off x="4258423" y="4227628"/>
            <a:ext cx="574259" cy="4823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D2DA8596-51D2-2CE9-CFB1-E3BFE60C5B91}"/>
              </a:ext>
            </a:extLst>
          </p:cNvPr>
          <p:cNvSpPr/>
          <p:nvPr/>
        </p:nvSpPr>
        <p:spPr>
          <a:xfrm>
            <a:off x="2798090" y="2371207"/>
            <a:ext cx="1419726" cy="339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shim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E620A694-8480-2A0F-1C3F-C4163DAAA275}"/>
              </a:ext>
            </a:extLst>
          </p:cNvPr>
          <p:cNvSpPr/>
          <p:nvPr/>
        </p:nvSpPr>
        <p:spPr>
          <a:xfrm>
            <a:off x="2838697" y="4500369"/>
            <a:ext cx="1419726" cy="419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Agent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1E3AEA7-2F20-9752-5E17-C81635377A8D}"/>
              </a:ext>
            </a:extLst>
          </p:cNvPr>
          <p:cNvSpPr/>
          <p:nvPr/>
        </p:nvSpPr>
        <p:spPr>
          <a:xfrm>
            <a:off x="2838697" y="4179112"/>
            <a:ext cx="1419726" cy="339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Policy engine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0A7BE8F-B4ED-5117-522B-F6F1E2640095}"/>
              </a:ext>
            </a:extLst>
          </p:cNvPr>
          <p:cNvCxnSpPr>
            <a:cxnSpLocks/>
            <a:stCxn id="17" idx="2"/>
            <a:endCxn id="25" idx="0"/>
          </p:cNvCxnSpPr>
          <p:nvPr/>
        </p:nvCxnSpPr>
        <p:spPr>
          <a:xfrm>
            <a:off x="3507953" y="2710397"/>
            <a:ext cx="40607" cy="14687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hteck: gefaltete Ecke 23">
            <a:extLst>
              <a:ext uri="{FF2B5EF4-FFF2-40B4-BE49-F238E27FC236}">
                <a16:creationId xmlns:a16="http://schemas.microsoft.com/office/drawing/2014/main" id="{EB329460-4B06-175A-C640-554E4182A437}"/>
              </a:ext>
            </a:extLst>
          </p:cNvPr>
          <p:cNvSpPr/>
          <p:nvPr/>
        </p:nvSpPr>
        <p:spPr>
          <a:xfrm>
            <a:off x="2759990" y="3433886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RPC</a:t>
            </a:r>
          </a:p>
        </p:txBody>
      </p:sp>
    </p:spTree>
    <p:extLst>
      <p:ext uri="{BB962C8B-B14F-4D97-AF65-F5344CB8AC3E}">
        <p14:creationId xmlns:p14="http://schemas.microsoft.com/office/powerpoint/2010/main" val="154694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FB33C-7F6C-0A86-B3EA-43FEA975C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Policy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82AB981-A475-BF1B-231B-7E838E855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1239965"/>
            <a:ext cx="5717019" cy="53433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0D102A7-D8D5-D8C7-7FBD-E6A35F78F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2256" y="1534460"/>
            <a:ext cx="5010912" cy="30943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6288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35C5D-A38D-83EC-74C8-E696531AD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C3CF-3752-C5A5-1CA2-DA8ED977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How to provide a policy to the TEE?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C7C1F-F618-E1D3-DFC5-AFAEBEAA1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Policy is specific per workload</a:t>
            </a:r>
          </a:p>
          <a:p>
            <a:r>
              <a:rPr lang="en-US" noProof="0" dirty="0"/>
              <a:t>CVM images are generic</a:t>
            </a:r>
          </a:p>
          <a:p>
            <a:r>
              <a:rPr lang="en-US" noProof="0" dirty="0"/>
              <a:t>Provide it as measured configuration at launch</a:t>
            </a:r>
          </a:p>
          <a:p>
            <a:r>
              <a:rPr lang="en-US" noProof="0" dirty="0"/>
              <a:t>Link it to the TEE HW evidence</a:t>
            </a:r>
          </a:p>
          <a:p>
            <a:pPr lvl="1"/>
            <a:r>
              <a:rPr lang="en-US" noProof="0" dirty="0"/>
              <a:t>Put hash in HOSTDATA (SEV-SNP), MRCONFIGID (TDX), part of signed HW evidence (verify in TEE) </a:t>
            </a:r>
          </a:p>
          <a:p>
            <a:pPr lvl="1"/>
            <a:r>
              <a:rPr lang="en-US" noProof="0" dirty="0"/>
              <a:t>Extend runtime registers (</a:t>
            </a:r>
            <a:r>
              <a:rPr lang="en-US" noProof="0" dirty="0" err="1"/>
              <a:t>vTPM</a:t>
            </a:r>
            <a:r>
              <a:rPr lang="en-US" noProof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2456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Init-Data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Measured configuration for CoCo</a:t>
            </a:r>
          </a:p>
          <a:p>
            <a:r>
              <a:rPr lang="en-US" noProof="0" dirty="0"/>
              <a:t>TOML </a:t>
            </a:r>
            <a:r>
              <a:rPr lang="en-US" noProof="0" dirty="0" err="1"/>
              <a:t>dict</a:t>
            </a:r>
            <a:r>
              <a:rPr lang="en-US" noProof="0" dirty="0"/>
              <a:t> of path/file content</a:t>
            </a:r>
          </a:p>
          <a:p>
            <a:r>
              <a:rPr lang="en-US" noProof="0" dirty="0"/>
              <a:t>Currently being implemented</a:t>
            </a:r>
          </a:p>
          <a:p>
            <a:r>
              <a:rPr lang="en-US" noProof="0" dirty="0"/>
              <a:t>Available for some TEEs</a:t>
            </a:r>
          </a:p>
          <a:p>
            <a:r>
              <a:rPr lang="en-US" noProof="0" dirty="0"/>
              <a:t>Embed into Pod spec as annotation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2EE4D78-6411-7D12-AFB2-11AE23C80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04" y="4583184"/>
            <a:ext cx="7205472" cy="18189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noProof="0" dirty="0"/>
              <a:t>Confidential Containers (CoCo)</a:t>
            </a:r>
          </a:p>
          <a:p>
            <a:pPr lvl="1"/>
            <a:r>
              <a:rPr lang="en-US" noProof="0" dirty="0"/>
              <a:t>CNCF project</a:t>
            </a:r>
          </a:p>
          <a:p>
            <a:pPr lvl="1"/>
            <a:r>
              <a:rPr lang="en-US" noProof="0" dirty="0"/>
              <a:t>vendor neutral</a:t>
            </a:r>
          </a:p>
          <a:p>
            <a:pPr lvl="1"/>
            <a:r>
              <a:rPr lang="en-US" noProof="0" dirty="0"/>
              <a:t>Facilitate confidential computing in the container ecosystem</a:t>
            </a:r>
          </a:p>
          <a:p>
            <a:r>
              <a:rPr lang="en-US" noProof="0" dirty="0"/>
              <a:t>Confidential Computing is (mostly) a VM technology</a:t>
            </a:r>
          </a:p>
          <a:p>
            <a:pPr lvl="1"/>
            <a:r>
              <a:rPr lang="en-US" noProof="0" dirty="0"/>
              <a:t>Containers usually do not run in VMs</a:t>
            </a:r>
          </a:p>
          <a:p>
            <a:pPr lvl="1"/>
            <a:r>
              <a:rPr lang="en-US" noProof="0" dirty="0"/>
              <a:t>Kata Containers adds virtualization as isolation layer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 err="1"/>
              <a:t>Initdata</a:t>
            </a:r>
            <a:r>
              <a:rPr lang="en-US" noProof="0" dirty="0"/>
              <a:t> Example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13A194C-E9C7-7188-ACF6-22A3C82B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384" y="1277065"/>
            <a:ext cx="5823984" cy="53062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Policy is stateless, declarative</a:t>
            </a:r>
          </a:p>
          <a:p>
            <a:pPr lvl="1"/>
            <a:r>
              <a:rPr lang="en-US" noProof="0" dirty="0"/>
              <a:t>Kata RPC is imperative</a:t>
            </a:r>
          </a:p>
          <a:p>
            <a:pPr lvl="1"/>
            <a:r>
              <a:rPr lang="en-US" noProof="0" dirty="0"/>
              <a:t>What about more complex orchestration?</a:t>
            </a:r>
          </a:p>
          <a:p>
            <a:pPr lvl="2"/>
            <a:r>
              <a:rPr lang="en-US" noProof="0" dirty="0"/>
              <a:t>launch container x first (</a:t>
            </a:r>
            <a:r>
              <a:rPr lang="en-US" noProof="0" dirty="0" err="1"/>
              <a:t>init</a:t>
            </a:r>
            <a:r>
              <a:rPr lang="en-US" noProof="0" dirty="0"/>
              <a:t> container) then container y </a:t>
            </a:r>
          </a:p>
          <a:p>
            <a:endParaRPr lang="en-US" noProof="0" dirty="0"/>
          </a:p>
          <a:p>
            <a:r>
              <a:rPr lang="en-US" noProof="0" dirty="0"/>
              <a:t>Ongoing effort: stateful policies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01E30-E82D-236A-8222-0B10F2E98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EAB8-6E38-6150-6476-39616074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DE92-8F7E-583E-3915-35DE67FC3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Practical problems</a:t>
            </a:r>
          </a:p>
          <a:p>
            <a:pPr lvl="1"/>
            <a:r>
              <a:rPr lang="en-US" noProof="0" dirty="0"/>
              <a:t>Size of policies?</a:t>
            </a:r>
          </a:p>
          <a:p>
            <a:pPr lvl="2"/>
            <a:r>
              <a:rPr lang="en-US" noProof="0" dirty="0"/>
              <a:t>Policies can be quite large</a:t>
            </a:r>
          </a:p>
          <a:p>
            <a:pPr lvl="2"/>
            <a:r>
              <a:rPr lang="en-US" noProof="0" dirty="0"/>
              <a:t>Pod annotation has limits</a:t>
            </a:r>
          </a:p>
          <a:p>
            <a:pPr lvl="2"/>
            <a:r>
              <a:rPr lang="en-US" noProof="0" dirty="0"/>
              <a:t>Compression, splitting, bundling a library</a:t>
            </a:r>
          </a:p>
          <a:p>
            <a:pPr lvl="1"/>
            <a:r>
              <a:rPr lang="en-US" noProof="0" dirty="0"/>
              <a:t>User experience is subpar</a:t>
            </a:r>
          </a:p>
          <a:p>
            <a:pPr lvl="2"/>
            <a:r>
              <a:rPr lang="en-US" noProof="0" dirty="0"/>
              <a:t>Rego is modelled after </a:t>
            </a:r>
            <a:r>
              <a:rPr lang="en-US" noProof="0" dirty="0" err="1"/>
              <a:t>Datalog</a:t>
            </a:r>
            <a:endParaRPr lang="en-US" noProof="0" dirty="0"/>
          </a:p>
          <a:p>
            <a:pPr lvl="2"/>
            <a:r>
              <a:rPr lang="en-US" noProof="0" dirty="0"/>
              <a:t>Unusual paradigms</a:t>
            </a:r>
          </a:p>
          <a:p>
            <a:pPr lvl="2"/>
            <a:r>
              <a:rPr lang="en-US" noProof="0" dirty="0"/>
              <a:t>Not trivial to write large policies</a:t>
            </a:r>
          </a:p>
        </p:txBody>
      </p:sp>
    </p:spTree>
    <p:extLst>
      <p:ext uri="{BB962C8B-B14F-4D97-AF65-F5344CB8AC3E}">
        <p14:creationId xmlns:p14="http://schemas.microsoft.com/office/powerpoint/2010/main" val="345941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264D9-D3CF-A08B-049D-EDE1FE24F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63B9-C55D-B473-B50F-E9BCD85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6AED-7270-407E-F695-08E924AD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Conceptual problems</a:t>
            </a:r>
            <a:r>
              <a:rPr lang="en-US" dirty="0"/>
              <a:t>, maybe</a:t>
            </a:r>
            <a:r>
              <a:rPr lang="en-US" noProof="0" dirty="0"/>
              <a:t>?</a:t>
            </a:r>
          </a:p>
          <a:p>
            <a:pPr lvl="1"/>
            <a:r>
              <a:rPr lang="en-US" noProof="0" dirty="0"/>
              <a:t>Have to track kata’s RPC interface closely</a:t>
            </a:r>
          </a:p>
          <a:p>
            <a:pPr lvl="2"/>
            <a:r>
              <a:rPr lang="en-US" noProof="0" dirty="0"/>
              <a:t>New exploit vectors can be introduced inadvertently</a:t>
            </a:r>
          </a:p>
          <a:p>
            <a:pPr lvl="2"/>
            <a:r>
              <a:rPr lang="en-US" noProof="0" dirty="0"/>
              <a:t>Kata is not just for CoCo use case</a:t>
            </a:r>
          </a:p>
          <a:p>
            <a:pPr lvl="2"/>
            <a:r>
              <a:rPr lang="en-US" noProof="0" dirty="0"/>
              <a:t>Need to keep tabs on API changes in semantics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517857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5A8D5-F2AA-CC6E-0EAB-ADB8EE0FA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64FD8-9138-785B-7CF9-C3FB2408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3B753-5EE4-2D79-FBAC-CE379272E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dirty="0"/>
              <a:t>Runtime measurements</a:t>
            </a:r>
          </a:p>
          <a:p>
            <a:pPr lvl="1"/>
            <a:r>
              <a:rPr lang="en-US" noProof="0" dirty="0"/>
              <a:t>(very) long running workloads in TEEs</a:t>
            </a:r>
          </a:p>
          <a:p>
            <a:pPr lvl="2"/>
            <a:r>
              <a:rPr lang="en-US" noProof="0" dirty="0"/>
              <a:t>Examples: LLM inference, training tasks</a:t>
            </a:r>
          </a:p>
          <a:p>
            <a:pPr lvl="2"/>
            <a:r>
              <a:rPr lang="en-US" noProof="0" dirty="0"/>
              <a:t>Continuous measurement to catch drift</a:t>
            </a:r>
          </a:p>
          <a:p>
            <a:pPr lvl="1"/>
            <a:r>
              <a:rPr lang="en-US" noProof="0" dirty="0"/>
              <a:t>Not all TEEs have PCRs/RTMRs</a:t>
            </a:r>
          </a:p>
          <a:p>
            <a:pPr lvl="1"/>
            <a:r>
              <a:rPr lang="en-US" noProof="0" dirty="0"/>
              <a:t>Can be retrofitted via privilege levels + </a:t>
            </a:r>
            <a:r>
              <a:rPr lang="en-US" noProof="0" dirty="0" err="1"/>
              <a:t>paravisor</a:t>
            </a:r>
            <a:r>
              <a:rPr lang="en-US" noProof="0" dirty="0"/>
              <a:t>/SVSMs.</a:t>
            </a:r>
          </a:p>
          <a:p>
            <a:r>
              <a:rPr lang="en-US" noProof="0" dirty="0"/>
              <a:t>“Composite” TEEs</a:t>
            </a:r>
          </a:p>
          <a:p>
            <a:pPr lvl="1"/>
            <a:r>
              <a:rPr lang="en-US" noProof="0" dirty="0"/>
              <a:t>Confidential GPUs + Confidential CPUs</a:t>
            </a:r>
          </a:p>
          <a:p>
            <a:pPr lvl="1"/>
            <a:r>
              <a:rPr lang="en-US" noProof="0" dirty="0"/>
              <a:t>Potentially more, e.g. accelerated NICs</a:t>
            </a:r>
          </a:p>
          <a:p>
            <a:pPr lvl="1"/>
            <a:r>
              <a:rPr lang="en-US" noProof="0" dirty="0"/>
              <a:t>Attest individually? Chained?</a:t>
            </a:r>
          </a:p>
          <a:p>
            <a:pPr marL="457200" lvl="1" indent="0">
              <a:buNone/>
            </a:pPr>
            <a:endParaRPr lang="en-US" noProof="0" dirty="0"/>
          </a:p>
          <a:p>
            <a:pPr lvl="2"/>
            <a:endParaRPr lang="en-US" noProof="0" dirty="0"/>
          </a:p>
          <a:p>
            <a:pPr lvl="2"/>
            <a:endParaRPr lang="en-US" noProof="0" dirty="0"/>
          </a:p>
          <a:p>
            <a:pPr lvl="2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8883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Attestation for container sandboxes is tricky due to inherent dynamic nature.</a:t>
            </a:r>
          </a:p>
          <a:p>
            <a:r>
              <a:rPr lang="en-US" noProof="0" dirty="0"/>
              <a:t>“Offloading” verification to a policy is a viable mitigation</a:t>
            </a:r>
          </a:p>
          <a:p>
            <a:r>
              <a:rPr lang="en-US" noProof="0" dirty="0"/>
              <a:t>Few challenges remain, most seem manageable </a:t>
            </a:r>
          </a:p>
          <a:p>
            <a:r>
              <a:rPr lang="en-US" noProof="0" dirty="0"/>
              <a:t>But policy is maybe not fully adequate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E133CF6-D4F8-C3E2-9DE1-3397B96C57F2}"/>
              </a:ext>
            </a:extLst>
          </p:cNvPr>
          <p:cNvSpPr txBox="1"/>
          <p:nvPr/>
        </p:nvSpPr>
        <p:spPr>
          <a:xfrm>
            <a:off x="3983986" y="3013501"/>
            <a:ext cx="1176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noProof="0" dirty="0"/>
              <a:t>thx!</a:t>
            </a:r>
          </a:p>
        </p:txBody>
      </p:sp>
    </p:spTree>
    <p:extLst>
      <p:ext uri="{BB962C8B-B14F-4D97-AF65-F5344CB8AC3E}">
        <p14:creationId xmlns:p14="http://schemas.microsoft.com/office/powerpoint/2010/main" val="4241787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3DABE-1012-8643-B57B-59DEB9412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78FD-C47B-1BC4-A8B9-291D626D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04372-A9E0-F862-6E3E-00C9BEF35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>
                <a:hlinkClick r:id="rId2"/>
              </a:rPr>
              <a:t>Confidential Containers</a:t>
            </a:r>
            <a:endParaRPr lang="en-US" noProof="0" dirty="0"/>
          </a:p>
          <a:p>
            <a:r>
              <a:rPr lang="en-US" noProof="0" dirty="0">
                <a:hlinkClick r:id="rId3"/>
              </a:rPr>
              <a:t>Kata Containers - Open Source Container Runtime</a:t>
            </a:r>
            <a:endParaRPr lang="en-US" noProof="0" dirty="0"/>
          </a:p>
          <a:p>
            <a:r>
              <a:rPr lang="en-US" noProof="0" dirty="0">
                <a:hlinkClick r:id="rId4"/>
              </a:rPr>
              <a:t>Policing a Sandbox | Microsoft Community Hub</a:t>
            </a:r>
            <a:endParaRPr lang="en-US" noProof="0" dirty="0"/>
          </a:p>
          <a:p>
            <a:r>
              <a:rPr lang="en-US" noProof="0" dirty="0">
                <a:hlinkClick r:id="rId5"/>
              </a:rPr>
              <a:t>CoCo </a:t>
            </a:r>
            <a:r>
              <a:rPr lang="en-US" noProof="0" dirty="0" err="1">
                <a:hlinkClick r:id="rId5"/>
              </a:rPr>
              <a:t>Initdata</a:t>
            </a:r>
            <a:r>
              <a:rPr lang="en-US" noProof="0" dirty="0">
                <a:hlinkClick r:id="rId5"/>
              </a:rPr>
              <a:t> spec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048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61C3D-6E38-70B7-CE96-1248CF01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 typical container launch?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001DD2D8-4B07-2C4E-683C-D98D0CCE2619}"/>
              </a:ext>
            </a:extLst>
          </p:cNvPr>
          <p:cNvSpPr/>
          <p:nvPr/>
        </p:nvSpPr>
        <p:spPr>
          <a:xfrm>
            <a:off x="4162928" y="1302554"/>
            <a:ext cx="3789945" cy="51531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K8s node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6798953-8E45-1154-ADBC-BDF791D28AAE}"/>
              </a:ext>
            </a:extLst>
          </p:cNvPr>
          <p:cNvSpPr/>
          <p:nvPr/>
        </p:nvSpPr>
        <p:spPr>
          <a:xfrm>
            <a:off x="1203157" y="1654604"/>
            <a:ext cx="1323479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API Server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97CAC0F-2F46-B550-CD49-02C07B86EA62}"/>
              </a:ext>
            </a:extLst>
          </p:cNvPr>
          <p:cNvSpPr/>
          <p:nvPr/>
        </p:nvSpPr>
        <p:spPr>
          <a:xfrm>
            <a:off x="4319336" y="1696975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 err="1"/>
              <a:t>Kubelet</a:t>
            </a:r>
            <a:endParaRPr lang="en-US" noProof="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32E96DD5-7532-4A15-6BC9-4175F863B3EE}"/>
              </a:ext>
            </a:extLst>
          </p:cNvPr>
          <p:cNvSpPr/>
          <p:nvPr/>
        </p:nvSpPr>
        <p:spPr>
          <a:xfrm>
            <a:off x="6190247" y="2898591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Containerd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D225D233-B038-B299-A71E-5A0C6DDF0ADD}"/>
              </a:ext>
            </a:extLst>
          </p:cNvPr>
          <p:cNvSpPr/>
          <p:nvPr/>
        </p:nvSpPr>
        <p:spPr>
          <a:xfrm>
            <a:off x="4357436" y="4947860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 err="1"/>
              <a:t>Runc</a:t>
            </a:r>
            <a:endParaRPr lang="en-US" noProof="0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398C1B56-85F2-BCF7-BC70-140D117D6526}"/>
              </a:ext>
            </a:extLst>
          </p:cNvPr>
          <p:cNvSpPr/>
          <p:nvPr/>
        </p:nvSpPr>
        <p:spPr>
          <a:xfrm>
            <a:off x="6246396" y="4275971"/>
            <a:ext cx="1419726" cy="1987249"/>
          </a:xfrm>
          <a:prstGeom prst="rect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Sandbox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ABD8F76B-8EA6-00B4-8823-2A26D8800787}"/>
              </a:ext>
            </a:extLst>
          </p:cNvPr>
          <p:cNvSpPr/>
          <p:nvPr/>
        </p:nvSpPr>
        <p:spPr>
          <a:xfrm>
            <a:off x="6455444" y="4741567"/>
            <a:ext cx="1001630" cy="545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process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739A672-46D5-D2A6-6C26-57D06F5F97A8}"/>
              </a:ext>
            </a:extLst>
          </p:cNvPr>
          <p:cNvSpPr/>
          <p:nvPr/>
        </p:nvSpPr>
        <p:spPr>
          <a:xfrm>
            <a:off x="6455444" y="5352066"/>
            <a:ext cx="1001630" cy="545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process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E7E7F7DC-54A5-C9A3-0353-008C030F4EBA}"/>
              </a:ext>
            </a:extLst>
          </p:cNvPr>
          <p:cNvSpPr/>
          <p:nvPr/>
        </p:nvSpPr>
        <p:spPr>
          <a:xfrm>
            <a:off x="6908381" y="5954189"/>
            <a:ext cx="583033" cy="264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…</a:t>
            </a:r>
          </a:p>
        </p:txBody>
      </p:sp>
      <p:cxnSp>
        <p:nvCxnSpPr>
          <p:cNvPr id="46" name="Verbinder: gekrümmt 45">
            <a:extLst>
              <a:ext uri="{FF2B5EF4-FFF2-40B4-BE49-F238E27FC236}">
                <a16:creationId xmlns:a16="http://schemas.microsoft.com/office/drawing/2014/main" id="{4202B9DD-EC34-F2DA-1A18-D76F261C8D09}"/>
              </a:ext>
            </a:extLst>
          </p:cNvPr>
          <p:cNvCxnSpPr>
            <a:stCxn id="39" idx="3"/>
            <a:endCxn id="40" idx="0"/>
          </p:cNvCxnSpPr>
          <p:nvPr/>
        </p:nvCxnSpPr>
        <p:spPr>
          <a:xfrm>
            <a:off x="5739062" y="2219305"/>
            <a:ext cx="1161048" cy="679286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hteck: gefaltete Ecke 46">
            <a:extLst>
              <a:ext uri="{FF2B5EF4-FFF2-40B4-BE49-F238E27FC236}">
                <a16:creationId xmlns:a16="http://schemas.microsoft.com/office/drawing/2014/main" id="{86541C71-6EF6-F4B1-F1DC-275EA60E1E04}"/>
              </a:ext>
            </a:extLst>
          </p:cNvPr>
          <p:cNvSpPr/>
          <p:nvPr/>
        </p:nvSpPr>
        <p:spPr>
          <a:xfrm>
            <a:off x="6340644" y="1990524"/>
            <a:ext cx="1028700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CRI Calls</a:t>
            </a:r>
          </a:p>
        </p:txBody>
      </p:sp>
      <p:cxnSp>
        <p:nvCxnSpPr>
          <p:cNvPr id="48" name="Verbinder: gekrümmt 47">
            <a:extLst>
              <a:ext uri="{FF2B5EF4-FFF2-40B4-BE49-F238E27FC236}">
                <a16:creationId xmlns:a16="http://schemas.microsoft.com/office/drawing/2014/main" id="{0542697A-0353-4699-9063-FFAD19571100}"/>
              </a:ext>
            </a:extLst>
          </p:cNvPr>
          <p:cNvCxnSpPr>
            <a:stCxn id="40" idx="1"/>
            <a:endCxn id="41" idx="0"/>
          </p:cNvCxnSpPr>
          <p:nvPr/>
        </p:nvCxnSpPr>
        <p:spPr>
          <a:xfrm rot="10800000" flipV="1">
            <a:off x="5067299" y="3420920"/>
            <a:ext cx="1122948" cy="1526939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hteck: gefaltete Ecke 48">
            <a:extLst>
              <a:ext uri="{FF2B5EF4-FFF2-40B4-BE49-F238E27FC236}">
                <a16:creationId xmlns:a16="http://schemas.microsoft.com/office/drawing/2014/main" id="{79863C97-9DBB-7F95-6744-BEDE5C6AFD07}"/>
              </a:ext>
            </a:extLst>
          </p:cNvPr>
          <p:cNvSpPr/>
          <p:nvPr/>
        </p:nvSpPr>
        <p:spPr>
          <a:xfrm>
            <a:off x="4319336" y="3812966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OCI Runtime Calls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CDF07E50-AFE3-8B3D-9FDC-8B494063AC17}"/>
              </a:ext>
            </a:extLst>
          </p:cNvPr>
          <p:cNvCxnSpPr>
            <a:endCxn id="43" idx="1"/>
          </p:cNvCxnSpPr>
          <p:nvPr/>
        </p:nvCxnSpPr>
        <p:spPr>
          <a:xfrm flipV="1">
            <a:off x="5777162" y="5014309"/>
            <a:ext cx="678282" cy="4558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78CA93A4-3FF7-43AC-D683-BDF7042033DB}"/>
              </a:ext>
            </a:extLst>
          </p:cNvPr>
          <p:cNvCxnSpPr>
            <a:stCxn id="41" idx="3"/>
          </p:cNvCxnSpPr>
          <p:nvPr/>
        </p:nvCxnSpPr>
        <p:spPr>
          <a:xfrm>
            <a:off x="5777162" y="5470190"/>
            <a:ext cx="678282" cy="1546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CF640979-4E56-0C3C-5D9B-8B1C4C2A9971}"/>
              </a:ext>
            </a:extLst>
          </p:cNvPr>
          <p:cNvCxnSpPr>
            <a:cxnSpLocks/>
            <a:stCxn id="38" idx="3"/>
            <a:endCxn id="39" idx="1"/>
          </p:cNvCxnSpPr>
          <p:nvPr/>
        </p:nvCxnSpPr>
        <p:spPr>
          <a:xfrm>
            <a:off x="2526636" y="2176934"/>
            <a:ext cx="1792700" cy="42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hteck: gefaltete Ecke 52">
            <a:extLst>
              <a:ext uri="{FF2B5EF4-FFF2-40B4-BE49-F238E27FC236}">
                <a16:creationId xmlns:a16="http://schemas.microsoft.com/office/drawing/2014/main" id="{5D333BE9-2774-15D1-8812-97F3945139A7}"/>
              </a:ext>
            </a:extLst>
          </p:cNvPr>
          <p:cNvSpPr/>
          <p:nvPr/>
        </p:nvSpPr>
        <p:spPr>
          <a:xfrm>
            <a:off x="3110165" y="1890935"/>
            <a:ext cx="739937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RPC</a:t>
            </a:r>
          </a:p>
        </p:txBody>
      </p:sp>
      <p:pic>
        <p:nvPicPr>
          <p:cNvPr id="54" name="Grafik 53" descr="Schulmädchen mit einfarbiger Füllung">
            <a:extLst>
              <a:ext uri="{FF2B5EF4-FFF2-40B4-BE49-F238E27FC236}">
                <a16:creationId xmlns:a16="http://schemas.microsoft.com/office/drawing/2014/main" id="{8EFE1D1C-7284-7956-9AE3-40B0EC53E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5504" y="4519162"/>
            <a:ext cx="914400" cy="914400"/>
          </a:xfrm>
          <a:prstGeom prst="rect">
            <a:avLst/>
          </a:prstGeom>
        </p:spPr>
      </p:pic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11C1CF48-3972-8927-6705-D419FC18FAD8}"/>
              </a:ext>
            </a:extLst>
          </p:cNvPr>
          <p:cNvCxnSpPr>
            <a:endCxn id="38" idx="2"/>
          </p:cNvCxnSpPr>
          <p:nvPr/>
        </p:nvCxnSpPr>
        <p:spPr>
          <a:xfrm flipV="1">
            <a:off x="1792704" y="2699263"/>
            <a:ext cx="72193" cy="18198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hteck: gefaltete Ecke 55">
            <a:extLst>
              <a:ext uri="{FF2B5EF4-FFF2-40B4-BE49-F238E27FC236}">
                <a16:creationId xmlns:a16="http://schemas.microsoft.com/office/drawing/2014/main" id="{EB31B4E0-CDEC-DDCF-B23D-B2250ECFD52F}"/>
              </a:ext>
            </a:extLst>
          </p:cNvPr>
          <p:cNvSpPr/>
          <p:nvPr/>
        </p:nvSpPr>
        <p:spPr>
          <a:xfrm>
            <a:off x="1197141" y="3326210"/>
            <a:ext cx="1191126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pod spec</a:t>
            </a:r>
          </a:p>
        </p:txBody>
      </p:sp>
    </p:spTree>
    <p:extLst>
      <p:ext uri="{BB962C8B-B14F-4D97-AF65-F5344CB8AC3E}">
        <p14:creationId xmlns:p14="http://schemas.microsoft.com/office/powerpoint/2010/main" val="275575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497EA-C66F-FF32-7AF8-AFC4A2ADB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Sandbox?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EDF9E-650A-BEA1-EFC3-C4B5D7CA5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Pod: Kubernetes deployment „atom“.</a:t>
            </a:r>
          </a:p>
          <a:p>
            <a:r>
              <a:rPr lang="en-US" noProof="0" dirty="0"/>
              <a:t>Set of collocated processes (containers) that share namespaces and resources</a:t>
            </a:r>
          </a:p>
          <a:p>
            <a:r>
              <a:rPr lang="en-US" noProof="0" dirty="0"/>
              <a:t>Good abstraction to introduce confidentiality boundaries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6B930FA-BABD-AA6E-7D81-D9EAEB41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983" y="3863181"/>
            <a:ext cx="5118652" cy="224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1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7D5F8-3018-2E37-6F38-72201C9A3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0DE22135-777E-33DF-5650-A0BE296A3F9B}"/>
              </a:ext>
            </a:extLst>
          </p:cNvPr>
          <p:cNvSpPr/>
          <p:nvPr/>
        </p:nvSpPr>
        <p:spPr>
          <a:xfrm>
            <a:off x="4162928" y="1302554"/>
            <a:ext cx="3789945" cy="51531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K8s node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28562A-1B5D-ECF0-1C9B-8A797418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Confidential container launch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2D20587-2400-9592-2396-B1F1E2C48B18}"/>
              </a:ext>
            </a:extLst>
          </p:cNvPr>
          <p:cNvSpPr/>
          <p:nvPr/>
        </p:nvSpPr>
        <p:spPr>
          <a:xfrm>
            <a:off x="1203157" y="1654604"/>
            <a:ext cx="1323479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API Server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5F08D18-85EC-A98F-2C54-FA3A18CFF3AA}"/>
              </a:ext>
            </a:extLst>
          </p:cNvPr>
          <p:cNvSpPr/>
          <p:nvPr/>
        </p:nvSpPr>
        <p:spPr>
          <a:xfrm>
            <a:off x="4319336" y="1696975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 err="1"/>
              <a:t>Kubelet</a:t>
            </a:r>
            <a:endParaRPr lang="en-US" noProof="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4E81B57-5EB7-1F97-3205-86D87BA7A467}"/>
              </a:ext>
            </a:extLst>
          </p:cNvPr>
          <p:cNvSpPr/>
          <p:nvPr/>
        </p:nvSpPr>
        <p:spPr>
          <a:xfrm>
            <a:off x="4333372" y="4265096"/>
            <a:ext cx="3475124" cy="20889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Confidential VM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A31BF0B-F08C-7911-8FE0-48115D96D195}"/>
              </a:ext>
            </a:extLst>
          </p:cNvPr>
          <p:cNvSpPr/>
          <p:nvPr/>
        </p:nvSpPr>
        <p:spPr>
          <a:xfrm>
            <a:off x="6246396" y="4971166"/>
            <a:ext cx="1419726" cy="1292054"/>
          </a:xfrm>
          <a:prstGeom prst="rect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Sandbox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AB020C6-B34C-A804-B20D-06670CE936B0}"/>
              </a:ext>
            </a:extLst>
          </p:cNvPr>
          <p:cNvSpPr/>
          <p:nvPr/>
        </p:nvSpPr>
        <p:spPr>
          <a:xfrm>
            <a:off x="6489784" y="5317866"/>
            <a:ext cx="1001630" cy="545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process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7DB358F-B047-1D2B-421C-E087FE6F954B}"/>
              </a:ext>
            </a:extLst>
          </p:cNvPr>
          <p:cNvSpPr/>
          <p:nvPr/>
        </p:nvSpPr>
        <p:spPr>
          <a:xfrm>
            <a:off x="6908381" y="5954189"/>
            <a:ext cx="583033" cy="264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…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3DBF147D-899D-97F5-C2FF-7391426A2743}"/>
              </a:ext>
            </a:extLst>
          </p:cNvPr>
          <p:cNvCxnSpPr>
            <a:cxnSpLocks/>
            <a:stCxn id="45" idx="3"/>
            <a:endCxn id="12" idx="1"/>
          </p:cNvCxnSpPr>
          <p:nvPr/>
        </p:nvCxnSpPr>
        <p:spPr>
          <a:xfrm flipV="1">
            <a:off x="5915525" y="5590608"/>
            <a:ext cx="574259" cy="421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CB91414C-E2B0-89AF-5310-C8B5F74477B1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526636" y="2176934"/>
            <a:ext cx="1792700" cy="42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hteck: gefaltete Ecke 28">
            <a:extLst>
              <a:ext uri="{FF2B5EF4-FFF2-40B4-BE49-F238E27FC236}">
                <a16:creationId xmlns:a16="http://schemas.microsoft.com/office/drawing/2014/main" id="{8430EC5F-FFC2-790D-F267-F61AB3C5B46B}"/>
              </a:ext>
            </a:extLst>
          </p:cNvPr>
          <p:cNvSpPr/>
          <p:nvPr/>
        </p:nvSpPr>
        <p:spPr>
          <a:xfrm>
            <a:off x="3110165" y="1890935"/>
            <a:ext cx="739937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RPC</a:t>
            </a:r>
          </a:p>
        </p:txBody>
      </p:sp>
      <p:pic>
        <p:nvPicPr>
          <p:cNvPr id="34" name="Grafik 33" descr="Schulmädchen mit einfarbiger Füllung">
            <a:extLst>
              <a:ext uri="{FF2B5EF4-FFF2-40B4-BE49-F238E27FC236}">
                <a16:creationId xmlns:a16="http://schemas.microsoft.com/office/drawing/2014/main" id="{9F27C7E7-2CB8-29BC-693C-9B4194EA5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5504" y="4519162"/>
            <a:ext cx="914400" cy="914400"/>
          </a:xfrm>
          <a:prstGeom prst="rect">
            <a:avLst/>
          </a:prstGeom>
        </p:spPr>
      </p:pic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B26E0164-17CE-3D1E-A403-6AA8F1BF4248}"/>
              </a:ext>
            </a:extLst>
          </p:cNvPr>
          <p:cNvCxnSpPr>
            <a:endCxn id="4" idx="2"/>
          </p:cNvCxnSpPr>
          <p:nvPr/>
        </p:nvCxnSpPr>
        <p:spPr>
          <a:xfrm flipV="1">
            <a:off x="1792704" y="2699263"/>
            <a:ext cx="72193" cy="18198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hteck: gefaltete Ecke 2">
            <a:extLst>
              <a:ext uri="{FF2B5EF4-FFF2-40B4-BE49-F238E27FC236}">
                <a16:creationId xmlns:a16="http://schemas.microsoft.com/office/drawing/2014/main" id="{EFF39AD1-4260-1DED-B421-7895ABDB8FE0}"/>
              </a:ext>
            </a:extLst>
          </p:cNvPr>
          <p:cNvSpPr/>
          <p:nvPr/>
        </p:nvSpPr>
        <p:spPr>
          <a:xfrm>
            <a:off x="1197141" y="3326210"/>
            <a:ext cx="1191126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pod spec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F491512A-0094-7AA7-575C-C3E9CFA2E3D5}"/>
              </a:ext>
            </a:extLst>
          </p:cNvPr>
          <p:cNvSpPr/>
          <p:nvPr/>
        </p:nvSpPr>
        <p:spPr>
          <a:xfrm>
            <a:off x="6190247" y="2898591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Containerd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16FB6BB-6BD9-26BE-AA99-056C9E2A37AA}"/>
              </a:ext>
            </a:extLst>
          </p:cNvPr>
          <p:cNvSpPr/>
          <p:nvPr/>
        </p:nvSpPr>
        <p:spPr>
          <a:xfrm>
            <a:off x="4376486" y="3768949"/>
            <a:ext cx="1419726" cy="339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shim</a:t>
            </a:r>
          </a:p>
        </p:txBody>
      </p:sp>
      <p:cxnSp>
        <p:nvCxnSpPr>
          <p:cNvPr id="39" name="Verbinder: gekrümmt 38">
            <a:extLst>
              <a:ext uri="{FF2B5EF4-FFF2-40B4-BE49-F238E27FC236}">
                <a16:creationId xmlns:a16="http://schemas.microsoft.com/office/drawing/2014/main" id="{13997311-374B-C199-B06A-95EB9884ED3F}"/>
              </a:ext>
            </a:extLst>
          </p:cNvPr>
          <p:cNvCxnSpPr>
            <a:endCxn id="37" idx="0"/>
          </p:cNvCxnSpPr>
          <p:nvPr/>
        </p:nvCxnSpPr>
        <p:spPr>
          <a:xfrm>
            <a:off x="5739062" y="2219305"/>
            <a:ext cx="1161048" cy="679286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hteck: gefaltete Ecke 39">
            <a:extLst>
              <a:ext uri="{FF2B5EF4-FFF2-40B4-BE49-F238E27FC236}">
                <a16:creationId xmlns:a16="http://schemas.microsoft.com/office/drawing/2014/main" id="{96FDF30B-92F6-312F-E1D3-EB5C0004B72F}"/>
              </a:ext>
            </a:extLst>
          </p:cNvPr>
          <p:cNvSpPr/>
          <p:nvPr/>
        </p:nvSpPr>
        <p:spPr>
          <a:xfrm>
            <a:off x="6340644" y="1990524"/>
            <a:ext cx="1028700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CRI Calls</a:t>
            </a:r>
          </a:p>
        </p:txBody>
      </p:sp>
      <p:cxnSp>
        <p:nvCxnSpPr>
          <p:cNvPr id="41" name="Verbinder: gekrümmt 40">
            <a:extLst>
              <a:ext uri="{FF2B5EF4-FFF2-40B4-BE49-F238E27FC236}">
                <a16:creationId xmlns:a16="http://schemas.microsoft.com/office/drawing/2014/main" id="{F0779EBF-2317-CFF1-044C-F102BD95946F}"/>
              </a:ext>
            </a:extLst>
          </p:cNvPr>
          <p:cNvCxnSpPr>
            <a:cxnSpLocks/>
            <a:stCxn id="37" idx="1"/>
            <a:endCxn id="38" idx="0"/>
          </p:cNvCxnSpPr>
          <p:nvPr/>
        </p:nvCxnSpPr>
        <p:spPr>
          <a:xfrm rot="10800000" flipV="1">
            <a:off x="5086349" y="3420921"/>
            <a:ext cx="1103898" cy="348028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hteck: gefaltete Ecke 41">
            <a:extLst>
              <a:ext uri="{FF2B5EF4-FFF2-40B4-BE49-F238E27FC236}">
                <a16:creationId xmlns:a16="http://schemas.microsoft.com/office/drawing/2014/main" id="{04C1CB63-D033-BA05-D4AB-BF77DC19C6D0}"/>
              </a:ext>
            </a:extLst>
          </p:cNvPr>
          <p:cNvSpPr/>
          <p:nvPr/>
        </p:nvSpPr>
        <p:spPr>
          <a:xfrm>
            <a:off x="4357436" y="3020971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OCI Runtime Calls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2D95711-90A8-4B59-21FF-707C2ABA8DFC}"/>
              </a:ext>
            </a:extLst>
          </p:cNvPr>
          <p:cNvSpPr/>
          <p:nvPr/>
        </p:nvSpPr>
        <p:spPr>
          <a:xfrm>
            <a:off x="4495799" y="5742225"/>
            <a:ext cx="1419726" cy="540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Agent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75CF25FB-B832-927C-856C-1CAE4C99DB85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>
            <a:off x="5086349" y="4108139"/>
            <a:ext cx="119313" cy="16340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hteck: gefaltete Ecke 48">
            <a:extLst>
              <a:ext uri="{FF2B5EF4-FFF2-40B4-BE49-F238E27FC236}">
                <a16:creationId xmlns:a16="http://schemas.microsoft.com/office/drawing/2014/main" id="{37A735F0-92F3-A5A4-B672-7AF2C713EB2E}"/>
              </a:ext>
            </a:extLst>
          </p:cNvPr>
          <p:cNvSpPr/>
          <p:nvPr/>
        </p:nvSpPr>
        <p:spPr>
          <a:xfrm>
            <a:off x="4417092" y="4796866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RPC</a:t>
            </a:r>
          </a:p>
        </p:txBody>
      </p:sp>
    </p:spTree>
    <p:extLst>
      <p:ext uri="{BB962C8B-B14F-4D97-AF65-F5344CB8AC3E}">
        <p14:creationId xmlns:p14="http://schemas.microsoft.com/office/powerpoint/2010/main" val="52947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6CAE6-C930-3E06-9BBE-5080EE4F5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A89AFAB7-36C6-F087-A1DC-46B21DED8E84}"/>
              </a:ext>
            </a:extLst>
          </p:cNvPr>
          <p:cNvSpPr/>
          <p:nvPr/>
        </p:nvSpPr>
        <p:spPr>
          <a:xfrm>
            <a:off x="4162928" y="1302554"/>
            <a:ext cx="3789945" cy="30022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K8s node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DBCEDD-3A0D-967E-E67A-DBD5ED1C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or with a remote CVM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A85471C-45B6-10B3-E6A1-4464DE8BB2A1}"/>
              </a:ext>
            </a:extLst>
          </p:cNvPr>
          <p:cNvSpPr/>
          <p:nvPr/>
        </p:nvSpPr>
        <p:spPr>
          <a:xfrm>
            <a:off x="1203157" y="1654604"/>
            <a:ext cx="1323479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API Server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C6C9C92-0608-357C-DB86-60092AD0211A}"/>
              </a:ext>
            </a:extLst>
          </p:cNvPr>
          <p:cNvSpPr/>
          <p:nvPr/>
        </p:nvSpPr>
        <p:spPr>
          <a:xfrm>
            <a:off x="4319336" y="1696975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 err="1"/>
              <a:t>Kubelet</a:t>
            </a:r>
            <a:endParaRPr lang="en-US" noProof="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2D0C09E-4882-CF2A-A4D0-03D3036D1601}"/>
              </a:ext>
            </a:extLst>
          </p:cNvPr>
          <p:cNvSpPr/>
          <p:nvPr/>
        </p:nvSpPr>
        <p:spPr>
          <a:xfrm>
            <a:off x="2388267" y="4453912"/>
            <a:ext cx="3475124" cy="20889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Confidential VM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7333C10-C517-3DBE-DD05-4173FA7F0976}"/>
              </a:ext>
            </a:extLst>
          </p:cNvPr>
          <p:cNvSpPr/>
          <p:nvPr/>
        </p:nvSpPr>
        <p:spPr>
          <a:xfrm>
            <a:off x="4301291" y="5159982"/>
            <a:ext cx="1419726" cy="1292054"/>
          </a:xfrm>
          <a:prstGeom prst="rect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noProof="0" dirty="0"/>
              <a:t>Sandbox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2EBD6C7-5E14-8BE4-E36F-E5B1E5B9E0E7}"/>
              </a:ext>
            </a:extLst>
          </p:cNvPr>
          <p:cNvSpPr/>
          <p:nvPr/>
        </p:nvSpPr>
        <p:spPr>
          <a:xfrm>
            <a:off x="4544679" y="5506682"/>
            <a:ext cx="1001630" cy="545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process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514B5B9-6DCF-D2EC-52FC-2218B3DC773D}"/>
              </a:ext>
            </a:extLst>
          </p:cNvPr>
          <p:cNvSpPr/>
          <p:nvPr/>
        </p:nvSpPr>
        <p:spPr>
          <a:xfrm>
            <a:off x="4963276" y="6143005"/>
            <a:ext cx="583033" cy="264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…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0968D6BB-3C55-A6FC-148F-05FACA4AFCE4}"/>
              </a:ext>
            </a:extLst>
          </p:cNvPr>
          <p:cNvCxnSpPr>
            <a:cxnSpLocks/>
            <a:stCxn id="45" idx="3"/>
            <a:endCxn id="12" idx="1"/>
          </p:cNvCxnSpPr>
          <p:nvPr/>
        </p:nvCxnSpPr>
        <p:spPr>
          <a:xfrm flipV="1">
            <a:off x="3970420" y="5779424"/>
            <a:ext cx="574259" cy="421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B353B80B-5DC4-6B6F-F164-8F126172D86D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526636" y="2176934"/>
            <a:ext cx="1792700" cy="423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hteck: gefaltete Ecke 28">
            <a:extLst>
              <a:ext uri="{FF2B5EF4-FFF2-40B4-BE49-F238E27FC236}">
                <a16:creationId xmlns:a16="http://schemas.microsoft.com/office/drawing/2014/main" id="{E43D30F3-4236-3B79-AF89-444E684E76A4}"/>
              </a:ext>
            </a:extLst>
          </p:cNvPr>
          <p:cNvSpPr/>
          <p:nvPr/>
        </p:nvSpPr>
        <p:spPr>
          <a:xfrm>
            <a:off x="3110165" y="1890935"/>
            <a:ext cx="739937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RPC</a:t>
            </a:r>
          </a:p>
        </p:txBody>
      </p:sp>
      <p:pic>
        <p:nvPicPr>
          <p:cNvPr id="34" name="Grafik 33" descr="Schulmädchen mit einfarbiger Füllung">
            <a:extLst>
              <a:ext uri="{FF2B5EF4-FFF2-40B4-BE49-F238E27FC236}">
                <a16:creationId xmlns:a16="http://schemas.microsoft.com/office/drawing/2014/main" id="{6FBE4677-50D7-2041-AC77-741E743FA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5504" y="4519162"/>
            <a:ext cx="914400" cy="914400"/>
          </a:xfrm>
          <a:prstGeom prst="rect">
            <a:avLst/>
          </a:prstGeom>
        </p:spPr>
      </p:pic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FDEC4931-58D5-94F0-9025-7964E9C115B8}"/>
              </a:ext>
            </a:extLst>
          </p:cNvPr>
          <p:cNvCxnSpPr>
            <a:endCxn id="4" idx="2"/>
          </p:cNvCxnSpPr>
          <p:nvPr/>
        </p:nvCxnSpPr>
        <p:spPr>
          <a:xfrm flipV="1">
            <a:off x="1792704" y="2699263"/>
            <a:ext cx="72193" cy="18198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hteck: gefaltete Ecke 2">
            <a:extLst>
              <a:ext uri="{FF2B5EF4-FFF2-40B4-BE49-F238E27FC236}">
                <a16:creationId xmlns:a16="http://schemas.microsoft.com/office/drawing/2014/main" id="{12CEA654-FADF-C67D-6562-22EA728F6DEC}"/>
              </a:ext>
            </a:extLst>
          </p:cNvPr>
          <p:cNvSpPr/>
          <p:nvPr/>
        </p:nvSpPr>
        <p:spPr>
          <a:xfrm>
            <a:off x="1197141" y="3326210"/>
            <a:ext cx="1191126" cy="66801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K8s pod spec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E33520B8-2086-6C47-72B4-2F138FED5E6E}"/>
              </a:ext>
            </a:extLst>
          </p:cNvPr>
          <p:cNvSpPr/>
          <p:nvPr/>
        </p:nvSpPr>
        <p:spPr>
          <a:xfrm>
            <a:off x="6190247" y="2898591"/>
            <a:ext cx="1419726" cy="1044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Containerd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5309592-CC34-0C47-C870-85BE5E465CAA}"/>
              </a:ext>
            </a:extLst>
          </p:cNvPr>
          <p:cNvSpPr/>
          <p:nvPr/>
        </p:nvSpPr>
        <p:spPr>
          <a:xfrm>
            <a:off x="4376486" y="3768949"/>
            <a:ext cx="1419726" cy="339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shim</a:t>
            </a:r>
          </a:p>
        </p:txBody>
      </p:sp>
      <p:cxnSp>
        <p:nvCxnSpPr>
          <p:cNvPr id="39" name="Verbinder: gekrümmt 38">
            <a:extLst>
              <a:ext uri="{FF2B5EF4-FFF2-40B4-BE49-F238E27FC236}">
                <a16:creationId xmlns:a16="http://schemas.microsoft.com/office/drawing/2014/main" id="{4C8E41ED-97AF-8424-89D6-1F1B3550DE3A}"/>
              </a:ext>
            </a:extLst>
          </p:cNvPr>
          <p:cNvCxnSpPr>
            <a:endCxn id="37" idx="0"/>
          </p:cNvCxnSpPr>
          <p:nvPr/>
        </p:nvCxnSpPr>
        <p:spPr>
          <a:xfrm>
            <a:off x="5739062" y="2219305"/>
            <a:ext cx="1161048" cy="679286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hteck: gefaltete Ecke 39">
            <a:extLst>
              <a:ext uri="{FF2B5EF4-FFF2-40B4-BE49-F238E27FC236}">
                <a16:creationId xmlns:a16="http://schemas.microsoft.com/office/drawing/2014/main" id="{7B8EC2EC-2EC7-6665-7223-74AD1568E6A1}"/>
              </a:ext>
            </a:extLst>
          </p:cNvPr>
          <p:cNvSpPr/>
          <p:nvPr/>
        </p:nvSpPr>
        <p:spPr>
          <a:xfrm>
            <a:off x="6340644" y="1990524"/>
            <a:ext cx="1028700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CRI Calls</a:t>
            </a:r>
          </a:p>
        </p:txBody>
      </p:sp>
      <p:cxnSp>
        <p:nvCxnSpPr>
          <p:cNvPr id="41" name="Verbinder: gekrümmt 40">
            <a:extLst>
              <a:ext uri="{FF2B5EF4-FFF2-40B4-BE49-F238E27FC236}">
                <a16:creationId xmlns:a16="http://schemas.microsoft.com/office/drawing/2014/main" id="{863AC684-8166-E307-D3CE-AB21EB3EE2F0}"/>
              </a:ext>
            </a:extLst>
          </p:cNvPr>
          <p:cNvCxnSpPr>
            <a:cxnSpLocks/>
            <a:stCxn id="37" idx="1"/>
            <a:endCxn id="38" idx="0"/>
          </p:cNvCxnSpPr>
          <p:nvPr/>
        </p:nvCxnSpPr>
        <p:spPr>
          <a:xfrm rot="10800000" flipV="1">
            <a:off x="5086349" y="3420921"/>
            <a:ext cx="1103898" cy="348028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hteck: gefaltete Ecke 41">
            <a:extLst>
              <a:ext uri="{FF2B5EF4-FFF2-40B4-BE49-F238E27FC236}">
                <a16:creationId xmlns:a16="http://schemas.microsoft.com/office/drawing/2014/main" id="{5B718AC5-3428-AA3D-591A-517E52658F3B}"/>
              </a:ext>
            </a:extLst>
          </p:cNvPr>
          <p:cNvSpPr/>
          <p:nvPr/>
        </p:nvSpPr>
        <p:spPr>
          <a:xfrm>
            <a:off x="4357436" y="3020971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OCI Runtime Calls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72BF8F13-554A-B811-20A7-C3309D62ECF8}"/>
              </a:ext>
            </a:extLst>
          </p:cNvPr>
          <p:cNvSpPr/>
          <p:nvPr/>
        </p:nvSpPr>
        <p:spPr>
          <a:xfrm>
            <a:off x="2550694" y="5931041"/>
            <a:ext cx="1419726" cy="540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Agent</a:t>
            </a:r>
          </a:p>
        </p:txBody>
      </p:sp>
      <p:cxnSp>
        <p:nvCxnSpPr>
          <p:cNvPr id="9" name="Verbinder: gekrümmt 8">
            <a:extLst>
              <a:ext uri="{FF2B5EF4-FFF2-40B4-BE49-F238E27FC236}">
                <a16:creationId xmlns:a16="http://schemas.microsoft.com/office/drawing/2014/main" id="{85A0B39E-FBDB-0B67-8401-C2D4FCD513E8}"/>
              </a:ext>
            </a:extLst>
          </p:cNvPr>
          <p:cNvCxnSpPr>
            <a:stCxn id="38" idx="2"/>
          </p:cNvCxnSpPr>
          <p:nvPr/>
        </p:nvCxnSpPr>
        <p:spPr>
          <a:xfrm rot="5400000">
            <a:off x="3319285" y="4121605"/>
            <a:ext cx="1780531" cy="1753599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hteck: gefaltete Ecke 48">
            <a:extLst>
              <a:ext uri="{FF2B5EF4-FFF2-40B4-BE49-F238E27FC236}">
                <a16:creationId xmlns:a16="http://schemas.microsoft.com/office/drawing/2014/main" id="{B77BE10E-EF9C-1002-9A00-452BB3845168}"/>
              </a:ext>
            </a:extLst>
          </p:cNvPr>
          <p:cNvSpPr/>
          <p:nvPr/>
        </p:nvSpPr>
        <p:spPr>
          <a:xfrm>
            <a:off x="2471987" y="4985682"/>
            <a:ext cx="1457826" cy="585892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noProof="0" dirty="0"/>
              <a:t>Kata RPC</a:t>
            </a:r>
          </a:p>
        </p:txBody>
      </p:sp>
    </p:spTree>
    <p:extLst>
      <p:ext uri="{BB962C8B-B14F-4D97-AF65-F5344CB8AC3E}">
        <p14:creationId xmlns:p14="http://schemas.microsoft.com/office/powerpoint/2010/main" val="366847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A0760-AB26-250A-A6BB-7CA8E801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Attestation Architecture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1F2F1F8-8E4B-19DA-D63A-0DBC85E11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25" y="2633472"/>
            <a:ext cx="8024350" cy="18490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698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0F2D6-1589-1E11-F89D-E36D23BB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Static and dynamic components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3C1BC4-38BD-DEC5-57CA-CB15B3BE0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648" y="1341521"/>
            <a:ext cx="4897845" cy="417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44C1ACD-430C-ABE3-0C1E-5DB7FB7578E6}"/>
              </a:ext>
            </a:extLst>
          </p:cNvPr>
          <p:cNvSpPr txBox="1"/>
          <p:nvPr/>
        </p:nvSpPr>
        <p:spPr>
          <a:xfrm>
            <a:off x="4695258" y="4199021"/>
            <a:ext cx="3991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noProof="0" dirty="0"/>
              <a:t>Well covered: UKIs, dm-verity, </a:t>
            </a:r>
            <a:r>
              <a:rPr lang="en-US" noProof="0" dirty="0" err="1"/>
              <a:t>systemd</a:t>
            </a:r>
            <a:r>
              <a:rPr lang="en-US" noProof="0" dirty="0"/>
              <a:t>…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38826B6-3778-0CDF-F412-6460CD2EA4EE}"/>
              </a:ext>
            </a:extLst>
          </p:cNvPr>
          <p:cNvSpPr txBox="1"/>
          <p:nvPr/>
        </p:nvSpPr>
        <p:spPr>
          <a:xfrm>
            <a:off x="5877985" y="2125579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noProof="0" dirty="0"/>
              <a:t>?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A06E2E6-2781-2C7A-8392-88C156780944}"/>
              </a:ext>
            </a:extLst>
          </p:cNvPr>
          <p:cNvSpPr/>
          <p:nvPr/>
        </p:nvSpPr>
        <p:spPr>
          <a:xfrm>
            <a:off x="844826" y="1341521"/>
            <a:ext cx="3727174" cy="2385653"/>
          </a:xfrm>
          <a:custGeom>
            <a:avLst/>
            <a:gdLst>
              <a:gd name="connsiteX0" fmla="*/ 0 w 3727174"/>
              <a:gd name="connsiteY0" fmla="*/ 1192827 h 2385653"/>
              <a:gd name="connsiteX1" fmla="*/ 1863587 w 3727174"/>
              <a:gd name="connsiteY1" fmla="*/ 0 h 2385653"/>
              <a:gd name="connsiteX2" fmla="*/ 3727174 w 3727174"/>
              <a:gd name="connsiteY2" fmla="*/ 1192827 h 2385653"/>
              <a:gd name="connsiteX3" fmla="*/ 1863587 w 3727174"/>
              <a:gd name="connsiteY3" fmla="*/ 2385654 h 2385653"/>
              <a:gd name="connsiteX4" fmla="*/ 0 w 3727174"/>
              <a:gd name="connsiteY4" fmla="*/ 1192827 h 238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7174" h="2385653" extrusionOk="0">
                <a:moveTo>
                  <a:pt x="0" y="1192827"/>
                </a:moveTo>
                <a:cubicBezTo>
                  <a:pt x="12845" y="437424"/>
                  <a:pt x="863116" y="23168"/>
                  <a:pt x="1863587" y="0"/>
                </a:cubicBezTo>
                <a:cubicBezTo>
                  <a:pt x="2740078" y="-57751"/>
                  <a:pt x="3755053" y="436293"/>
                  <a:pt x="3727174" y="1192827"/>
                </a:cubicBezTo>
                <a:cubicBezTo>
                  <a:pt x="3843278" y="1774865"/>
                  <a:pt x="2826039" y="2555814"/>
                  <a:pt x="1863587" y="2385654"/>
                </a:cubicBezTo>
                <a:cubicBezTo>
                  <a:pt x="799867" y="2498921"/>
                  <a:pt x="104532" y="1759664"/>
                  <a:pt x="0" y="1192827"/>
                </a:cubicBezTo>
                <a:close/>
              </a:path>
            </a:pathLst>
          </a:custGeom>
          <a:noFill/>
          <a:ln w="5715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4266498984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A2912-A0D0-1D7C-8A92-6FE13CEAF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OCI images are content addressable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B94555-099A-4E0F-411D-C9D914CE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03" y="1670301"/>
            <a:ext cx="8578393" cy="430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16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Microsoft Office PowerPoint</Application>
  <PresentationFormat>Bildschirmpräsentation (4:3)</PresentationFormat>
  <Paragraphs>175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Measurement and Attestation Schemes for Container Sandboxes</vt:lpstr>
      <vt:lpstr>Context</vt:lpstr>
      <vt:lpstr>What is a typical container launch?</vt:lpstr>
      <vt:lpstr>Sandbox?</vt:lpstr>
      <vt:lpstr>Confidential container launch</vt:lpstr>
      <vt:lpstr>… or with a remote CVM</vt:lpstr>
      <vt:lpstr>Attestation Architecture</vt:lpstr>
      <vt:lpstr>Static and dynamic components</vt:lpstr>
      <vt:lpstr>OCI images are content addressable</vt:lpstr>
      <vt:lpstr>Sandbox with imperative control</vt:lpstr>
      <vt:lpstr>Attesting a container environment</vt:lpstr>
      <vt:lpstr>Challenges in dynamic environments</vt:lpstr>
      <vt:lpstr>Options</vt:lpstr>
      <vt:lpstr>Options</vt:lpstr>
      <vt:lpstr>Options</vt:lpstr>
      <vt:lpstr>Plugging policy eval into the workflow</vt:lpstr>
      <vt:lpstr>Example Policy</vt:lpstr>
      <vt:lpstr>How to provide a policy to the TEE?</vt:lpstr>
      <vt:lpstr>Init-Data Specification</vt:lpstr>
      <vt:lpstr>Initdata Example</vt:lpstr>
      <vt:lpstr>Challenges</vt:lpstr>
      <vt:lpstr>Challenges</vt:lpstr>
      <vt:lpstr>Challenges</vt:lpstr>
      <vt:lpstr>Challenges</vt:lpstr>
      <vt:lpstr>Recap</vt:lpstr>
      <vt:lpstr>PowerPoint-Präsentation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Magnus Kulke (he/him)</cp:lastModifiedBy>
  <cp:revision>6</cp:revision>
  <dcterms:created xsi:type="dcterms:W3CDTF">2013-01-27T09:14:16Z</dcterms:created>
  <dcterms:modified xsi:type="dcterms:W3CDTF">2025-02-02T08:22:54Z</dcterms:modified>
  <cp:category/>
</cp:coreProperties>
</file>