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_rels/presentation.xml.rels" ContentType="application/vnd.openxmlformats-package.relationships+xml"/>
  <Override PartName="/ppt/media/image55.png" ContentType="image/png"/>
  <Override PartName="/ppt/media/image54.png" ContentType="image/png"/>
  <Override PartName="/ppt/media/image56.tif" ContentType="image/tiff"/>
  <Override PartName="/ppt/media/image58.jpeg" ContentType="image/jpe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32.png" ContentType="image/png"/>
  <Override PartName="/ppt/media/image69.png" ContentType="image/png"/>
  <Override PartName="/ppt/media/image2.png" ContentType="image/png"/>
  <Override PartName="/ppt/media/image14.png" ContentType="image/png"/>
  <Override PartName="/ppt/media/image19.jpeg" ContentType="image/jpeg"/>
  <Override PartName="/ppt/media/image25.png" ContentType="image/png"/>
  <Override PartName="/ppt/media/image20.png" ContentType="image/png"/>
  <Override PartName="/ppt/media/image57.png" ContentType="image/png"/>
  <Override PartName="/ppt/media/image33.png" ContentType="image/png"/>
  <Override PartName="/ppt/media/image68.png" ContentType="image/png"/>
  <Override PartName="/ppt/media/image67.gif" ContentType="image/gif"/>
  <Override PartName="/ppt/media/image23.png" ContentType="image/png"/>
  <Override PartName="/ppt/media/image29.png" ContentType="image/png"/>
  <Override PartName="/ppt/media/image66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27.png" ContentType="image/png"/>
  <Override PartName="/ppt/media/image64.png" ContentType="image/png"/>
  <Override PartName="/ppt/media/image26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22.png" ContentType="image/png"/>
  <Override PartName="/ppt/media/image24.jpeg" ContentType="image/jpeg"/>
  <Override PartName="/ppt/media/image3.png" ContentType="image/png"/>
  <Override PartName="/ppt/media/image15.png" ContentType="image/png"/>
  <Override PartName="/ppt/media/image21.jpeg" ContentType="image/jpeg"/>
  <Override PartName="/ppt/media/image65.png" ContentType="image/png"/>
  <Override PartName="/ppt/media/image28.png" ContentType="image/png"/>
  <Override PartName="/ppt/media/image17.png" ContentType="image/png"/>
  <Override PartName="/ppt/media/image5.png" ContentType="image/png"/>
  <Override PartName="/ppt/media/image10.png" ContentType="image/png"/>
  <Override PartName="/ppt/media/image35.jpeg" ContentType="image/jpeg"/>
  <Override PartName="/ppt/media/image47.png" ContentType="image/png"/>
  <Override PartName="/ppt/media/image59.jpeg" ContentType="image/jpeg"/>
  <Override PartName="/ppt/media/image18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31.png" ContentType="image/png"/>
  <Override PartName="/ppt/media/hdphoto1.wdp" ContentType="image/vnd.ms-photo"/>
  <Override PartName="/ppt/media/image48.png" ContentType="image/pn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8.png" ContentType="image/png"/>
  <Override PartName="/ppt/media/image38.png" ContentType="image/png"/>
  <Override PartName="/ppt/media/image1.png" ContentType="image/png"/>
  <Override PartName="/ppt/media/image13.png" ContentType="image/png"/>
  <Override PartName="/ppt/media/image9.png" ContentType="image/png"/>
  <Override PartName="/ppt/media/image39.png" ContentType="image/png"/>
  <Override PartName="/ppt/media/image30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Click to move </a:t>
            </a:r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the slide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</a:t>
            </a:r>
            <a:r>
              <a:rPr b="0" lang="en-US" sz="2000" spc="-1" strike="noStrike">
                <a:latin typeface="Arial"/>
              </a:rPr>
              <a:t>the notes </a:t>
            </a:r>
            <a:r>
              <a:rPr b="0" lang="en-US" sz="2000" spc="-1" strike="noStrike">
                <a:latin typeface="Arial"/>
              </a:rPr>
              <a:t>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dt" idx="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ftr" idx="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sldNum" idx="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267692EE-1D56-41A7-8833-F134D1D833E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Bezoekrers:</a:t>
            </a:r>
            <a:br>
              <a:rPr sz="2000"/>
            </a:br>
            <a:r>
              <a:rPr b="0" lang="en-GB" sz="2000" spc="-1" strike="noStrike">
                <a:latin typeface="Arial"/>
              </a:rPr>
              <a:t>Fluctis (Arthur B)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Libra (Marco Guzman)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Zandbergen (Student)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E5537F7-A7CC-4938-8E4B-EDCFED688E86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Calendar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Charge Now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Disconnect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Connect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5" name="TextShape 9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0F25828E-5436-4C0D-AD6F-C2F884FCBFC9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SoC = State of Charge = hoe vol zit de battery in %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Price – axis is flexible, it might be much more or muchless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8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A8FB4EEC-020C-4FCC-8EDE-D97A3F0C6964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300F6A4-3B45-49FB-90CA-290188184D30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SoC = State of Charge = hoe vol zit de battery in %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Price – axis is flexible, it might be much more or muchless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04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53AD0641-9E12-46D9-970E-49F03DC667AA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Geen </a:t>
            </a:r>
            <a:r>
              <a:rPr b="0" lang="en-GB" sz="2000" spc="-1" strike="noStrike">
                <a:latin typeface="Arial"/>
              </a:rPr>
              <a:t>schedule </a:t>
            </a:r>
            <a:r>
              <a:rPr b="0" lang="en-GB" sz="2000" spc="-1" strike="noStrike">
                <a:latin typeface="Arial"/>
              </a:rPr>
              <a:t>opvragen, </a:t>
            </a:r>
            <a:r>
              <a:rPr b="0" lang="en-GB" sz="2000" spc="-1" strike="noStrike">
                <a:latin typeface="Arial"/>
              </a:rPr>
              <a:t>eerst naar </a:t>
            </a:r>
            <a:r>
              <a:rPr b="0" lang="en-GB" sz="2000" spc="-1" strike="noStrike">
                <a:latin typeface="Arial"/>
              </a:rPr>
              <a:t>20%.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Later </a:t>
            </a:r>
            <a:r>
              <a:rPr b="0" lang="en-GB" sz="2000" spc="-1" strike="noStrike">
                <a:latin typeface="Arial"/>
              </a:rPr>
              <a:t>instelbaar </a:t>
            </a:r>
            <a:r>
              <a:rPr b="0" lang="en-GB" sz="2000" spc="-1" strike="noStrike">
                <a:latin typeface="Arial"/>
              </a:rPr>
              <a:t>door </a:t>
            </a:r>
            <a:r>
              <a:rPr b="0" lang="en-GB" sz="2000" spc="-1" strike="noStrike">
                <a:latin typeface="Arial"/>
              </a:rPr>
              <a:t>gebruiker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13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0929DBC-E943-43E0-A0AE-F7884B2AC2BA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Liever live </a:t>
            </a:r>
            <a:r>
              <a:rPr b="0" lang="nl-NL" sz="2000" spc="-1" strike="noStrike">
                <a:latin typeface="Arial"/>
              </a:rPr>
              <a:t>demo!!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We kijken nog </a:t>
            </a:r>
            <a:r>
              <a:rPr b="0" lang="nl-NL" sz="2000" spc="-1" strike="noStrike">
                <a:latin typeface="Arial"/>
              </a:rPr>
              <a:t>naar een </a:t>
            </a:r>
            <a:r>
              <a:rPr b="0" lang="nl-NL" sz="2000" spc="-1" strike="noStrike">
                <a:latin typeface="Arial"/>
              </a:rPr>
              <a:t>alternatief </a:t>
            </a:r>
            <a:r>
              <a:rPr b="0" lang="nl-NL" sz="2000" spc="-1" strike="noStrike">
                <a:latin typeface="Arial"/>
              </a:rPr>
              <a:t>waarbij in de </a:t>
            </a:r>
            <a:r>
              <a:rPr b="0" lang="nl-NL" sz="2000" spc="-1" strike="noStrike">
                <a:latin typeface="Arial"/>
              </a:rPr>
              <a:t>agenda’s (vd </a:t>
            </a:r>
            <a:r>
              <a:rPr b="0" lang="nl-NL" sz="2000" spc="-1" strike="noStrike">
                <a:latin typeface="Arial"/>
              </a:rPr>
              <a:t>familieleden) </a:t>
            </a:r>
            <a:r>
              <a:rPr b="0" lang="nl-NL" sz="2000" spc="-1" strike="noStrike">
                <a:latin typeface="Arial"/>
              </a:rPr>
              <a:t>zelf gekeken </a:t>
            </a:r>
            <a:r>
              <a:rPr b="0" lang="nl-NL" sz="2000" spc="-1" strike="noStrike">
                <a:latin typeface="Arial"/>
              </a:rPr>
              <a:t>wordt en dan </a:t>
            </a:r>
            <a:r>
              <a:rPr b="0" lang="nl-NL" sz="2000" spc="-1" strike="noStrike">
                <a:latin typeface="Arial"/>
              </a:rPr>
              <a:t>de code “EV-</a:t>
            </a:r>
            <a:r>
              <a:rPr b="0" lang="nl-NL" sz="2000" spc="-1" strike="noStrike">
                <a:latin typeface="Arial"/>
              </a:rPr>
              <a:t>res” oid icm </a:t>
            </a:r>
            <a:r>
              <a:rPr b="0" lang="nl-NL" sz="2000" spc="-1" strike="noStrike">
                <a:latin typeface="Arial"/>
              </a:rPr>
              <a:t>reistijd een </a:t>
            </a:r>
            <a:r>
              <a:rPr b="0" lang="nl-NL" sz="2000" spc="-1" strike="noStrike">
                <a:latin typeface="Arial"/>
              </a:rPr>
              <a:t>min. Soc </a:t>
            </a:r>
            <a:r>
              <a:rPr b="0" lang="nl-NL" sz="2000" spc="-1" strike="noStrike">
                <a:latin typeface="Arial"/>
              </a:rPr>
              <a:t>bereken.</a:t>
            </a:r>
            <a:br>
              <a:rPr sz="2000"/>
            </a:br>
            <a:r>
              <a:rPr b="0" lang="nl-NL" sz="2000" spc="-1" strike="noStrike">
                <a:latin typeface="Arial"/>
              </a:rPr>
              <a:t>Dit heeft </a:t>
            </a:r>
            <a:r>
              <a:rPr b="0" lang="nl-NL" sz="2000" spc="-1" strike="noStrike">
                <a:latin typeface="Arial"/>
              </a:rPr>
              <a:t>privacy </a:t>
            </a:r>
            <a:r>
              <a:rPr b="0" lang="nl-NL" sz="2000" spc="-1" strike="noStrike">
                <a:latin typeface="Arial"/>
              </a:rPr>
              <a:t>consequenties</a:t>
            </a:r>
            <a:r>
              <a:rPr b="0" lang="nl-NL" sz="2000" spc="-1" strike="noStrike">
                <a:latin typeface="Arial"/>
              </a:rPr>
              <a:t>, daarom nu </a:t>
            </a:r>
            <a:r>
              <a:rPr b="0" lang="nl-NL" sz="2000" spc="-1" strike="noStrike">
                <a:latin typeface="Arial"/>
              </a:rPr>
              <a:t>(nog) niet voor </a:t>
            </a:r>
            <a:r>
              <a:rPr b="0" lang="nl-NL" sz="2000" spc="-1" strike="noStrike">
                <a:latin typeface="Arial"/>
              </a:rPr>
              <a:t>gekozen.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Delay about 15 </a:t>
            </a:r>
            <a:r>
              <a:rPr b="0" lang="nl-NL" sz="2000" spc="-1" strike="noStrike">
                <a:latin typeface="Arial"/>
              </a:rPr>
              <a:t>minutes..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Unreachable </a:t>
            </a:r>
            <a:r>
              <a:rPr b="0" lang="nl-NL" sz="2000" spc="-1" strike="noStrike">
                <a:latin typeface="Arial"/>
              </a:rPr>
              <a:t>goals: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 </a:t>
            </a:r>
            <a:r>
              <a:rPr b="0" lang="nl-NL" sz="2000" spc="-1" strike="noStrike">
                <a:latin typeface="Arial"/>
              </a:rPr>
              <a:t>- Planned too </a:t>
            </a:r>
            <a:r>
              <a:rPr b="0" lang="nl-NL" sz="2000" spc="-1" strike="noStrike">
                <a:latin typeface="Arial"/>
              </a:rPr>
              <a:t>late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 </a:t>
            </a:r>
            <a:r>
              <a:rPr b="0" lang="nl-NL" sz="2000" spc="-1" strike="noStrike">
                <a:latin typeface="Arial"/>
              </a:rPr>
              <a:t>- Connected </a:t>
            </a:r>
            <a:r>
              <a:rPr b="0" lang="nl-NL" sz="2000" spc="-1" strike="noStrike">
                <a:latin typeface="Arial"/>
              </a:rPr>
              <a:t>too late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=&gt; best effort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0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F8F9FAA8-AAD5-4D93-99C1-6C5D507ADFAA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Based on whole year of usage/epex prices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Afhankelijk van: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Batterij grote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% thuis/available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Min/max soc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Dit gaat waarschijnlijk toenemen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3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29BE0FC2-3D2A-4E1D-95A8-17B58DAE324D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ARD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Maximum revenues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Still improving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Wallbox is cheaper already</a:t>
            </a:r>
            <a:endParaRPr b="0" lang="en-U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We try to build a community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6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70FCBF5B-986F-497F-B406-3FFA92F05C22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latin typeface="Arial"/>
              </a:rPr>
              <a:t>1. </a:t>
            </a:r>
            <a:r>
              <a:rPr b="0" lang="en-GB" sz="2000" spc="-1" strike="noStrike">
                <a:solidFill>
                  <a:srgbClr val="000000"/>
                </a:solidFill>
                <a:latin typeface="Avenir Next"/>
              </a:rPr>
              <a:t>V2G Liberty </a:t>
            </a:r>
            <a:r>
              <a:rPr b="0" lang="en-GB" sz="2000" spc="-1" strike="noStrike">
                <a:solidFill>
                  <a:srgbClr val="000000"/>
                </a:solidFill>
                <a:latin typeface="Avenir Next"/>
              </a:rPr>
              <a:t>app for </a:t>
            </a:r>
            <a:r>
              <a:rPr b="0" lang="en-GB" sz="2000" spc="-1" strike="noStrike">
                <a:solidFill>
                  <a:srgbClr val="000000"/>
                </a:solidFill>
                <a:latin typeface="Avenir Next"/>
              </a:rPr>
              <a:t>Home </a:t>
            </a:r>
            <a:r>
              <a:rPr b="0" lang="en-GB" sz="2000" spc="-1" strike="noStrike">
                <a:solidFill>
                  <a:srgbClr val="000000"/>
                </a:solidFill>
                <a:latin typeface="Avenir Next"/>
              </a:rPr>
              <a:t>Assistant / </a:t>
            </a:r>
            <a:r>
              <a:rPr b="0" lang="en-GB" sz="2000" spc="-1" strike="noStrike">
                <a:solidFill>
                  <a:srgbClr val="000000"/>
                </a:solidFill>
                <a:latin typeface="Avenir Next"/>
              </a:rPr>
              <a:t>Docker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319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4FD59764-48F0-4F9A-BCDF-3CDF6EF56BCF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lnSpc>
                <a:spcPct val="100000"/>
              </a:lnSpc>
              <a:buNone/>
              <a:defRPr b="0" lang="nl-NL" sz="18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lnSpc>
                <a:spcPct val="100000"/>
              </a:lnSpc>
              <a:buNone/>
            </a:pPr>
            <a:fld id="{CDE56E69-1931-4463-BA05-EC576B0473B5}" type="slidenum">
              <a:rPr b="0" lang="nl-NL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Heb Industial </a:t>
            </a:r>
            <a:r>
              <a:rPr b="0" lang="en-GB" sz="2000" spc="-1" strike="noStrike">
                <a:latin typeface="Arial"/>
              </a:rPr>
              <a:t>Design </a:t>
            </a:r>
            <a:r>
              <a:rPr b="0" lang="en-GB" sz="2000" spc="-1" strike="noStrike">
                <a:latin typeface="Arial"/>
              </a:rPr>
              <a:t>Engineering </a:t>
            </a:r>
            <a:r>
              <a:rPr b="0" lang="en-GB" sz="2000" spc="-1" strike="noStrike">
                <a:latin typeface="Arial"/>
              </a:rPr>
              <a:t>gestudeerd </a:t>
            </a:r>
            <a:r>
              <a:rPr b="0" lang="en-GB" sz="2000" spc="-1" strike="noStrike">
                <a:latin typeface="Arial"/>
              </a:rPr>
              <a:t>in Delft, in </a:t>
            </a:r>
            <a:r>
              <a:rPr b="0" lang="en-GB" sz="2000" spc="-1" strike="noStrike">
                <a:latin typeface="Arial"/>
              </a:rPr>
              <a:t>2018 eCars </a:t>
            </a:r>
            <a:r>
              <a:rPr b="0" lang="en-GB" sz="2000" spc="-1" strike="noStrike">
                <a:latin typeface="Arial"/>
              </a:rPr>
              <a:t>module </a:t>
            </a:r>
            <a:r>
              <a:rPr b="0" lang="en-GB" sz="2000" spc="-1" strike="noStrike">
                <a:latin typeface="Arial"/>
              </a:rPr>
              <a:t>gevolgd.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Ben </a:t>
            </a:r>
            <a:r>
              <a:rPr b="0" lang="en-GB" sz="2000" spc="-1" strike="noStrike">
                <a:latin typeface="Arial"/>
              </a:rPr>
              <a:t>gedetachee</a:t>
            </a:r>
            <a:r>
              <a:rPr b="0" lang="en-GB" sz="2000" spc="-1" strike="noStrike">
                <a:latin typeface="Arial"/>
              </a:rPr>
              <a:t>rd UX </a:t>
            </a:r>
            <a:r>
              <a:rPr b="0" lang="en-GB" sz="2000" spc="-1" strike="noStrike">
                <a:latin typeface="Arial"/>
              </a:rPr>
              <a:t>designer bij </a:t>
            </a:r>
            <a:r>
              <a:rPr b="0" lang="en-GB" sz="2000" spc="-1" strike="noStrike">
                <a:latin typeface="Arial"/>
              </a:rPr>
              <a:t>Vattenfall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Ben V2G </a:t>
            </a:r>
            <a:r>
              <a:rPr b="0" lang="en-GB" sz="2000" spc="-1" strike="noStrike">
                <a:latin typeface="Arial"/>
              </a:rPr>
              <a:t>Liberty </a:t>
            </a:r>
            <a:r>
              <a:rPr b="0" lang="en-GB" sz="2000" spc="-1" strike="noStrike">
                <a:latin typeface="Arial"/>
              </a:rPr>
              <a:t>gestart </a:t>
            </a:r>
            <a:r>
              <a:rPr b="0" lang="en-GB" sz="2000" spc="-1" strike="noStrike">
                <a:latin typeface="Arial"/>
              </a:rPr>
              <a:t>omdat ik </a:t>
            </a:r>
            <a:r>
              <a:rPr b="0" lang="en-GB" sz="2000" spc="-1" strike="noStrike">
                <a:latin typeface="Arial"/>
              </a:rPr>
              <a:t>zelf met </a:t>
            </a:r>
            <a:r>
              <a:rPr b="0" lang="en-GB" sz="2000" spc="-1" strike="noStrike">
                <a:latin typeface="Arial"/>
              </a:rPr>
              <a:t>Energie </a:t>
            </a:r>
            <a:r>
              <a:rPr b="0" lang="en-GB" sz="2000" spc="-1" strike="noStrike">
                <a:latin typeface="Arial"/>
              </a:rPr>
              <a:t>transitie </a:t>
            </a:r>
            <a:r>
              <a:rPr b="0" lang="en-GB" sz="2000" spc="-1" strike="noStrike">
                <a:latin typeface="Arial"/>
              </a:rPr>
              <a:t>aan de slag </a:t>
            </a:r>
            <a:r>
              <a:rPr b="0" lang="en-GB" sz="2000" spc="-1" strike="noStrike">
                <a:latin typeface="Arial"/>
              </a:rPr>
              <a:t>wilde.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TextShape 3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</a:pPr>
            <a:fld id="{0CFA69F3-B54C-4E6C-941F-4F3D70204513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Intentie daarna door te gaan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Mogelijk samenwerking met Wallbox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Doen ons best op reactietijd max. 1 werkdag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Kunnen niet met contracten werken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Teamviewer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Je kunt ook later instappen en dat is er waarschijnlijk al meer geregeld.</a:t>
            </a:r>
            <a:endParaRPr b="0" lang="en-US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nl-NL" sz="2000" spc="-1" strike="noStrike">
                <a:solidFill>
                  <a:srgbClr val="000000"/>
                </a:solidFill>
                <a:latin typeface="Avenir Next"/>
              </a:rPr>
              <a:t>Hoe staan jjullie tov zelf HA installeren (chat)??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325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0335F804-BC9C-4544-A623-380F6413494F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Belangrijk in Energie Transitie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Helpt GRID te ontlasten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Helpt groene stroombronnen beter te benutten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Je gebruikt zelf meer groene/minder grijze stroom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Behind the meter, laadpaal even weggelaten, auto is batterij.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Kan huis van energie voorzien maar dat is niet essentie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Zonnepanelen zijn eigenlijk niet van invloed.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We kunnen (later) wel optimaliseren op eigen gebruik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Dynamic prices essential for Businesscase.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sldNum" idx="8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C4C8196-DC41-4087-9A22-9C720F3B0865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Belangrijk in Energie Transitie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Helpt GRID te ontlasten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Helpt groene </a:t>
            </a:r>
            <a:r>
              <a:rPr b="0" lang="en-GB" sz="1200" spc="-1" strike="noStrike">
                <a:latin typeface="+mn-lt"/>
              </a:rPr>
              <a:t>stroombronnen beter te </a:t>
            </a:r>
            <a:r>
              <a:rPr b="0" lang="en-GB" sz="1200" spc="-1" strike="noStrike">
                <a:latin typeface="+mn-lt"/>
              </a:rPr>
              <a:t>benutten</a:t>
            </a:r>
            <a:endParaRPr b="0" lang="en-US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1200" spc="-1" strike="noStrike">
                <a:latin typeface="+mn-lt"/>
              </a:rPr>
              <a:t>Je gebruikt zelf meer </a:t>
            </a:r>
            <a:r>
              <a:rPr b="0" lang="en-GB" sz="1200" spc="-1" strike="noStrike">
                <a:latin typeface="+mn-lt"/>
              </a:rPr>
              <a:t>groene/minder grijze </a:t>
            </a:r>
            <a:r>
              <a:rPr b="0" lang="en-GB" sz="1200" spc="-1" strike="noStrike">
                <a:latin typeface="+mn-lt"/>
              </a:rPr>
              <a:t>stroom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Behind the </a:t>
            </a:r>
            <a:r>
              <a:rPr b="0" lang="en-GB" sz="2000" spc="-1" strike="noStrike">
                <a:latin typeface="+mn-lt"/>
              </a:rPr>
              <a:t>meter, laadpaal </a:t>
            </a:r>
            <a:r>
              <a:rPr b="0" lang="en-GB" sz="2000" spc="-1" strike="noStrike">
                <a:latin typeface="+mn-lt"/>
              </a:rPr>
              <a:t>even </a:t>
            </a:r>
            <a:r>
              <a:rPr b="0" lang="en-GB" sz="2000" spc="-1" strike="noStrike">
                <a:latin typeface="+mn-lt"/>
              </a:rPr>
              <a:t>weggelaten, auto </a:t>
            </a:r>
            <a:r>
              <a:rPr b="0" lang="en-GB" sz="2000" spc="-1" strike="noStrike">
                <a:latin typeface="+mn-lt"/>
              </a:rPr>
              <a:t>is batterij.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Kan huis van </a:t>
            </a:r>
            <a:r>
              <a:rPr b="0" lang="en-GB" sz="2000" spc="-1" strike="noStrike">
                <a:latin typeface="+mn-lt"/>
              </a:rPr>
              <a:t>energie voorzien </a:t>
            </a:r>
            <a:r>
              <a:rPr b="0" lang="en-GB" sz="2000" spc="-1" strike="noStrike">
                <a:latin typeface="+mn-lt"/>
              </a:rPr>
              <a:t>maar dat is niet </a:t>
            </a:r>
            <a:r>
              <a:rPr b="0" lang="en-GB" sz="2000" spc="-1" strike="noStrike">
                <a:latin typeface="+mn-lt"/>
              </a:rPr>
              <a:t>essentie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Zonnepanelen </a:t>
            </a:r>
            <a:r>
              <a:rPr b="0" lang="en-GB" sz="2000" spc="-1" strike="noStrike">
                <a:latin typeface="+mn-lt"/>
              </a:rPr>
              <a:t>zijn eigenlijk niet </a:t>
            </a:r>
            <a:r>
              <a:rPr b="0" lang="en-GB" sz="2000" spc="-1" strike="noStrike">
                <a:latin typeface="+mn-lt"/>
              </a:rPr>
              <a:t>van invloed.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We kunnen </a:t>
            </a:r>
            <a:r>
              <a:rPr b="0" lang="en-GB" sz="2000" spc="-1" strike="noStrike">
                <a:latin typeface="+mn-lt"/>
              </a:rPr>
              <a:t>(later) wel </a:t>
            </a:r>
            <a:r>
              <a:rPr b="0" lang="en-GB" sz="2000" spc="-1" strike="noStrike">
                <a:latin typeface="+mn-lt"/>
              </a:rPr>
              <a:t>optimaliseren op </a:t>
            </a:r>
            <a:r>
              <a:rPr b="0" lang="en-GB" sz="2000" spc="-1" strike="noStrike">
                <a:latin typeface="+mn-lt"/>
              </a:rPr>
              <a:t>eigen gebruik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+mn-lt"/>
              </a:rPr>
              <a:t>Dynamic prices </a:t>
            </a:r>
            <a:r>
              <a:rPr b="0" lang="en-GB" sz="2000" spc="-1" strike="noStrike">
                <a:latin typeface="+mn-lt"/>
              </a:rPr>
              <a:t>essential for </a:t>
            </a:r>
            <a:r>
              <a:rPr b="0" lang="en-GB" sz="2000" spc="-1" strike="noStrike">
                <a:latin typeface="+mn-lt"/>
              </a:rPr>
              <a:t>Businesscase.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16FC69C-6D9F-4438-BC5F-6B07F733D81D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Elke ChaDeMo auto, </a:t>
            </a:r>
            <a:r>
              <a:rPr b="0" lang="en-GB" sz="2000" spc="-1" strike="noStrike">
                <a:latin typeface="Arial"/>
              </a:rPr>
              <a:t>Elivia, Outlander. </a:t>
            </a:r>
            <a:r>
              <a:rPr b="0" lang="en-GB" sz="2000" spc="-1" strike="noStrike">
                <a:latin typeface="Arial"/>
              </a:rPr>
              <a:t>Hopelijk snel meer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Raspberry PI kan </a:t>
            </a:r>
            <a:r>
              <a:rPr b="0" lang="en-GB" sz="2000" spc="-1" strike="noStrike">
                <a:latin typeface="Arial"/>
              </a:rPr>
              <a:t>maar oude laptop </a:t>
            </a:r>
            <a:r>
              <a:rPr b="0" lang="en-GB" sz="2000" spc="-1" strike="noStrike">
                <a:latin typeface="Arial"/>
              </a:rPr>
              <a:t>oid kan ook. Mag </a:t>
            </a:r>
            <a:r>
              <a:rPr b="0" lang="en-GB" sz="2000" spc="-1" strike="noStrike">
                <a:latin typeface="Arial"/>
              </a:rPr>
              <a:t>oud beestje zijn, </a:t>
            </a:r>
            <a:r>
              <a:rPr b="0" lang="en-GB" sz="2000" spc="-1" strike="noStrike">
                <a:latin typeface="Arial"/>
              </a:rPr>
              <a:t>hoeft niet hard te </a:t>
            </a:r>
            <a:r>
              <a:rPr b="0" lang="en-GB" sz="2000" spc="-1" strike="noStrike">
                <a:latin typeface="Arial"/>
              </a:rPr>
              <a:t>werken.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sldNum" idx="10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A5918DD-8174-4DB8-AF33-4E00A6445505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Elke ChaDeMo auto, Elivia, Outlander. Hopelijk snel meer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r>
              <a:rPr b="0" lang="en-GB" sz="2000" spc="-1" strike="noStrike">
                <a:latin typeface="Arial"/>
              </a:rPr>
              <a:t>Raspberry PI kan maar oude laptop oid kan ook. Mag oud beestje zijn, hoeft niet hard te werken.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sldNum" idx="11"/>
          </p:nvPr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5DBDA1E-6D2C-481B-9437-77726756CC6B}" type="slidenum">
              <a:rPr b="0" lang="en-GB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4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FlexMeasu</a:t>
            </a:r>
            <a:r>
              <a:rPr b="0" lang="en-GB" sz="2000" spc="-1" strike="noStrike">
                <a:latin typeface="Arial"/>
              </a:rPr>
              <a:t>res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+ Kent </a:t>
            </a:r>
            <a:r>
              <a:rPr b="0" lang="en-GB" sz="2000" spc="-1" strike="noStrike">
                <a:latin typeface="Arial"/>
              </a:rPr>
              <a:t>prijzen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+ Kan </a:t>
            </a:r>
            <a:r>
              <a:rPr b="0" lang="en-GB" sz="2000" spc="-1" strike="noStrike">
                <a:latin typeface="Arial"/>
              </a:rPr>
              <a:t>optimale </a:t>
            </a:r>
            <a:r>
              <a:rPr b="0" lang="en-GB" sz="2000" spc="-1" strike="noStrike">
                <a:latin typeface="Arial"/>
              </a:rPr>
              <a:t>schema </a:t>
            </a:r>
            <a:r>
              <a:rPr b="0" lang="en-GB" sz="2000" spc="-1" strike="noStrike">
                <a:latin typeface="Arial"/>
              </a:rPr>
              <a:t>voor </a:t>
            </a:r>
            <a:r>
              <a:rPr b="0" lang="en-GB" sz="2000" spc="-1" strike="noStrike">
                <a:latin typeface="Arial"/>
              </a:rPr>
              <a:t>jouw </a:t>
            </a:r>
            <a:r>
              <a:rPr b="0" lang="en-GB" sz="2000" spc="-1" strike="noStrike">
                <a:latin typeface="Arial"/>
              </a:rPr>
              <a:t>situatie </a:t>
            </a:r>
            <a:r>
              <a:rPr b="0" lang="en-GB" sz="2000" spc="-1" strike="noStrike">
                <a:latin typeface="Arial"/>
              </a:rPr>
              <a:t>bepalen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+ zo’n 12x </a:t>
            </a:r>
            <a:r>
              <a:rPr b="0" lang="en-GB" sz="2000" spc="-1" strike="noStrike">
                <a:latin typeface="Arial"/>
              </a:rPr>
              <a:t>per uur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+ draait in </a:t>
            </a:r>
            <a:r>
              <a:rPr b="0" lang="en-GB" sz="2000" spc="-1" strike="noStrike">
                <a:latin typeface="Arial"/>
              </a:rPr>
              <a:t>de cloud, </a:t>
            </a:r>
            <a:r>
              <a:rPr b="0" lang="en-GB" sz="2000" spc="-1" strike="noStrike">
                <a:latin typeface="Arial"/>
              </a:rPr>
              <a:t>veilig, </a:t>
            </a:r>
            <a:r>
              <a:rPr b="0" lang="en-GB" sz="2000" spc="-1" strike="noStrike">
                <a:latin typeface="Arial"/>
              </a:rPr>
              <a:t>prive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+ daar </a:t>
            </a:r>
            <a:r>
              <a:rPr b="0" lang="en-GB" sz="2000" spc="-1" strike="noStrike">
                <a:latin typeface="Arial"/>
              </a:rPr>
              <a:t>hoef je </a:t>
            </a:r>
            <a:r>
              <a:rPr b="0" lang="en-GB" sz="2000" spc="-1" strike="noStrike">
                <a:latin typeface="Arial"/>
              </a:rPr>
              <a:t>verder </a:t>
            </a:r>
            <a:r>
              <a:rPr b="0" lang="en-GB" sz="2000" spc="-1" strike="noStrike">
                <a:latin typeface="Arial"/>
              </a:rPr>
              <a:t>niets </a:t>
            </a:r>
            <a:r>
              <a:rPr b="0" lang="en-GB" sz="2000" spc="-1" strike="noStrike">
                <a:latin typeface="Arial"/>
              </a:rPr>
              <a:t>mee…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6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BB2A966A-9963-4A54-81FD-ACD40CAE34EE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Basis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Home Assistant programmeurs enthousiast voor V2G Liberty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Samenwerking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9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74038500-21E8-4F6C-A1E8-FBD59FD81000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Calendar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Charge Now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Disconnect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2000" spc="-1" strike="noStrike">
                <a:latin typeface="Arial"/>
              </a:rPr>
              <a:t>Connect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92" name="Text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DD433B79-0BFA-4AEB-8D5D-35811BAFC212}" type="slidenum">
              <a:rPr b="0" lang="nl-NL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DD6EC3-FA24-4191-90BA-A33E1F28B9E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731BA7-1787-41D7-B6C7-E964E0AD24B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B19877-EC5E-46FA-8BF7-838DAB2B7BB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8480ADA-2B43-481C-A9FE-C0A1A41403B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930F43A-0593-4292-ACA5-1733E5BD6CB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AC72F8-C791-453D-BCB0-22D67F5461D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BD4A366-9D5A-4693-B9E5-34C01A2C4E1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097629-BFE2-4B91-B46B-448280A8D3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E0117BA-E950-45DA-A0D9-38EF57E779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98389B-B8A6-466B-B918-488ACA5EF1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089AC7-C347-4256-ABD2-DF7FDADA1D3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D59FDA-6F33-432A-B3EB-A49498A9444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Afbeelding 9" descr=""/>
          <p:cNvPicPr/>
          <p:nvPr/>
        </p:nvPicPr>
        <p:blipFill>
          <a:blip r:embed="rId2"/>
          <a:stretch/>
        </p:blipFill>
        <p:spPr>
          <a:xfrm>
            <a:off x="194400" y="6105600"/>
            <a:ext cx="561960" cy="50076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nl-NL" sz="4400" spc="-1" strike="noStrike">
                <a:solidFill>
                  <a:srgbClr val="000000"/>
                </a:solidFill>
                <a:latin typeface="Arial"/>
              </a:rPr>
              <a:t>Click to edit the title text </a:t>
            </a:r>
            <a:r>
              <a:rPr b="0" lang="nl-NL" sz="44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9" descr=""/>
          <p:cNvPicPr/>
          <p:nvPr/>
        </p:nvPicPr>
        <p:blipFill>
          <a:blip r:embed="rId2"/>
          <a:stretch/>
        </p:blipFill>
        <p:spPr>
          <a:xfrm>
            <a:off x="194400" y="6105600"/>
            <a:ext cx="561960" cy="50076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Afbeelding 9" descr=""/>
          <p:cNvPicPr/>
          <p:nvPr/>
        </p:nvPicPr>
        <p:blipFill>
          <a:blip r:embed="rId2"/>
          <a:stretch/>
        </p:blipFill>
        <p:spPr>
          <a:xfrm>
            <a:off x="194400" y="6105600"/>
            <a:ext cx="561960" cy="50076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rial"/>
                <a:ea typeface="DejaVu Sans"/>
              </a:rPr>
              <a:t>Klik </a:t>
            </a:r>
            <a:r>
              <a:rPr b="0" lang="nl-NL" sz="4400" spc="-1" strike="noStrike">
                <a:solidFill>
                  <a:srgbClr val="000000"/>
                </a:solidFill>
                <a:latin typeface="Arial"/>
                <a:ea typeface="DejaVu Sans"/>
              </a:rPr>
              <a:t>om </a:t>
            </a:r>
            <a:r>
              <a:rPr b="0" lang="nl-NL" sz="4400" spc="-1" strike="noStrike">
                <a:solidFill>
                  <a:srgbClr val="000000"/>
                </a:solidFill>
                <a:latin typeface="Arial"/>
                <a:ea typeface="DejaVu Sans"/>
              </a:rPr>
              <a:t>stijl te </a:t>
            </a:r>
            <a:r>
              <a:rPr b="0" lang="nl-NL" sz="4400" spc="-1" strike="noStrike">
                <a:solidFill>
                  <a:srgbClr val="000000"/>
                </a:solidFill>
                <a:latin typeface="Arial"/>
                <a:ea typeface="DejaVu Sans"/>
              </a:rPr>
              <a:t>bewer</a:t>
            </a:r>
            <a:r>
              <a:rPr b="0" lang="nl-NL" sz="4400" spc="-1" strike="noStrike">
                <a:solidFill>
                  <a:srgbClr val="000000"/>
                </a:solidFill>
                <a:latin typeface="Arial"/>
                <a:ea typeface="DejaVu Sans"/>
              </a:rPr>
              <a:t>ken</a:t>
            </a:r>
            <a:endParaRPr b="0" lang="nl-NL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rial"/>
                <a:ea typeface="DejaVu Sans"/>
              </a:rPr>
              <a:t>Klikken om de tekststijl van het model te bewerken</a:t>
            </a:r>
            <a:endParaRPr b="0" lang="nl-NL" sz="2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Tweede niveau</a:t>
            </a:r>
            <a:endParaRPr b="0" lang="nl-NL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000" spc="-1" strike="noStrike">
                <a:solidFill>
                  <a:srgbClr val="000000"/>
                </a:solidFill>
                <a:latin typeface="Arial"/>
                <a:ea typeface="DejaVu Sans"/>
              </a:rPr>
              <a:t>Derde niveau</a:t>
            </a:r>
            <a:endParaRPr b="0" lang="nl-NL" sz="20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Vierde niveau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Vijfde niveau</a:t>
            </a:r>
            <a:endParaRPr b="0" lang="nl-N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nl-NL" sz="18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&lt;date/time&gt;</a:t>
            </a:r>
            <a:endParaRPr b="0" lang="en-US" sz="1800" spc="-1" strike="noStrike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lnSpc>
                <a:spcPct val="100000"/>
              </a:lnSpc>
              <a:buNone/>
              <a:defRPr b="0" lang="nl-NL" sz="18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fld id="{2F4D5893-6553-47E4-BD35-ABC05443B9B6}" type="slidenum">
              <a:rPr b="0" lang="nl-NL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6.tif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7.gif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microsoft.com/office/2007/relationships/hdphoto" Target="../media/hdphoto1.wdp"/><Relationship Id="rId10" Type="http://schemas.openxmlformats.org/officeDocument/2006/relationships/image" Target="../media/image34.png"/><Relationship Id="rId11" Type="http://schemas.openxmlformats.org/officeDocument/2006/relationships/image" Target="../media/image35.jpeg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/>
          <p:nvPr/>
        </p:nvSpPr>
        <p:spPr>
          <a:xfrm>
            <a:off x="52200" y="34380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nl-NL" sz="6000" spc="-1" strike="noStrike">
                <a:solidFill>
                  <a:srgbClr val="000000"/>
                </a:solidFill>
                <a:latin typeface="Avenir Next"/>
                <a:ea typeface="DejaVu Sans"/>
              </a:rPr>
              <a:t>V2GLiberty: The open stack that could</a:t>
            </a:r>
            <a:endParaRPr b="0" lang="en-US" sz="6000" spc="-1" strike="noStrike">
              <a:latin typeface="Arial"/>
            </a:endParaRPr>
          </a:p>
        </p:txBody>
      </p:sp>
      <p:sp>
        <p:nvSpPr>
          <p:cNvPr id="127" name="TextShape 2"/>
          <p:cNvSpPr/>
          <p:nvPr/>
        </p:nvSpPr>
        <p:spPr>
          <a:xfrm>
            <a:off x="229320" y="3444480"/>
            <a:ext cx="9143280" cy="165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How we enable EV owners to be ahead of the industry, with open source software.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28" name="Picture 1" descr=""/>
          <p:cNvPicPr/>
          <p:nvPr/>
        </p:nvPicPr>
        <p:blipFill>
          <a:blip r:embed="rId1"/>
          <a:stretch/>
        </p:blipFill>
        <p:spPr>
          <a:xfrm>
            <a:off x="9383400" y="988200"/>
            <a:ext cx="2539800" cy="317160"/>
          </a:xfrm>
          <a:prstGeom prst="rect">
            <a:avLst/>
          </a:prstGeom>
          <a:ln w="0">
            <a:noFill/>
          </a:ln>
        </p:spPr>
      </p:pic>
      <p:pic>
        <p:nvPicPr>
          <p:cNvPr id="129" name="Afbeelding 12" descr="Afbeelding met tekst, teken, verbandtrommel, illustratie&#10;&#10;Automatisch gegenereerde beschrijving"/>
          <p:cNvPicPr/>
          <p:nvPr/>
        </p:nvPicPr>
        <p:blipFill>
          <a:blip r:embed="rId2"/>
          <a:stretch/>
        </p:blipFill>
        <p:spPr>
          <a:xfrm>
            <a:off x="7691760" y="4406400"/>
            <a:ext cx="851400" cy="851400"/>
          </a:xfrm>
          <a:prstGeom prst="rect">
            <a:avLst/>
          </a:prstGeom>
          <a:ln w="0">
            <a:noFill/>
          </a:ln>
        </p:spPr>
      </p:pic>
      <p:pic>
        <p:nvPicPr>
          <p:cNvPr id="130" name="Afbeelding 13" descr=""/>
          <p:cNvPicPr/>
          <p:nvPr/>
        </p:nvPicPr>
        <p:blipFill>
          <a:blip r:embed="rId3"/>
          <a:srcRect l="0" t="0" r="78254" b="0"/>
          <a:stretch/>
        </p:blipFill>
        <p:spPr>
          <a:xfrm>
            <a:off x="7315200" y="5715000"/>
            <a:ext cx="501840" cy="457200"/>
          </a:xfrm>
          <a:prstGeom prst="rect">
            <a:avLst/>
          </a:prstGeom>
          <a:ln w="0">
            <a:noFill/>
          </a:ln>
        </p:spPr>
      </p:pic>
      <p:pic>
        <p:nvPicPr>
          <p:cNvPr id="131" name="Afbeelding 14" descr=""/>
          <p:cNvPicPr/>
          <p:nvPr/>
        </p:nvPicPr>
        <p:blipFill>
          <a:blip r:embed="rId4"/>
          <a:srcRect l="21798" t="0" r="0" b="0"/>
          <a:stretch/>
        </p:blipFill>
        <p:spPr>
          <a:xfrm>
            <a:off x="7775640" y="5635800"/>
            <a:ext cx="2218320" cy="501480"/>
          </a:xfrm>
          <a:prstGeom prst="rect">
            <a:avLst/>
          </a:prstGeom>
          <a:ln w="0">
            <a:noFill/>
          </a:ln>
        </p:spPr>
      </p:pic>
      <p:pic>
        <p:nvPicPr>
          <p:cNvPr id="132" name="" descr=""/>
          <p:cNvPicPr/>
          <p:nvPr/>
        </p:nvPicPr>
        <p:blipFill>
          <a:blip r:embed="rId5"/>
          <a:stretch/>
        </p:blipFill>
        <p:spPr>
          <a:xfrm>
            <a:off x="10515600" y="5281920"/>
            <a:ext cx="889920" cy="889920"/>
          </a:xfrm>
          <a:prstGeom prst="rect">
            <a:avLst/>
          </a:prstGeom>
          <a:ln w="0">
            <a:noFill/>
          </a:ln>
        </p:spPr>
      </p:pic>
      <p:pic>
        <p:nvPicPr>
          <p:cNvPr id="133" name="Afbeelding 17" descr=""/>
          <p:cNvPicPr/>
          <p:nvPr/>
        </p:nvPicPr>
        <p:blipFill>
          <a:blip r:embed="rId6"/>
          <a:stretch/>
        </p:blipFill>
        <p:spPr>
          <a:xfrm>
            <a:off x="9144360" y="4343400"/>
            <a:ext cx="1142640" cy="1142640"/>
          </a:xfrm>
          <a:prstGeom prst="rect">
            <a:avLst/>
          </a:prstGeom>
          <a:ln w="0">
            <a:noFill/>
          </a:ln>
        </p:spPr>
      </p:pic>
      <p:sp>
        <p:nvSpPr>
          <p:cNvPr id="134" name=""/>
          <p:cNvSpPr txBox="1"/>
          <p:nvPr/>
        </p:nvSpPr>
        <p:spPr>
          <a:xfrm>
            <a:off x="9721800" y="404640"/>
            <a:ext cx="2743200" cy="718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GB" sz="2200" spc="-1" strike="noStrike">
                <a:solidFill>
                  <a:srgbClr val="282525"/>
                </a:solidFill>
                <a:latin typeface="Ubuntu"/>
                <a:ea typeface="DejaVu Sans"/>
              </a:rPr>
              <a:t>Energy Flexibility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7"/>
          <a:stretch/>
        </p:blipFill>
        <p:spPr>
          <a:xfrm>
            <a:off x="8634240" y="36000"/>
            <a:ext cx="1123560" cy="71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3"/>
          <p:cNvSpPr/>
          <p:nvPr/>
        </p:nvSpPr>
        <p:spPr>
          <a:xfrm>
            <a:off x="8001000" y="0"/>
            <a:ext cx="422172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4"/>
          <p:cNvSpPr/>
          <p:nvPr/>
        </p:nvSpPr>
        <p:spPr>
          <a:xfrm>
            <a:off x="9927000" y="3053880"/>
            <a:ext cx="1935720" cy="118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This is the back-office in FlexMeasures.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Usually, our partners build their own UI, like we did in V2GLiberty.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-23400" y="0"/>
            <a:ext cx="9627480" cy="960732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0" y="3128400"/>
            <a:ext cx="9640080" cy="487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/>
          <p:nvPr/>
        </p:nvSpPr>
        <p:spPr>
          <a:xfrm>
            <a:off x="370080" y="41040"/>
            <a:ext cx="1108224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V2G Liberty – HomeAssistant plugin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10" name="Afbeelding 5" descr=""/>
          <p:cNvPicPr/>
          <p:nvPr/>
        </p:nvPicPr>
        <p:blipFill>
          <a:blip r:embed="rId1"/>
          <a:stretch/>
        </p:blipFill>
        <p:spPr>
          <a:xfrm>
            <a:off x="0" y="1363320"/>
            <a:ext cx="12222000" cy="5505120"/>
          </a:xfrm>
          <a:prstGeom prst="rect">
            <a:avLst/>
          </a:prstGeom>
          <a:ln w="0">
            <a:noFill/>
          </a:ln>
        </p:spPr>
      </p:pic>
      <p:pic>
        <p:nvPicPr>
          <p:cNvPr id="211" name="Afbeelding 2" descr="Afbeelding met tekst, teken, verbandtrommel, illustratie&#10;&#10;Automatisch gegenereerde beschrijving"/>
          <p:cNvPicPr/>
          <p:nvPr/>
        </p:nvPicPr>
        <p:blipFill>
          <a:blip r:embed="rId2"/>
          <a:stretch/>
        </p:blipFill>
        <p:spPr>
          <a:xfrm>
            <a:off x="182520" y="5837760"/>
            <a:ext cx="851400" cy="851400"/>
          </a:xfrm>
          <a:prstGeom prst="rect">
            <a:avLst/>
          </a:prstGeom>
          <a:ln w="0">
            <a:noFill/>
          </a:ln>
        </p:spPr>
      </p:pic>
      <p:pic>
        <p:nvPicPr>
          <p:cNvPr id="212" name="Afbeelding 3" descr=""/>
          <p:cNvPicPr/>
          <p:nvPr/>
        </p:nvPicPr>
        <p:blipFill>
          <a:blip r:embed="rId3"/>
          <a:stretch/>
        </p:blipFill>
        <p:spPr>
          <a:xfrm>
            <a:off x="4096080" y="3898440"/>
            <a:ext cx="3999240" cy="288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/>
          <p:nvPr/>
        </p:nvSpPr>
        <p:spPr>
          <a:xfrm>
            <a:off x="838080" y="365040"/>
            <a:ext cx="725940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User experience (😍)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14" name="TextShape 2"/>
          <p:cNvSpPr/>
          <p:nvPr/>
        </p:nvSpPr>
        <p:spPr>
          <a:xfrm>
            <a:off x="838080" y="1825560"/>
            <a:ext cx="739944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Should not ask constant attention</a:t>
            </a:r>
            <a:endParaRPr b="0" lang="en-US" sz="28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→ </a:t>
            </a: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Automation, user in control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I’m always ready to ride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 can trust the system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It’s helping the climate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It’s cost-saving</a:t>
            </a:r>
            <a:endParaRPr b="0" lang="en-US" sz="28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→ </a:t>
            </a: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Optimize (dis) charging</a:t>
            </a:r>
            <a:endParaRPr b="0" lang="en-US" sz="28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→ </a:t>
            </a: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Protect the battery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15" name="CustomShape 3"/>
          <p:cNvSpPr/>
          <p:nvPr/>
        </p:nvSpPr>
        <p:spPr>
          <a:xfrm>
            <a:off x="8523000" y="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4"/>
          <p:cNvSpPr/>
          <p:nvPr/>
        </p:nvSpPr>
        <p:spPr>
          <a:xfrm>
            <a:off x="8787960" y="665280"/>
            <a:ext cx="297828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V2G research has shown that drivers accept low minimum SoC as long as they can easily overwrite the automated system.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17" name="Afbeelding 1" descr=""/>
          <p:cNvPicPr/>
          <p:nvPr/>
        </p:nvPicPr>
        <p:blipFill>
          <a:blip r:embed="rId1"/>
          <a:stretch/>
        </p:blipFill>
        <p:spPr>
          <a:xfrm>
            <a:off x="8523000" y="4767480"/>
            <a:ext cx="3668760" cy="2089800"/>
          </a:xfrm>
          <a:prstGeom prst="rect">
            <a:avLst/>
          </a:prstGeom>
          <a:ln w="0">
            <a:noFill/>
          </a:ln>
        </p:spPr>
      </p:pic>
      <p:sp>
        <p:nvSpPr>
          <p:cNvPr id="218" name="Rechthoek 7"/>
          <p:cNvSpPr/>
          <p:nvPr/>
        </p:nvSpPr>
        <p:spPr>
          <a:xfrm>
            <a:off x="10933200" y="6627240"/>
            <a:ext cx="129060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We Hicks, unsplash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Afbeelding 1" descr=""/>
          <p:cNvPicPr/>
          <p:nvPr/>
        </p:nvPicPr>
        <p:blipFill>
          <a:blip r:embed="rId1"/>
          <a:srcRect l="696" t="1160" r="900" b="1230"/>
          <a:stretch/>
        </p:blipFill>
        <p:spPr>
          <a:xfrm>
            <a:off x="3017520" y="1690200"/>
            <a:ext cx="6740280" cy="4857480"/>
          </a:xfrm>
          <a:prstGeom prst="rect">
            <a:avLst/>
          </a:prstGeom>
          <a:ln w="0">
            <a:noFill/>
          </a:ln>
        </p:spPr>
      </p:pic>
      <p:sp>
        <p:nvSpPr>
          <p:cNvPr id="220" name="TextShape 1"/>
          <p:cNvSpPr/>
          <p:nvPr/>
        </p:nvSpPr>
        <p:spPr>
          <a:xfrm>
            <a:off x="838080" y="221040"/>
            <a:ext cx="1108224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V2G Liberty Dashboard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10114200" y="4286160"/>
            <a:ext cx="1475640" cy="47844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211"/>
              <a:gd name="adj6" fmla="val -88225"/>
            </a:avLst>
          </a:prstGeom>
          <a:solidFill>
            <a:srgbClr val="d4d4d4"/>
          </a:solidFill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EPEX price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914400" y="3760200"/>
            <a:ext cx="1760760" cy="478440"/>
          </a:xfrm>
          <a:prstGeom prst="accentCallout2">
            <a:avLst>
              <a:gd name="adj1" fmla="val 21813"/>
              <a:gd name="adj2" fmla="val 105351"/>
              <a:gd name="adj3" fmla="val 21813"/>
              <a:gd name="adj4" fmla="val 117017"/>
              <a:gd name="adj5" fmla="val 22176"/>
              <a:gd name="adj6" fmla="val 144678"/>
            </a:avLst>
          </a:prstGeom>
          <a:noFill/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808080"/>
                </a:solidFill>
                <a:latin typeface="Calibri"/>
                <a:ea typeface="DejaVu Sans"/>
              </a:rPr>
              <a:t>SoC axis in 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3" name="CustomShape 5"/>
          <p:cNvSpPr/>
          <p:nvPr/>
        </p:nvSpPr>
        <p:spPr>
          <a:xfrm>
            <a:off x="10114200" y="5029200"/>
            <a:ext cx="2077920" cy="137160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363"/>
              <a:gd name="adj6" fmla="val -47365"/>
            </a:avLst>
          </a:prstGeom>
          <a:noFill/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808080"/>
                </a:solidFill>
                <a:latin typeface="Calibri"/>
                <a:ea typeface="DejaVu Sans"/>
              </a:rPr>
              <a:t>Price €ct/kWh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808080"/>
                </a:solidFill>
                <a:latin typeface="Calibri"/>
                <a:ea typeface="DejaVu Sans"/>
              </a:rPr>
              <a:t>incl. taxes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808080"/>
                </a:solidFill>
                <a:latin typeface="Calibri"/>
                <a:ea typeface="DejaVu Sans"/>
              </a:rPr>
              <a:t>(dynamic axis)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1148400" y="5185440"/>
            <a:ext cx="1511640" cy="478440"/>
          </a:xfrm>
          <a:prstGeom prst="accentCallout2">
            <a:avLst>
              <a:gd name="adj1" fmla="val 21813"/>
              <a:gd name="adj2" fmla="val 105351"/>
              <a:gd name="adj3" fmla="val 21813"/>
              <a:gd name="adj4" fmla="val 117017"/>
              <a:gd name="adj5" fmla="val 20428"/>
              <a:gd name="adj6" fmla="val 166646"/>
            </a:avLst>
          </a:prstGeom>
          <a:solidFill>
            <a:srgbClr val="2899e6"/>
          </a:solidFill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SoC history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10114200" y="2743200"/>
            <a:ext cx="1476000" cy="666720"/>
          </a:xfrm>
          <a:prstGeom prst="accentCallout2">
            <a:avLst>
              <a:gd name="adj1" fmla="val 23864"/>
              <a:gd name="adj2" fmla="val -7149"/>
              <a:gd name="adj3" fmla="val 23864"/>
              <a:gd name="adj4" fmla="val -23892"/>
              <a:gd name="adj5" fmla="val 24115"/>
              <a:gd name="adj6" fmla="val -115724"/>
            </a:avLst>
          </a:prstGeom>
          <a:solidFill>
            <a:srgbClr val="f8a704"/>
          </a:solidFill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SoC planning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6" name="Afbeelding 2" descr="Afbeelding met tekst, teken, verbandtrommel, illustratie&#10;&#10;Automatisch gegenereerde beschrijving"/>
          <p:cNvPicPr/>
          <p:nvPr/>
        </p:nvPicPr>
        <p:blipFill>
          <a:blip r:embed="rId2"/>
          <a:stretch/>
        </p:blipFill>
        <p:spPr>
          <a:xfrm>
            <a:off x="10774440" y="228600"/>
            <a:ext cx="1224360" cy="122436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2"/>
          <p:cNvSpPr/>
          <p:nvPr/>
        </p:nvSpPr>
        <p:spPr>
          <a:xfrm>
            <a:off x="1163520" y="2767320"/>
            <a:ext cx="1511640" cy="478440"/>
          </a:xfrm>
          <a:prstGeom prst="accentCallout2">
            <a:avLst>
              <a:gd name="adj1" fmla="val 27813"/>
              <a:gd name="adj2" fmla="val 105637"/>
              <a:gd name="adj3" fmla="val 28190"/>
              <a:gd name="adj4" fmla="val 119664"/>
              <a:gd name="adj5" fmla="val 28476"/>
              <a:gd name="adj6" fmla="val 175832"/>
            </a:avLst>
          </a:prstGeom>
          <a:solidFill>
            <a:srgbClr val="359933"/>
          </a:solidFill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Sans"/>
              </a:rPr>
              <a:t>CO</a:t>
            </a:r>
            <a:r>
              <a:rPr b="0" lang="en-GB" sz="1800" spc="-1" strike="noStrike" baseline="-25000">
                <a:solidFill>
                  <a:srgbClr val="ffffff"/>
                </a:solidFill>
                <a:latin typeface="Arial"/>
                <a:ea typeface="DejaVu Sans"/>
              </a:rPr>
              <a:t>2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Sans"/>
              </a:rPr>
              <a:t> / kWh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28" name="CustomShape 6"/>
          <p:cNvSpPr/>
          <p:nvPr/>
        </p:nvSpPr>
        <p:spPr>
          <a:xfrm>
            <a:off x="1163520" y="2072520"/>
            <a:ext cx="1511640" cy="478440"/>
          </a:xfrm>
          <a:prstGeom prst="accentCallout2">
            <a:avLst>
              <a:gd name="adj1" fmla="val 21813"/>
              <a:gd name="adj2" fmla="val 105351"/>
              <a:gd name="adj3" fmla="val 24466"/>
              <a:gd name="adj4" fmla="val 238809"/>
              <a:gd name="adj5" fmla="val 105307"/>
              <a:gd name="adj6" fmla="val 238881"/>
            </a:avLst>
          </a:prstGeom>
          <a:solidFill>
            <a:srgbClr val="3aa2f4"/>
          </a:solidFill>
          <a:ln>
            <a:solidFill>
              <a:srgbClr val="325490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Now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2"/>
          <p:cNvSpPr/>
          <p:nvPr/>
        </p:nvSpPr>
        <p:spPr>
          <a:xfrm>
            <a:off x="838080" y="1825560"/>
            <a:ext cx="739944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Directly charge maximum speed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Healthy SoC: 20 – 80%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Minimum SoC of </a:t>
            </a:r>
            <a:r>
              <a:rPr b="0" lang="nl-NL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20% ≈ 60 – 80km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8523000" y="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1" name="Afbeelding 5" descr=""/>
          <p:cNvPicPr/>
          <p:nvPr/>
        </p:nvPicPr>
        <p:blipFill>
          <a:blip r:embed="rId1"/>
          <a:stretch/>
        </p:blipFill>
        <p:spPr>
          <a:xfrm>
            <a:off x="8522640" y="5760"/>
            <a:ext cx="3668760" cy="3638880"/>
          </a:xfrm>
          <a:prstGeom prst="rect">
            <a:avLst/>
          </a:prstGeom>
          <a:ln w="0">
            <a:noFill/>
          </a:ln>
        </p:spPr>
      </p:pic>
      <p:pic>
        <p:nvPicPr>
          <p:cNvPr id="232" name="Afbeelding 1" descr=""/>
          <p:cNvPicPr/>
          <p:nvPr/>
        </p:nvPicPr>
        <p:blipFill>
          <a:blip r:embed="rId2"/>
          <a:stretch/>
        </p:blipFill>
        <p:spPr>
          <a:xfrm>
            <a:off x="3051720" y="3537000"/>
            <a:ext cx="7111440" cy="3245040"/>
          </a:xfrm>
          <a:prstGeom prst="rect">
            <a:avLst/>
          </a:prstGeom>
          <a:ln w="0">
            <a:noFill/>
          </a:ln>
        </p:spPr>
      </p:pic>
      <p:sp>
        <p:nvSpPr>
          <p:cNvPr id="233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Auto returns with SoC &lt; 20%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/>
          <p:nvPr/>
        </p:nvSpPr>
        <p:spPr>
          <a:xfrm>
            <a:off x="838080" y="149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Car reservation → 100% SoC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235" name="Afbeelding 7" descr=""/>
          <p:cNvPicPr/>
          <p:nvPr/>
        </p:nvPicPr>
        <p:blipFill>
          <a:blip r:embed="rId1"/>
          <a:srcRect l="0" t="-90" r="0" b="-998"/>
          <a:stretch/>
        </p:blipFill>
        <p:spPr>
          <a:xfrm>
            <a:off x="1054080" y="1559880"/>
            <a:ext cx="1725840" cy="3778200"/>
          </a:xfrm>
          <a:prstGeom prst="rect">
            <a:avLst/>
          </a:prstGeom>
          <a:ln w="0">
            <a:noFill/>
          </a:ln>
        </p:spPr>
      </p:pic>
      <p:pic>
        <p:nvPicPr>
          <p:cNvPr id="236" name="Afbeelding 11" descr=""/>
          <p:cNvPicPr/>
          <p:nvPr/>
        </p:nvPicPr>
        <p:blipFill>
          <a:blip r:embed="rId2"/>
          <a:stretch/>
        </p:blipFill>
        <p:spPr>
          <a:xfrm>
            <a:off x="4424040" y="1559880"/>
            <a:ext cx="1725480" cy="3737160"/>
          </a:xfrm>
          <a:prstGeom prst="rect">
            <a:avLst/>
          </a:prstGeom>
          <a:ln w="0">
            <a:noFill/>
          </a:ln>
        </p:spPr>
      </p:pic>
      <p:pic>
        <p:nvPicPr>
          <p:cNvPr id="237" name="Afbeelding 16" descr=""/>
          <p:cNvPicPr/>
          <p:nvPr/>
        </p:nvPicPr>
        <p:blipFill>
          <a:blip r:embed="rId3"/>
          <a:stretch/>
        </p:blipFill>
        <p:spPr>
          <a:xfrm>
            <a:off x="8166240" y="2233800"/>
            <a:ext cx="3187080" cy="2310840"/>
          </a:xfrm>
          <a:prstGeom prst="rect">
            <a:avLst/>
          </a:prstGeom>
          <a:ln w="0"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6481080" y="3093480"/>
            <a:ext cx="1292040" cy="591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ffffff"/>
                </a:solidFill>
                <a:latin typeface="Avenir Next"/>
                <a:ea typeface="DejaVu Sans"/>
              </a:rPr>
              <a:t>Autom.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9" name="CustomShape 15"/>
          <p:cNvSpPr/>
          <p:nvPr/>
        </p:nvSpPr>
        <p:spPr>
          <a:xfrm>
            <a:off x="2971800" y="3137760"/>
            <a:ext cx="1292040" cy="591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nl-NL" sz="1800" spc="-1" strike="noStrike">
                <a:solidFill>
                  <a:srgbClr val="ffffff"/>
                </a:solidFill>
                <a:latin typeface="Avenir Next"/>
                <a:ea typeface="DejaVu Sans"/>
              </a:rPr>
              <a:t>Autom.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40" name="" descr=""/>
          <p:cNvPicPr/>
          <p:nvPr/>
        </p:nvPicPr>
        <p:blipFill>
          <a:blip r:embed="rId4"/>
          <a:stretch/>
        </p:blipFill>
        <p:spPr>
          <a:xfrm>
            <a:off x="1371600" y="5486400"/>
            <a:ext cx="1143000" cy="114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State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2" name="TextShape 2"/>
          <p:cNvSpPr/>
          <p:nvPr/>
        </p:nvSpPr>
        <p:spPr>
          <a:xfrm>
            <a:off x="838080" y="1825560"/>
            <a:ext cx="739944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Installation effort could be lower</a:t>
            </a:r>
            <a:br>
              <a:rPr sz="2800"/>
            </a:br>
            <a:r>
              <a:rPr b="0" lang="en-GB" sz="1900" spc="-1" strike="noStrike">
                <a:solidFill>
                  <a:srgbClr val="000000"/>
                </a:solidFill>
                <a:latin typeface="Avenir Next"/>
                <a:ea typeface="DejaVu Sans"/>
              </a:rPr>
              <a:t>Needs technical skills</a:t>
            </a:r>
            <a:endParaRPr b="0" lang="en-US" sz="19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If it works, it works</a:t>
            </a:r>
            <a:br>
              <a:rPr sz="2800"/>
            </a:br>
            <a:r>
              <a:rPr b="0" lang="en-GB" sz="1900" spc="-1" strike="noStrike">
                <a:solidFill>
                  <a:srgbClr val="000000"/>
                </a:solidFill>
                <a:latin typeface="Avenir Next"/>
                <a:ea typeface="DejaVu Sans"/>
              </a:rPr>
              <a:t>(monitoring can be improved)</a:t>
            </a:r>
            <a:endParaRPr b="0" lang="en-US" sz="19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Users are happy, now 5 installations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Earnings up to &gt; € 10 per day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EV energy costs € 0,06 per km</a:t>
            </a:r>
            <a:br>
              <a:rPr sz="1700"/>
            </a:br>
            <a:br>
              <a:rPr sz="1000"/>
            </a:br>
            <a:r>
              <a:rPr b="0" lang="en-GB" sz="1700" spc="-1" strike="noStrike">
                <a:solidFill>
                  <a:srgbClr val="808080"/>
                </a:solidFill>
                <a:latin typeface="Avenir Next"/>
                <a:ea typeface="DejaVu Sans"/>
              </a:rPr>
              <a:t> With 20.000 km/year</a:t>
            </a:r>
            <a:endParaRPr b="0" lang="en-US" sz="1700" spc="-1" strike="noStrike">
              <a:latin typeface="Arial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8523000" y="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4"/>
          <p:cNvSpPr/>
          <p:nvPr/>
        </p:nvSpPr>
        <p:spPr>
          <a:xfrm>
            <a:off x="8908920" y="4572000"/>
            <a:ext cx="2978280" cy="200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For 95% of EV drivers the EV is their main car, 40% do not own an IEC (anymore).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Despite many options for car sharing, it seldom is a reason not to (also) own a car. 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838080" y="41040"/>
            <a:ext cx="105145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Business case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1371600" y="5257800"/>
            <a:ext cx="8084880" cy="13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8000"/>
          </a:bodyPr>
          <a:p>
            <a:pPr marL="72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Avenir Next"/>
                <a:ea typeface="DejaVu Sans"/>
              </a:rPr>
              <a:t>Compare this to no smart operation at fixed costs (</a:t>
            </a:r>
            <a:r>
              <a:rPr b="0" lang="nl-NL" sz="2200" spc="-1" strike="noStrike">
                <a:solidFill>
                  <a:srgbClr val="000000"/>
                </a:solidFill>
                <a:latin typeface="Arial"/>
                <a:ea typeface="DejaVu Sans"/>
              </a:rPr>
              <a:t>€ </a:t>
            </a:r>
            <a:r>
              <a:rPr b="0" lang="en-GB" sz="2200" spc="-1" strike="noStrike">
                <a:solidFill>
                  <a:srgbClr val="000000"/>
                </a:solidFill>
                <a:latin typeface="Avenir Next"/>
                <a:ea typeface="DejaVu Sans"/>
              </a:rPr>
              <a:t>640)</a:t>
            </a:r>
            <a:endParaRPr b="0" lang="en-US" sz="2200" spc="-1" strike="noStrike">
              <a:latin typeface="Arial"/>
            </a:endParaRPr>
          </a:p>
          <a:p>
            <a:pPr marL="72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Avenir Next"/>
                <a:ea typeface="DejaVu Sans"/>
              </a:rPr>
              <a:t>or dynamic tariff (</a:t>
            </a:r>
            <a:r>
              <a:rPr b="0" lang="nl-NL" sz="2400" spc="-1" strike="noStrike">
                <a:solidFill>
                  <a:srgbClr val="000000"/>
                </a:solidFill>
                <a:latin typeface="Arial"/>
                <a:ea typeface="DejaVu Sans"/>
              </a:rPr>
              <a:t>€ 1440</a:t>
            </a:r>
            <a:r>
              <a:rPr b="0" lang="en-GB" sz="2200" spc="-1" strike="noStrike">
                <a:solidFill>
                  <a:srgbClr val="000000"/>
                </a:solidFill>
                <a:latin typeface="Avenir Next"/>
                <a:ea typeface="DejaVu Sans"/>
              </a:rPr>
              <a:t>). Recall that spreads are increasing.</a:t>
            </a:r>
            <a:endParaRPr b="0" lang="en-US" sz="2200" spc="-1" strike="noStrike">
              <a:latin typeface="Arial"/>
            </a:endParaRPr>
          </a:p>
          <a:p>
            <a:pPr marL="72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 marL="72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200" spc="-1" strike="noStrike">
                <a:solidFill>
                  <a:srgbClr val="000000"/>
                </a:solidFill>
                <a:latin typeface="Avenir Next"/>
                <a:ea typeface="DejaVu Sans"/>
              </a:rPr>
              <a:t>Note: Investment for V2G Charger = x 4 normal charger.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8523000" y="0"/>
            <a:ext cx="3668040" cy="685692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8" name="Afbeelding 6" descr=""/>
          <p:cNvPicPr/>
          <p:nvPr/>
        </p:nvPicPr>
        <p:blipFill>
          <a:blip r:embed="rId1"/>
          <a:stretch/>
        </p:blipFill>
        <p:spPr>
          <a:xfrm>
            <a:off x="8520840" y="4354920"/>
            <a:ext cx="3754080" cy="250236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5"/>
          <p:cNvSpPr/>
          <p:nvPr/>
        </p:nvSpPr>
        <p:spPr>
          <a:xfrm>
            <a:off x="10676520" y="6627240"/>
            <a:ext cx="158328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Krakenimages, unsplash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250" name="Afbeelding 8" descr=""/>
          <p:cNvPicPr/>
          <p:nvPr/>
        </p:nvPicPr>
        <p:blipFill>
          <a:blip r:embed="rId2"/>
          <a:stretch/>
        </p:blipFill>
        <p:spPr>
          <a:xfrm>
            <a:off x="8830080" y="685800"/>
            <a:ext cx="2977920" cy="21362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51" name="Tabel 1"/>
          <p:cNvGraphicFramePr/>
          <p:nvPr/>
        </p:nvGraphicFramePr>
        <p:xfrm>
          <a:off x="879480" y="2013840"/>
          <a:ext cx="6804720" cy="0"/>
        </p:xfrm>
        <a:graphic>
          <a:graphicData uri="http://schemas.openxmlformats.org/drawingml/2006/table">
            <a:tbl>
              <a:tblPr/>
              <a:tblGrid>
                <a:gridCol w="1701000"/>
                <a:gridCol w="1701000"/>
                <a:gridCol w="1701000"/>
                <a:gridCol w="1701000"/>
              </a:tblGrid>
              <a:tr h="0"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br>
                        <a:rPr sz="1800"/>
                      </a:b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Energy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br>
                        <a:rPr sz="1800"/>
                      </a:b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Costs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charge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 w="936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8.921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 w="936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kWh</a:t>
                      </a:r>
                      <a:br>
                        <a:rPr sz="1800"/>
                      </a:b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 w="9360">
                      <a:solidFill>
                        <a:srgbClr val="f2f2f2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€ </a:t>
                      </a: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2.640,45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 w="9360">
                      <a:solidFill>
                        <a:srgbClr val="f2f2f2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discharge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f2f2f2"/>
                      </a:solidFill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5.607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f2f2f2"/>
                      </a:solidFill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kWh</a:t>
                      </a:r>
                      <a:br>
                        <a:rPr sz="1800"/>
                      </a:b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f2f2f2"/>
                      </a:solidFill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€ </a:t>
                      </a: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-2.448,80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9360">
                      <a:solidFill>
                        <a:srgbClr val="f2f2f2"/>
                      </a:solidFill>
                    </a:lnT>
                    <a:lnB w="18720">
                      <a:solidFill>
                        <a:srgbClr val="cccccc"/>
                      </a:solidFill>
                    </a:lnB>
                    <a:noFill/>
                  </a:tcPr>
                </a:tc>
              </a:tr>
              <a:tr h="0"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netto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3.314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kWh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47520" rIns="47520" tIns="47520" bIns="4752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€ </a:t>
                      </a:r>
                      <a:r>
                        <a:rPr b="0" lang="nl-NL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191,65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47520" marR="47520">
                    <a:lnL>
                      <a:noFill/>
                    </a:lnL>
                    <a:lnR>
                      <a:noFill/>
                    </a:lnR>
                    <a:lnT w="18720">
                      <a:solidFill>
                        <a:srgbClr val="cccccc"/>
                      </a:solidFill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2" name="CustomShape 16"/>
          <p:cNvSpPr/>
          <p:nvPr/>
        </p:nvSpPr>
        <p:spPr>
          <a:xfrm>
            <a:off x="830520" y="1371600"/>
            <a:ext cx="671328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53000"/>
          </a:bodyPr>
          <a:p>
            <a:pPr marL="72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Avenir Next"/>
                <a:ea typeface="DejaVu Sans"/>
              </a:rPr>
              <a:t>20000 km driven in 10 months (used for work and vacation), ~ </a:t>
            </a:r>
            <a:r>
              <a:rPr b="0" lang="en-GB" sz="2600" spc="-1" strike="noStrike">
                <a:solidFill>
                  <a:srgbClr val="000000"/>
                </a:solidFill>
                <a:latin typeface="Avenir Next"/>
                <a:ea typeface="DejaVu Sans"/>
              </a:rPr>
              <a:t>€0,06/km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/>
          <p:nvPr/>
        </p:nvSpPr>
        <p:spPr>
          <a:xfrm>
            <a:off x="226080" y="-10296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V2G Liberty roadmap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4" name="TextShape 2"/>
          <p:cNvSpPr/>
          <p:nvPr/>
        </p:nvSpPr>
        <p:spPr>
          <a:xfrm>
            <a:off x="838080" y="1024560"/>
            <a:ext cx="10823400" cy="24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Easier installation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Update process automatable (via HA)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UI upgrades, KPIs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Learn from users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Support other chargers,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 cars, standards (CCS 2? OCPP?)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55" name="TextShape 6"/>
          <p:cNvSpPr/>
          <p:nvPr/>
        </p:nvSpPr>
        <p:spPr>
          <a:xfrm>
            <a:off x="0" y="324720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nl-NL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FlexMeasures roadmap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6" name="TextShape 8"/>
          <p:cNvSpPr/>
          <p:nvPr/>
        </p:nvSpPr>
        <p:spPr>
          <a:xfrm>
            <a:off x="835200" y="4453560"/>
            <a:ext cx="10823400" cy="24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Optimi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ze heat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&amp; e-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mobilit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y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togeth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er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“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Super-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accoun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ts”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who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manag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e sub-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accoun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ts</a:t>
            </a:r>
            <a:endParaRPr b="0" lang="en-US" sz="2400" spc="-1" strike="noStrike">
              <a:latin typeface="Arial"/>
            </a:endParaRP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Optimi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zing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toward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s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networ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k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conges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tion 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suppor</a:t>
            </a:r>
            <a:r>
              <a:rPr b="0" lang="nl-NL" sz="2400" spc="-1" strike="noStrike">
                <a:solidFill>
                  <a:srgbClr val="000000"/>
                </a:solidFill>
                <a:latin typeface="Avenir Next"/>
                <a:ea typeface="DejaVu Sans"/>
              </a:rPr>
              <a:t>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57" name="Afbeelding 23" descr="Afbeelding met tekst, teken, verbandtrommel, illustratie&#10;&#10;Automatisch gegenereerde beschrijving"/>
          <p:cNvPicPr/>
          <p:nvPr/>
        </p:nvPicPr>
        <p:blipFill>
          <a:blip r:embed="rId1"/>
          <a:stretch/>
        </p:blipFill>
        <p:spPr>
          <a:xfrm>
            <a:off x="10058400" y="264600"/>
            <a:ext cx="1600200" cy="1600200"/>
          </a:xfrm>
          <a:prstGeom prst="rect">
            <a:avLst/>
          </a:prstGeom>
          <a:ln w="0">
            <a:noFill/>
          </a:ln>
        </p:spPr>
      </p:pic>
      <p:pic>
        <p:nvPicPr>
          <p:cNvPr id="258" name="Afbeelding 24" descr=""/>
          <p:cNvPicPr/>
          <p:nvPr/>
        </p:nvPicPr>
        <p:blipFill>
          <a:blip r:embed="rId2"/>
          <a:srcRect l="0" t="0" r="78254" b="0"/>
          <a:stretch/>
        </p:blipFill>
        <p:spPr>
          <a:xfrm>
            <a:off x="8212680" y="3690000"/>
            <a:ext cx="732240" cy="685800"/>
          </a:xfrm>
          <a:prstGeom prst="rect">
            <a:avLst/>
          </a:prstGeom>
          <a:ln w="0">
            <a:noFill/>
          </a:ln>
        </p:spPr>
      </p:pic>
      <p:pic>
        <p:nvPicPr>
          <p:cNvPr id="259" name="Afbeelding 25" descr=""/>
          <p:cNvPicPr/>
          <p:nvPr/>
        </p:nvPicPr>
        <p:blipFill>
          <a:blip r:embed="rId3"/>
          <a:srcRect l="21798" t="0" r="0" b="0"/>
          <a:stretch/>
        </p:blipFill>
        <p:spPr>
          <a:xfrm>
            <a:off x="8922240" y="3429000"/>
            <a:ext cx="2964960" cy="91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" descr=""/>
          <p:cNvPicPr/>
          <p:nvPr/>
        </p:nvPicPr>
        <p:blipFill>
          <a:blip r:embed="rId1"/>
          <a:stretch/>
        </p:blipFill>
        <p:spPr>
          <a:xfrm>
            <a:off x="228600" y="126720"/>
            <a:ext cx="12191760" cy="627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438080" y="-66960"/>
            <a:ext cx="3697920" cy="13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Who we are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091520" y="685800"/>
            <a:ext cx="4415040" cy="489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venir Next"/>
                <a:ea typeface="DejaVu Sans"/>
              </a:rPr>
              <a:t> </a:t>
            </a:r>
            <a:r>
              <a:rPr b="1" lang="en-GB" sz="2600" spc="-1" strike="noStrike">
                <a:solidFill>
                  <a:srgbClr val="282525"/>
                </a:solidFill>
                <a:latin typeface="Ubuntu"/>
                <a:ea typeface="DejaVu Sans"/>
              </a:rPr>
              <a:t>Energy Flexibility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venir Next"/>
                <a:ea typeface="DejaVu Sans"/>
              </a:rPr>
              <a:t>Smart backend for energy flexibility apps.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030080" y="1656000"/>
            <a:ext cx="491436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UX- &amp; Service Design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for a positive impact.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39" name="Afbeelding 9" descr=""/>
          <p:cNvPicPr/>
          <p:nvPr/>
        </p:nvPicPr>
        <p:blipFill>
          <a:blip r:embed="rId1"/>
          <a:stretch/>
        </p:blipFill>
        <p:spPr>
          <a:xfrm>
            <a:off x="8638560" y="2292120"/>
            <a:ext cx="1618920" cy="1618920"/>
          </a:xfrm>
          <a:prstGeom prst="rect">
            <a:avLst/>
          </a:prstGeom>
          <a:ln w="0">
            <a:noFill/>
          </a:ln>
        </p:spPr>
      </p:pic>
      <p:pic>
        <p:nvPicPr>
          <p:cNvPr id="140" name="Afbeelding 3" descr=""/>
          <p:cNvPicPr/>
          <p:nvPr/>
        </p:nvPicPr>
        <p:blipFill>
          <a:blip r:embed="rId2"/>
          <a:stretch/>
        </p:blipFill>
        <p:spPr>
          <a:xfrm>
            <a:off x="1513800" y="2198520"/>
            <a:ext cx="1739520" cy="1726920"/>
          </a:xfrm>
          <a:prstGeom prst="rect">
            <a:avLst/>
          </a:prstGeom>
          <a:ln w="0">
            <a:noFill/>
          </a:ln>
        </p:spPr>
      </p:pic>
      <p:pic>
        <p:nvPicPr>
          <p:cNvPr id="141" name="Afbeelding 4" descr=""/>
          <p:cNvPicPr/>
          <p:nvPr/>
        </p:nvPicPr>
        <p:blipFill>
          <a:blip r:embed="rId3"/>
          <a:stretch/>
        </p:blipFill>
        <p:spPr>
          <a:xfrm>
            <a:off x="3535200" y="2218680"/>
            <a:ext cx="1739520" cy="173952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2" descr=""/>
          <p:cNvPicPr/>
          <p:nvPr/>
        </p:nvPicPr>
        <p:blipFill>
          <a:blip r:embed="rId4"/>
          <a:stretch/>
        </p:blipFill>
        <p:spPr>
          <a:xfrm>
            <a:off x="8178120" y="1732680"/>
            <a:ext cx="2539800" cy="317160"/>
          </a:xfrm>
          <a:prstGeom prst="rect">
            <a:avLst/>
          </a:prstGeom>
          <a:ln w="0">
            <a:noFill/>
          </a:ln>
        </p:spPr>
      </p:pic>
      <p:pic>
        <p:nvPicPr>
          <p:cNvPr id="143" name="Afbeelding 26" descr="Afbeelding met tekst, teken, verbandtrommel, illustratie&#10;&#10;Automatisch gegenereerde beschrijving"/>
          <p:cNvPicPr/>
          <p:nvPr/>
        </p:nvPicPr>
        <p:blipFill>
          <a:blip r:embed="rId5"/>
          <a:stretch/>
        </p:blipFill>
        <p:spPr>
          <a:xfrm>
            <a:off x="5943600" y="3657600"/>
            <a:ext cx="1600200" cy="1600200"/>
          </a:xfrm>
          <a:prstGeom prst="rect">
            <a:avLst/>
          </a:prstGeom>
          <a:ln w="0">
            <a:noFill/>
          </a:ln>
        </p:spPr>
      </p:pic>
      <p:pic>
        <p:nvPicPr>
          <p:cNvPr id="144" name="Afbeelding 28" descr=""/>
          <p:cNvPicPr/>
          <p:nvPr/>
        </p:nvPicPr>
        <p:blipFill>
          <a:blip r:embed="rId6"/>
          <a:srcRect l="0" t="0" r="78254" b="0"/>
          <a:stretch/>
        </p:blipFill>
        <p:spPr>
          <a:xfrm>
            <a:off x="3640680" y="5679000"/>
            <a:ext cx="732240" cy="685800"/>
          </a:xfrm>
          <a:prstGeom prst="rect">
            <a:avLst/>
          </a:prstGeom>
          <a:ln w="0">
            <a:noFill/>
          </a:ln>
        </p:spPr>
      </p:pic>
      <p:pic>
        <p:nvPicPr>
          <p:cNvPr id="145" name="Afbeelding 31" descr=""/>
          <p:cNvPicPr/>
          <p:nvPr/>
        </p:nvPicPr>
        <p:blipFill>
          <a:blip r:embed="rId7"/>
          <a:srcRect l="21798" t="0" r="0" b="0"/>
          <a:stretch/>
        </p:blipFill>
        <p:spPr>
          <a:xfrm>
            <a:off x="4350240" y="5418000"/>
            <a:ext cx="2964960" cy="919080"/>
          </a:xfrm>
          <a:prstGeom prst="rect">
            <a:avLst/>
          </a:prstGeom>
          <a:ln w="0">
            <a:noFill/>
          </a:ln>
        </p:spPr>
      </p:pic>
      <p:pic>
        <p:nvPicPr>
          <p:cNvPr id="146" name="" descr=""/>
          <p:cNvPicPr/>
          <p:nvPr/>
        </p:nvPicPr>
        <p:blipFill>
          <a:blip r:embed="rId8"/>
          <a:stretch/>
        </p:blipFill>
        <p:spPr>
          <a:xfrm>
            <a:off x="345960" y="1022400"/>
            <a:ext cx="1482840" cy="94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/>
          <p:nvPr/>
        </p:nvSpPr>
        <p:spPr>
          <a:xfrm>
            <a:off x="838080" y="365040"/>
            <a:ext cx="675972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Questions?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62" name="TextShape 2"/>
          <p:cNvSpPr/>
          <p:nvPr/>
        </p:nvSpPr>
        <p:spPr>
          <a:xfrm>
            <a:off x="838080" y="1825560"/>
            <a:ext cx="739944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6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pc="-1" strike="noStrike">
              <a:latin typeface="Arial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8523000" y="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4" name="Afbeelding 2" descr=""/>
          <p:cNvPicPr/>
          <p:nvPr/>
        </p:nvPicPr>
        <p:blipFill>
          <a:blip r:embed="rId1"/>
          <a:stretch/>
        </p:blipFill>
        <p:spPr>
          <a:xfrm>
            <a:off x="4114800" y="1825560"/>
            <a:ext cx="1269720" cy="1269720"/>
          </a:xfrm>
          <a:prstGeom prst="rect">
            <a:avLst/>
          </a:prstGeom>
          <a:ln w="0">
            <a:noFill/>
          </a:ln>
        </p:spPr>
      </p:pic>
      <p:pic>
        <p:nvPicPr>
          <p:cNvPr id="265" name="Afbeelding 4" descr=""/>
          <p:cNvPicPr/>
          <p:nvPr/>
        </p:nvPicPr>
        <p:blipFill>
          <a:blip r:embed="rId2"/>
          <a:stretch/>
        </p:blipFill>
        <p:spPr>
          <a:xfrm>
            <a:off x="1553760" y="3886200"/>
            <a:ext cx="6447240" cy="126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3"/>
          <p:cNvSpPr/>
          <p:nvPr/>
        </p:nvSpPr>
        <p:spPr>
          <a:xfrm>
            <a:off x="8523000" y="36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TextShape 1"/>
          <p:cNvSpPr/>
          <p:nvPr/>
        </p:nvSpPr>
        <p:spPr>
          <a:xfrm>
            <a:off x="1344600" y="262800"/>
            <a:ext cx="594360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Vehicle-to-Grid:</a:t>
            </a:r>
            <a:endParaRPr b="0" lang="en-US" sz="4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What and why?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9" name="Picture 4" descr=""/>
          <p:cNvPicPr/>
          <p:nvPr/>
        </p:nvPicPr>
        <p:blipFill>
          <a:blip r:embed="rId1"/>
          <a:stretch/>
        </p:blipFill>
        <p:spPr>
          <a:xfrm>
            <a:off x="8522640" y="360"/>
            <a:ext cx="3668760" cy="2436480"/>
          </a:xfrm>
          <a:prstGeom prst="rect">
            <a:avLst/>
          </a:prstGeom>
          <a:ln w="0">
            <a:noFill/>
          </a:ln>
        </p:spPr>
      </p:pic>
      <p:sp>
        <p:nvSpPr>
          <p:cNvPr id="150" name="Rechthoek 5"/>
          <p:cNvSpPr/>
          <p:nvPr/>
        </p:nvSpPr>
        <p:spPr>
          <a:xfrm>
            <a:off x="10861920" y="6627240"/>
            <a:ext cx="122652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www.thesun.co.uk</a:t>
            </a:r>
            <a:endParaRPr b="0" lang="en-US" sz="900" spc="-1" strike="noStrike">
              <a:latin typeface="Arial"/>
            </a:endParaRPr>
          </a:p>
        </p:txBody>
      </p:sp>
      <p:pic>
        <p:nvPicPr>
          <p:cNvPr id="151" name="Afbeelding 27" descr=""/>
          <p:cNvPicPr/>
          <p:nvPr/>
        </p:nvPicPr>
        <p:blipFill>
          <a:blip r:embed="rId2"/>
          <a:stretch/>
        </p:blipFill>
        <p:spPr>
          <a:xfrm>
            <a:off x="0" y="4572000"/>
            <a:ext cx="2565000" cy="2286000"/>
          </a:xfrm>
          <a:prstGeom prst="rect">
            <a:avLst/>
          </a:prstGeom>
          <a:ln w="0">
            <a:noFill/>
          </a:ln>
        </p:spPr>
      </p:pic>
      <p:sp>
        <p:nvSpPr>
          <p:cNvPr id="152" name="CustomShape 10"/>
          <p:cNvSpPr/>
          <p:nvPr/>
        </p:nvSpPr>
        <p:spPr>
          <a:xfrm>
            <a:off x="2514600" y="2058480"/>
            <a:ext cx="600840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EVs which can send power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back to the grid.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Support the grid</a:t>
            </a:r>
            <a:endParaRPr b="0" lang="en-US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Use your own solar energy</a:t>
            </a:r>
            <a:endParaRPr b="0" lang="en-US" sz="3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Lower your energy bill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(buy low, sell high)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Noto Sans CJK SC"/>
              </a:rPr>
              <a:t>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3" name="CustomShape 17"/>
          <p:cNvSpPr/>
          <p:nvPr/>
        </p:nvSpPr>
        <p:spPr>
          <a:xfrm>
            <a:off x="8908920" y="5016240"/>
            <a:ext cx="2978280" cy="11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EPEX day-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ahead price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spreads within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a day have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grown </a:t>
            </a:r>
            <a:r>
              <a:rPr b="0" i="1" lang="en-GB" sz="1400" spc="-1" strike="noStrike">
                <a:solidFill>
                  <a:srgbClr val="c9211e"/>
                </a:solidFill>
                <a:latin typeface="Avenir Next"/>
                <a:ea typeface="DejaVu Sans"/>
              </a:rPr>
              <a:t>300%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Between 2019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and 2021.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(Source: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Vattenfall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Markt           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Expertise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Desk)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1"/>
          <p:cNvSpPr/>
          <p:nvPr/>
        </p:nvSpPr>
        <p:spPr>
          <a:xfrm>
            <a:off x="8523000" y="36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TextShape 5"/>
          <p:cNvSpPr/>
          <p:nvPr/>
        </p:nvSpPr>
        <p:spPr>
          <a:xfrm>
            <a:off x="504000" y="-30960"/>
            <a:ext cx="822960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Where is it? Do we want it?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6" name="Rechthoek 3"/>
          <p:cNvSpPr/>
          <p:nvPr/>
        </p:nvSpPr>
        <p:spPr>
          <a:xfrm>
            <a:off x="10861920" y="6627240"/>
            <a:ext cx="1226520" cy="22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w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w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w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.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t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h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e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s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u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n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.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c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o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.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u</a:t>
            </a:r>
            <a:r>
              <a:rPr b="0" i="1" lang="nl-NL" sz="900" spc="-1" strike="noStrike">
                <a:solidFill>
                  <a:srgbClr val="ffffff"/>
                </a:solidFill>
                <a:latin typeface="Avenir Next"/>
                <a:ea typeface="DejaVu Sans"/>
              </a:rPr>
              <a:t>k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57" name="CustomShape 12"/>
          <p:cNvSpPr/>
          <p:nvPr/>
        </p:nvSpPr>
        <p:spPr>
          <a:xfrm>
            <a:off x="8908920" y="1115280"/>
            <a:ext cx="297828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There are big plans, but industry is taking their time to build integrated (and possibly siloed solutions).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5956200" y="3421080"/>
            <a:ext cx="9176760" cy="3436920"/>
          </a:xfrm>
          <a:prstGeom prst="rect">
            <a:avLst/>
          </a:prstGeom>
          <a:ln w="0"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0" y="4327200"/>
            <a:ext cx="5061960" cy="253080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983520" y="1371600"/>
            <a:ext cx="4731480" cy="266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/>
          <p:nvPr/>
        </p:nvSpPr>
        <p:spPr>
          <a:xfrm>
            <a:off x="478080" y="-30960"/>
            <a:ext cx="765432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The V2G Liberty project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2" name="CustomShape 3"/>
          <p:cNvSpPr/>
          <p:nvPr/>
        </p:nvSpPr>
        <p:spPr>
          <a:xfrm>
            <a:off x="8523720" y="2057400"/>
            <a:ext cx="3668400" cy="47998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"/>
          <p:cNvSpPr txBox="1"/>
          <p:nvPr/>
        </p:nvSpPr>
        <p:spPr>
          <a:xfrm>
            <a:off x="1143000" y="1407600"/>
            <a:ext cx="6858000" cy="4572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 u="sng">
                <a:uFillTx/>
                <a:latin typeface="Arial"/>
              </a:rPr>
              <a:t>Kickoff</a:t>
            </a:r>
            <a:r>
              <a:rPr b="0" lang="en-US" sz="2600" spc="-1" strike="noStrike">
                <a:latin typeface="Arial"/>
              </a:rPr>
              <a:t>: </a:t>
            </a:r>
            <a:r>
              <a:rPr b="0" lang="en-US" sz="2600" spc="-1" strike="noStrike">
                <a:latin typeface="Arial"/>
              </a:rPr>
              <a:t>Fall 2021 </a:t>
            </a:r>
            <a:r>
              <a:rPr b="0" lang="en-US" sz="2600" spc="-1" strike="noStrike">
                <a:latin typeface="Arial"/>
              </a:rPr>
              <a:t>in Utrecht</a:t>
            </a:r>
            <a:endParaRPr b="0" lang="en-US" sz="2600" spc="-1" strike="noStrike">
              <a:latin typeface="Arial"/>
            </a:endParaRPr>
          </a:p>
          <a:p>
            <a:r>
              <a:rPr b="0" lang="en-US" sz="2600" spc="-1" strike="noStrike" u="sng">
                <a:uFillTx/>
                <a:latin typeface="Arial"/>
              </a:rPr>
              <a:t>Now</a:t>
            </a:r>
            <a:r>
              <a:rPr b="0" lang="en-US" sz="2600" spc="-1" strike="noStrike">
                <a:latin typeface="Arial"/>
              </a:rPr>
              <a:t>: 1 </a:t>
            </a:r>
            <a:r>
              <a:rPr b="0" lang="en-US" sz="2600" spc="-1" strike="noStrike">
                <a:latin typeface="Arial"/>
              </a:rPr>
              <a:t>year of </a:t>
            </a:r>
            <a:r>
              <a:rPr b="0" lang="en-US" sz="2600" spc="-1" strike="noStrike">
                <a:latin typeface="Arial"/>
              </a:rPr>
              <a:t>data, 5 </a:t>
            </a:r>
            <a:r>
              <a:rPr b="0" lang="en-US" sz="2600" spc="-1" strike="noStrike">
                <a:latin typeface="Arial"/>
              </a:rPr>
              <a:t>new </a:t>
            </a:r>
            <a:r>
              <a:rPr b="0" lang="en-US" sz="2600" spc="-1" strike="noStrike">
                <a:latin typeface="Arial"/>
              </a:rPr>
              <a:t>locations</a:t>
            </a:r>
            <a:endParaRPr b="0" lang="en-US" sz="2600" spc="-1" strike="noStrike">
              <a:latin typeface="Arial"/>
            </a:endParaRPr>
          </a:p>
          <a:p>
            <a:endParaRPr b="0" lang="en-US" sz="2600" spc="-1" strike="noStrike">
              <a:latin typeface="Arial"/>
            </a:endParaRPr>
          </a:p>
          <a:p>
            <a:r>
              <a:rPr b="0" lang="en-US" sz="2600" spc="-1" strike="noStrike">
                <a:latin typeface="Arial"/>
              </a:rPr>
              <a:t>   </a:t>
            </a:r>
            <a:r>
              <a:rPr b="0" lang="en-US" sz="2600" spc="-1" strike="noStrike" u="sng">
                <a:uFillTx/>
                <a:latin typeface="Arial"/>
              </a:rPr>
              <a:t>Why?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Didn’t </a:t>
            </a:r>
            <a:r>
              <a:rPr b="0" lang="en-US" sz="2600" spc="-1" strike="noStrike">
                <a:latin typeface="Arial"/>
              </a:rPr>
              <a:t>want to </a:t>
            </a:r>
            <a:r>
              <a:rPr b="0" lang="en-US" sz="2600" spc="-1" strike="noStrike">
                <a:latin typeface="Arial"/>
              </a:rPr>
              <a:t>wait for </a:t>
            </a:r>
            <a:r>
              <a:rPr b="0" lang="en-US" sz="2600" spc="-1" strike="noStrike">
                <a:latin typeface="Arial"/>
              </a:rPr>
              <a:t>industry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Showcas</a:t>
            </a:r>
            <a:r>
              <a:rPr b="0" lang="en-US" sz="2600" spc="-1" strike="noStrike">
                <a:latin typeface="Arial"/>
              </a:rPr>
              <a:t>e open </a:t>
            </a:r>
            <a:r>
              <a:rPr b="0" lang="en-US" sz="2600" spc="-1" strike="noStrike">
                <a:latin typeface="Arial"/>
              </a:rPr>
              <a:t>source </a:t>
            </a:r>
            <a:r>
              <a:rPr b="0" lang="en-US" sz="2600" spc="-1" strike="noStrike">
                <a:latin typeface="Arial"/>
              </a:rPr>
              <a:t>stack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Challeng</a:t>
            </a:r>
            <a:r>
              <a:rPr b="0" lang="en-US" sz="2600" spc="-1" strike="noStrike">
                <a:latin typeface="Arial"/>
              </a:rPr>
              <a:t>e </a:t>
            </a:r>
            <a:r>
              <a:rPr b="0" lang="en-US" sz="2600" spc="-1" strike="noStrike">
                <a:latin typeface="Arial"/>
              </a:rPr>
              <a:t>ourselve</a:t>
            </a:r>
            <a:r>
              <a:rPr b="0" lang="en-US" sz="2600" spc="-1" strike="noStrike">
                <a:latin typeface="Arial"/>
              </a:rPr>
              <a:t>s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 u="sng">
                <a:uFillTx/>
                <a:latin typeface="Arial"/>
              </a:rPr>
              <a:t>What will </a:t>
            </a:r>
            <a:r>
              <a:rPr b="0" lang="en-US" sz="2600" spc="-1" strike="noStrike" u="sng">
                <a:uFillTx/>
                <a:latin typeface="Arial"/>
              </a:rPr>
              <a:t>I show </a:t>
            </a:r>
            <a:r>
              <a:rPr b="0" lang="en-US" sz="2600" spc="-1" strike="noStrike" u="sng">
                <a:uFillTx/>
                <a:latin typeface="Arial"/>
              </a:rPr>
              <a:t>today?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Stack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Design</a:t>
            </a:r>
            <a:endParaRPr b="0" lang="en-US" sz="26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latin typeface="Arial"/>
              </a:rPr>
              <a:t>Some </a:t>
            </a:r>
            <a:r>
              <a:rPr b="0" lang="en-US" sz="2600" spc="-1" strike="noStrike">
                <a:latin typeface="Arial"/>
              </a:rPr>
              <a:t>outlooks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8450640" y="4800600"/>
            <a:ext cx="3741480" cy="2057400"/>
          </a:xfrm>
          <a:prstGeom prst="rect">
            <a:avLst/>
          </a:prstGeom>
          <a:ln w="0">
            <a:noFill/>
          </a:ln>
        </p:spPr>
      </p:pic>
      <p:pic>
        <p:nvPicPr>
          <p:cNvPr id="165" name="Afbeelding 22" descr="Afbeelding met tekst, teken, verbandtrommel, illustratie&#10;&#10;Automatisch gegenereerde beschrijving"/>
          <p:cNvPicPr/>
          <p:nvPr/>
        </p:nvPicPr>
        <p:blipFill>
          <a:blip r:embed="rId2"/>
          <a:stretch/>
        </p:blipFill>
        <p:spPr>
          <a:xfrm>
            <a:off x="9601200" y="228600"/>
            <a:ext cx="1600200" cy="160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4"/>
          <p:cNvSpPr/>
          <p:nvPr/>
        </p:nvSpPr>
        <p:spPr>
          <a:xfrm>
            <a:off x="118080" y="185040"/>
            <a:ext cx="765432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Wha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t do 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we 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nee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d?</a:t>
            </a:r>
            <a:endParaRPr b="0" lang="en-US" sz="4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DejaVu Sans"/>
              </a:rPr>
              <a:t>(what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DejaVu Sans"/>
              </a:rPr>
              <a:t>is 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DejaVu Sans"/>
              </a:rPr>
              <a:t>availa</a:t>
            </a:r>
            <a:r>
              <a:rPr b="0" lang="en-GB" sz="3200" spc="-1" strike="noStrike">
                <a:solidFill>
                  <a:srgbClr val="000000"/>
                </a:solidFill>
                <a:latin typeface="Avenir Next"/>
                <a:ea typeface="DejaVu Sans"/>
              </a:rPr>
              <a:t>ble?)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7" name="CustomShape 8"/>
          <p:cNvSpPr/>
          <p:nvPr/>
        </p:nvSpPr>
        <p:spPr>
          <a:xfrm>
            <a:off x="8523360" y="36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9"/>
          <p:cNvSpPr/>
          <p:nvPr/>
        </p:nvSpPr>
        <p:spPr>
          <a:xfrm>
            <a:off x="658080" y="1841400"/>
            <a:ext cx="20851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EV with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CHAdeMO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(Nissan Leaf)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69" name="Picture 3" descr=""/>
          <p:cNvPicPr/>
          <p:nvPr/>
        </p:nvPicPr>
        <p:blipFill>
          <a:blip r:embed="rId1"/>
          <a:stretch/>
        </p:blipFill>
        <p:spPr>
          <a:xfrm>
            <a:off x="3838680" y="2509200"/>
            <a:ext cx="1428120" cy="1428120"/>
          </a:xfrm>
          <a:prstGeom prst="rect">
            <a:avLst/>
          </a:prstGeom>
          <a:ln w="0">
            <a:noFill/>
          </a:ln>
        </p:spPr>
      </p:pic>
      <p:pic>
        <p:nvPicPr>
          <p:cNvPr id="170" name="Afbeelding 10" descr=""/>
          <p:cNvPicPr/>
          <p:nvPr/>
        </p:nvPicPr>
        <p:blipFill>
          <a:blip r:embed="rId2"/>
          <a:stretch/>
        </p:blipFill>
        <p:spPr>
          <a:xfrm>
            <a:off x="504000" y="2538000"/>
            <a:ext cx="2799000" cy="14331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18"/>
          <p:cNvSpPr/>
          <p:nvPr/>
        </p:nvSpPr>
        <p:spPr>
          <a:xfrm>
            <a:off x="3475800" y="1600200"/>
            <a:ext cx="246780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V2G-capable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charger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(Wallbox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Quasar ―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talks modbus,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not yet OCPP)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72" name="CustomShape 20"/>
          <p:cNvSpPr/>
          <p:nvPr/>
        </p:nvSpPr>
        <p:spPr>
          <a:xfrm>
            <a:off x="6395400" y="1853640"/>
            <a:ext cx="1594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Local computer (Raspberry PI)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3" name="Picture 5" descr=""/>
          <p:cNvPicPr/>
          <p:nvPr/>
        </p:nvPicPr>
        <p:blipFill>
          <a:blip r:embed="rId3">
            <a:biLevel thresh="50000"/>
            <a:alphaModFix amt="30000"/>
          </a:blip>
          <a:stretch/>
        </p:blipFill>
        <p:spPr>
          <a:xfrm>
            <a:off x="4236480" y="4785120"/>
            <a:ext cx="521280" cy="521280"/>
          </a:xfrm>
          <a:prstGeom prst="rect">
            <a:avLst/>
          </a:prstGeom>
          <a:ln w="0">
            <a:noFill/>
          </a:ln>
        </p:spPr>
      </p:pic>
      <p:sp>
        <p:nvSpPr>
          <p:cNvPr id="174" name="CustomShape 21"/>
          <p:cNvSpPr/>
          <p:nvPr/>
        </p:nvSpPr>
        <p:spPr>
          <a:xfrm>
            <a:off x="671400" y="4572000"/>
            <a:ext cx="153648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Ideally, an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energy contract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with dynamic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tariffs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5" name="Afbeelding 15" descr=""/>
          <p:cNvPicPr/>
          <p:nvPr/>
        </p:nvPicPr>
        <p:blipFill>
          <a:blip r:embed="rId4"/>
          <a:stretch/>
        </p:blipFill>
        <p:spPr>
          <a:xfrm>
            <a:off x="9019440" y="2315160"/>
            <a:ext cx="2792520" cy="2077920"/>
          </a:xfrm>
          <a:prstGeom prst="rect">
            <a:avLst/>
          </a:prstGeom>
          <a:ln w="0">
            <a:noFill/>
          </a:ln>
        </p:spPr>
      </p:pic>
      <p:pic>
        <p:nvPicPr>
          <p:cNvPr id="176" name="Afbeelding 18" descr=""/>
          <p:cNvPicPr/>
          <p:nvPr/>
        </p:nvPicPr>
        <p:blipFill>
          <a:blip r:embed="rId5">
            <a:biLevel thresh="50000"/>
            <a:alphaModFix amt="30000"/>
          </a:blip>
          <a:stretch/>
        </p:blipFill>
        <p:spPr>
          <a:xfrm>
            <a:off x="3137760" y="5567040"/>
            <a:ext cx="832320" cy="521280"/>
          </a:xfrm>
          <a:prstGeom prst="rect">
            <a:avLst/>
          </a:prstGeom>
          <a:ln w="0">
            <a:noFill/>
          </a:ln>
        </p:spPr>
      </p:pic>
      <p:pic>
        <p:nvPicPr>
          <p:cNvPr id="177" name="Afbeelding 19" descr=""/>
          <p:cNvPicPr/>
          <p:nvPr/>
        </p:nvPicPr>
        <p:blipFill>
          <a:blip r:embed="rId6">
            <a:biLevel thresh="50000"/>
            <a:alphaModFix amt="26000"/>
          </a:blip>
          <a:stretch/>
        </p:blipFill>
        <p:spPr>
          <a:xfrm>
            <a:off x="4755600" y="5828040"/>
            <a:ext cx="1515960" cy="288000"/>
          </a:xfrm>
          <a:prstGeom prst="rect">
            <a:avLst/>
          </a:prstGeom>
          <a:ln w="0">
            <a:noFill/>
          </a:ln>
        </p:spPr>
      </p:pic>
      <p:pic>
        <p:nvPicPr>
          <p:cNvPr id="178" name="Afbeelding 20" descr=""/>
          <p:cNvPicPr/>
          <p:nvPr/>
        </p:nvPicPr>
        <p:blipFill>
          <a:blip r:embed="rId7"/>
          <a:stretch/>
        </p:blipFill>
        <p:spPr>
          <a:xfrm>
            <a:off x="5031000" y="4808160"/>
            <a:ext cx="963720" cy="49860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7" descr="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647080" y="4825080"/>
            <a:ext cx="1433880" cy="41868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10"/>
          <a:stretch/>
        </p:blipFill>
        <p:spPr>
          <a:xfrm>
            <a:off x="6300000" y="2514600"/>
            <a:ext cx="1357560" cy="135756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11"/>
          <a:stretch/>
        </p:blipFill>
        <p:spPr>
          <a:xfrm>
            <a:off x="3645000" y="5666400"/>
            <a:ext cx="1148760" cy="114876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22"/>
          <p:cNvSpPr/>
          <p:nvPr/>
        </p:nvSpPr>
        <p:spPr>
          <a:xfrm>
            <a:off x="1816200" y="5866560"/>
            <a:ext cx="153648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…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or even solar </a:t>
            </a:r>
            <a:r>
              <a:rPr b="0" i="1" lang="en-GB" sz="1400" spc="-1" strike="noStrike">
                <a:solidFill>
                  <a:srgbClr val="548235"/>
                </a:solidFill>
                <a:latin typeface="Avenir Next"/>
                <a:ea typeface="DejaVu Sans"/>
              </a:rPr>
              <a:t>panels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fbeelding 9" descr=""/>
          <p:cNvPicPr/>
          <p:nvPr/>
        </p:nvPicPr>
        <p:blipFill>
          <a:blip r:embed="rId1"/>
          <a:stretch/>
        </p:blipFill>
        <p:spPr>
          <a:xfrm>
            <a:off x="0" y="0"/>
            <a:ext cx="12710880" cy="685764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1492200" y="3922200"/>
            <a:ext cx="685800" cy="685800"/>
          </a:xfrm>
          <a:prstGeom prst="rect">
            <a:avLst/>
          </a:prstGeom>
          <a:ln w="0">
            <a:noFill/>
          </a:ln>
        </p:spPr>
      </p:pic>
      <p:pic>
        <p:nvPicPr>
          <p:cNvPr id="185" name="Afbeelding 21" descr=""/>
          <p:cNvPicPr/>
          <p:nvPr/>
        </p:nvPicPr>
        <p:blipFill>
          <a:blip r:embed="rId3"/>
          <a:stretch/>
        </p:blipFill>
        <p:spPr>
          <a:xfrm>
            <a:off x="3657600" y="5221800"/>
            <a:ext cx="914400" cy="914400"/>
          </a:xfrm>
          <a:prstGeom prst="rect">
            <a:avLst/>
          </a:prstGeom>
          <a:ln w="0">
            <a:noFill/>
          </a:ln>
        </p:spPr>
      </p:pic>
      <p:sp>
        <p:nvSpPr>
          <p:cNvPr id="186" name="TextShape 7"/>
          <p:cNvSpPr/>
          <p:nvPr/>
        </p:nvSpPr>
        <p:spPr>
          <a:xfrm>
            <a:off x="4114800" y="-181800"/>
            <a:ext cx="860976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The 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softw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are 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(HEM</a:t>
            </a: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S)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8523000" y="0"/>
            <a:ext cx="3668400" cy="685728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TextShape 2"/>
          <p:cNvSpPr/>
          <p:nvPr/>
        </p:nvSpPr>
        <p:spPr>
          <a:xfrm>
            <a:off x="838080" y="365040"/>
            <a:ext cx="1108224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Home assistant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89" name="TextShape 3"/>
          <p:cNvSpPr/>
          <p:nvPr/>
        </p:nvSpPr>
        <p:spPr>
          <a:xfrm>
            <a:off x="838080" y="2617560"/>
            <a:ext cx="739944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Software for home automation 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Free &amp; open-source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Cheap hardware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Local control → privacy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Web-based user interface</a:t>
            </a:r>
            <a:br>
              <a:rPr sz="1800"/>
            </a:br>
            <a:r>
              <a:rPr b="0" lang="en-GB" sz="1800" spc="-1" strike="noStrike">
                <a:solidFill>
                  <a:srgbClr val="000000"/>
                </a:solidFill>
                <a:latin typeface="Avenir Next"/>
                <a:ea typeface="DejaVu Sans"/>
              </a:rPr>
              <a:t>(+ apps for Android and iOS)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90" name="Picture 2" descr=""/>
          <p:cNvPicPr/>
          <p:nvPr/>
        </p:nvPicPr>
        <p:blipFill>
          <a:blip r:embed="rId1"/>
          <a:stretch/>
        </p:blipFill>
        <p:spPr>
          <a:xfrm>
            <a:off x="9078120" y="1591920"/>
            <a:ext cx="2274840" cy="33156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6" descr=""/>
          <p:cNvPicPr/>
          <p:nvPr/>
        </p:nvPicPr>
        <p:blipFill>
          <a:blip r:embed="rId2"/>
          <a:stretch/>
        </p:blipFill>
        <p:spPr>
          <a:xfrm>
            <a:off x="9078120" y="2273400"/>
            <a:ext cx="2414160" cy="3387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"/>
          <p:cNvPicPr/>
          <p:nvPr/>
        </p:nvPicPr>
        <p:blipFill>
          <a:blip r:embed="rId3"/>
          <a:stretch/>
        </p:blipFill>
        <p:spPr>
          <a:xfrm>
            <a:off x="8936640" y="2807640"/>
            <a:ext cx="592200" cy="5922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4" descr=""/>
          <p:cNvPicPr/>
          <p:nvPr/>
        </p:nvPicPr>
        <p:blipFill>
          <a:blip r:embed="rId4"/>
          <a:srcRect l="0" t="0" r="35013" b="0"/>
          <a:stretch/>
        </p:blipFill>
        <p:spPr>
          <a:xfrm>
            <a:off x="9069120" y="3527280"/>
            <a:ext cx="1062720" cy="46728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6" descr=""/>
          <p:cNvPicPr/>
          <p:nvPr/>
        </p:nvPicPr>
        <p:blipFill>
          <a:blip r:embed="rId5"/>
          <a:stretch/>
        </p:blipFill>
        <p:spPr>
          <a:xfrm>
            <a:off x="9912600" y="4151160"/>
            <a:ext cx="1310040" cy="46908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8" descr=""/>
          <p:cNvPicPr/>
          <p:nvPr/>
        </p:nvPicPr>
        <p:blipFill>
          <a:blip r:embed="rId6"/>
          <a:stretch/>
        </p:blipFill>
        <p:spPr>
          <a:xfrm>
            <a:off x="10691640" y="3748680"/>
            <a:ext cx="1062720" cy="20700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4"/>
          <p:cNvSpPr/>
          <p:nvPr/>
        </p:nvSpPr>
        <p:spPr>
          <a:xfrm>
            <a:off x="9493200" y="2949120"/>
            <a:ext cx="1865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Avenir Next"/>
                <a:ea typeface="DejaVu Sans"/>
              </a:rPr>
              <a:t>Apple Homekit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97" name="CustomShape 6"/>
          <p:cNvSpPr/>
          <p:nvPr/>
        </p:nvSpPr>
        <p:spPr>
          <a:xfrm>
            <a:off x="8936640" y="665280"/>
            <a:ext cx="272160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Among many others these </a:t>
            </a: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companies provide add-ons for </a:t>
            </a: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Home-assistant: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200" spc="-1" strike="noStrike">
              <a:latin typeface="Arial"/>
            </a:endParaRPr>
          </a:p>
        </p:txBody>
      </p:sp>
      <p:pic>
        <p:nvPicPr>
          <p:cNvPr id="198" name="Afbeelding 2" descr=""/>
          <p:cNvPicPr/>
          <p:nvPr/>
        </p:nvPicPr>
        <p:blipFill>
          <a:blip r:embed="rId7"/>
          <a:stretch/>
        </p:blipFill>
        <p:spPr>
          <a:xfrm>
            <a:off x="6751080" y="365040"/>
            <a:ext cx="1142640" cy="1142640"/>
          </a:xfrm>
          <a:prstGeom prst="rect">
            <a:avLst/>
          </a:prstGeom>
          <a:ln w="0">
            <a:noFill/>
          </a:ln>
        </p:spPr>
      </p:pic>
      <p:pic>
        <p:nvPicPr>
          <p:cNvPr id="199" name="Afbeelding 4" descr=""/>
          <p:cNvPicPr/>
          <p:nvPr/>
        </p:nvPicPr>
        <p:blipFill>
          <a:blip r:embed="rId8"/>
          <a:stretch/>
        </p:blipFill>
        <p:spPr>
          <a:xfrm>
            <a:off x="8523000" y="4745880"/>
            <a:ext cx="3668760" cy="211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747120" y="0"/>
            <a:ext cx="5475600" cy="1689840"/>
          </a:xfrm>
          <a:prstGeom prst="rect">
            <a:avLst/>
          </a:prstGeom>
          <a:solidFill>
            <a:srgbClr val="e0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TextShape 2"/>
          <p:cNvSpPr/>
          <p:nvPr/>
        </p:nvSpPr>
        <p:spPr>
          <a:xfrm>
            <a:off x="838080" y="365040"/>
            <a:ext cx="11082240" cy="132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venir Next"/>
                <a:ea typeface="DejaVu Sans"/>
              </a:rPr>
              <a:t>FlexMeasures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2" name="TextShape 3"/>
          <p:cNvSpPr/>
          <p:nvPr/>
        </p:nvSpPr>
        <p:spPr>
          <a:xfrm>
            <a:off x="838080" y="1861560"/>
            <a:ext cx="11049120" cy="435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A platform for automating energy optimization throughout the day, to save CO₂ and costs.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Python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Developer-friendly (e.g. plugins, good docs, API, CLI, ...)</a:t>
            </a:r>
            <a:endParaRPr b="0" lang="en-US" sz="28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pc="-1" strike="noStrike">
                <a:solidFill>
                  <a:srgbClr val="000000"/>
                </a:solidFill>
                <a:latin typeface="Avenir Next"/>
                <a:ea typeface="DejaVu Sans"/>
              </a:rPr>
              <a:t>E-mobility, industry, built environment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03" name="CustomShape 4"/>
          <p:cNvSpPr/>
          <p:nvPr/>
        </p:nvSpPr>
        <p:spPr>
          <a:xfrm>
            <a:off x="7296840" y="573840"/>
            <a:ext cx="446976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548235"/>
                </a:solidFill>
                <a:latin typeface="Avenir Next Medium"/>
                <a:ea typeface="DejaVu Sans"/>
              </a:rPr>
              <a:t>FM’s goal is to answer this question: “What are the best times to run flexible assets, like batteries, heat pumps or industry processes?”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1600200" y="4201920"/>
            <a:ext cx="10421280" cy="265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14796</TotalTime>
  <Application>LibreOffice/7.3.6.2$Linux_X86_64 LibreOffice_project/30$Build-2</Application>
  <AppVersion>15.0000</AppVersion>
  <Words>1533</Words>
  <Paragraphs>314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2021-12-03T13:52:19Z</dcterms:created>
  <dc:creator>Jonker Ard (YIANA) ext</dc:creator>
  <dc:description/>
  <dc:language>en-GB</dc:language>
  <cp:lastModifiedBy>Nicolas Höning</cp:lastModifiedBy>
  <dcterms:modified xsi:type="dcterms:W3CDTF">2023-02-04T01:51:34Z</dcterms:modified>
  <cp:revision>71</cp:revision>
  <dc:subject/>
  <dc:title>Vehicle to Grid  @ home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Kantoorthema:8</vt:lpwstr>
  </property>
  <property fmtid="{D5CDD505-2E9C-101B-9397-08002B2CF9AE}" pid="3" name="ClassificationContentMarkingFooterText">
    <vt:lpwstr>Confidentiality: C2 - Internal</vt:lpwstr>
  </property>
  <property fmtid="{D5CDD505-2E9C-101B-9397-08002B2CF9AE}" pid="4" name="MSIP_Label_6431d30e-c018-4f72-ad4c-e56e9d03b1f0_ActionId">
    <vt:lpwstr>a8795fc3-1b54-475e-ace3-776113124517</vt:lpwstr>
  </property>
  <property fmtid="{D5CDD505-2E9C-101B-9397-08002B2CF9AE}" pid="5" name="MSIP_Label_6431d30e-c018-4f72-ad4c-e56e9d03b1f0_ContentBits">
    <vt:lpwstr>2</vt:lpwstr>
  </property>
  <property fmtid="{D5CDD505-2E9C-101B-9397-08002B2CF9AE}" pid="6" name="MSIP_Label_6431d30e-c018-4f72-ad4c-e56e9d03b1f0_Enabled">
    <vt:lpwstr>true</vt:lpwstr>
  </property>
  <property fmtid="{D5CDD505-2E9C-101B-9397-08002B2CF9AE}" pid="7" name="MSIP_Label_6431d30e-c018-4f72-ad4c-e56e9d03b1f0_Method">
    <vt:lpwstr>Standard</vt:lpwstr>
  </property>
  <property fmtid="{D5CDD505-2E9C-101B-9397-08002B2CF9AE}" pid="8" name="MSIP_Label_6431d30e-c018-4f72-ad4c-e56e9d03b1f0_Name">
    <vt:lpwstr>6431d30e-c018-4f72-ad4c-e56e9d03b1f0</vt:lpwstr>
  </property>
  <property fmtid="{D5CDD505-2E9C-101B-9397-08002B2CF9AE}" pid="9" name="MSIP_Label_6431d30e-c018-4f72-ad4c-e56e9d03b1f0_SetDate">
    <vt:lpwstr>2021-12-03T13:52:22Z</vt:lpwstr>
  </property>
  <property fmtid="{D5CDD505-2E9C-101B-9397-08002B2CF9AE}" pid="10" name="MSIP_Label_6431d30e-c018-4f72-ad4c-e56e9d03b1f0_SiteId">
    <vt:lpwstr>f8be18a6-f648-4a47-be73-86d6c5c6604d</vt:lpwstr>
  </property>
  <property fmtid="{D5CDD505-2E9C-101B-9397-08002B2CF9AE}" pid="11" name="Notes">
    <vt:i4>22</vt:i4>
  </property>
  <property fmtid="{D5CDD505-2E9C-101B-9397-08002B2CF9AE}" pid="12" name="PresentationFormat">
    <vt:lpwstr>Breedbeeld</vt:lpwstr>
  </property>
  <property fmtid="{D5CDD505-2E9C-101B-9397-08002B2CF9AE}" pid="13" name="Slides">
    <vt:i4>22</vt:i4>
  </property>
</Properties>
</file>