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8"/>
  </p:notesMasterIdLst>
  <p:handoutMasterIdLst>
    <p:handoutMasterId r:id="rId159"/>
  </p:handoutMasterIdLst>
  <p:sldIdLst>
    <p:sldId id="257" r:id="rId2"/>
    <p:sldId id="351" r:id="rId3"/>
    <p:sldId id="559" r:id="rId4"/>
    <p:sldId id="517" r:id="rId5"/>
    <p:sldId id="428" r:id="rId6"/>
    <p:sldId id="519" r:id="rId7"/>
    <p:sldId id="520" r:id="rId8"/>
    <p:sldId id="526" r:id="rId9"/>
    <p:sldId id="545" r:id="rId10"/>
    <p:sldId id="546" r:id="rId11"/>
    <p:sldId id="547" r:id="rId12"/>
    <p:sldId id="548" r:id="rId13"/>
    <p:sldId id="549" r:id="rId14"/>
    <p:sldId id="538" r:id="rId15"/>
    <p:sldId id="550" r:id="rId16"/>
    <p:sldId id="539" r:id="rId17"/>
    <p:sldId id="540" r:id="rId18"/>
    <p:sldId id="474" r:id="rId19"/>
    <p:sldId id="541" r:id="rId20"/>
    <p:sldId id="551" r:id="rId21"/>
    <p:sldId id="542" r:id="rId22"/>
    <p:sldId id="554" r:id="rId23"/>
    <p:sldId id="543" r:id="rId24"/>
    <p:sldId id="544" r:id="rId25"/>
    <p:sldId id="561" r:id="rId26"/>
    <p:sldId id="555" r:id="rId27"/>
    <p:sldId id="471" r:id="rId28"/>
    <p:sldId id="518" r:id="rId29"/>
    <p:sldId id="552" r:id="rId30"/>
    <p:sldId id="460" r:id="rId31"/>
    <p:sldId id="560" r:id="rId32"/>
    <p:sldId id="419" r:id="rId33"/>
    <p:sldId id="421" r:id="rId34"/>
    <p:sldId id="503" r:id="rId35"/>
    <p:sldId id="562" r:id="rId36"/>
    <p:sldId id="498" r:id="rId37"/>
    <p:sldId id="499" r:id="rId38"/>
    <p:sldId id="500" r:id="rId39"/>
    <p:sldId id="501" r:id="rId40"/>
    <p:sldId id="514" r:id="rId41"/>
    <p:sldId id="527" r:id="rId42"/>
    <p:sldId id="530" r:id="rId43"/>
    <p:sldId id="558" r:id="rId44"/>
    <p:sldId id="529" r:id="rId45"/>
    <p:sldId id="528" r:id="rId46"/>
    <p:sldId id="463" r:id="rId47"/>
    <p:sldId id="478" r:id="rId48"/>
    <p:sldId id="447" r:id="rId49"/>
    <p:sldId id="464" r:id="rId50"/>
    <p:sldId id="553" r:id="rId51"/>
    <p:sldId id="475" r:id="rId52"/>
    <p:sldId id="476" r:id="rId53"/>
    <p:sldId id="441" r:id="rId54"/>
    <p:sldId id="449" r:id="rId55"/>
    <p:sldId id="450" r:id="rId56"/>
    <p:sldId id="477" r:id="rId57"/>
    <p:sldId id="442" r:id="rId58"/>
    <p:sldId id="443" r:id="rId59"/>
    <p:sldId id="473" r:id="rId60"/>
    <p:sldId id="451" r:id="rId61"/>
    <p:sldId id="502" r:id="rId62"/>
    <p:sldId id="366" r:id="rId63"/>
    <p:sldId id="365" r:id="rId64"/>
    <p:sldId id="368" r:id="rId65"/>
    <p:sldId id="367" r:id="rId66"/>
    <p:sldId id="423" r:id="rId67"/>
    <p:sldId id="369" r:id="rId68"/>
    <p:sldId id="438" r:id="rId69"/>
    <p:sldId id="371" r:id="rId70"/>
    <p:sldId id="504" r:id="rId71"/>
    <p:sldId id="374" r:id="rId72"/>
    <p:sldId id="373" r:id="rId73"/>
    <p:sldId id="375" r:id="rId74"/>
    <p:sldId id="377" r:id="rId75"/>
    <p:sldId id="376" r:id="rId76"/>
    <p:sldId id="413" r:id="rId77"/>
    <p:sldId id="382" r:id="rId78"/>
    <p:sldId id="414" r:id="rId79"/>
    <p:sldId id="378" r:id="rId80"/>
    <p:sldId id="439" r:id="rId81"/>
    <p:sldId id="379" r:id="rId82"/>
    <p:sldId id="383" r:id="rId83"/>
    <p:sldId id="484" r:id="rId84"/>
    <p:sldId id="556" r:id="rId85"/>
    <p:sldId id="485" r:id="rId86"/>
    <p:sldId id="380" r:id="rId87"/>
    <p:sldId id="429" r:id="rId88"/>
    <p:sldId id="430" r:id="rId89"/>
    <p:sldId id="431" r:id="rId90"/>
    <p:sldId id="432" r:id="rId91"/>
    <p:sldId id="433" r:id="rId92"/>
    <p:sldId id="395" r:id="rId93"/>
    <p:sldId id="434" r:id="rId94"/>
    <p:sldId id="466" r:id="rId95"/>
    <p:sldId id="436" r:id="rId96"/>
    <p:sldId id="435" r:id="rId97"/>
    <p:sldId id="385" r:id="rId98"/>
    <p:sldId id="386" r:id="rId99"/>
    <p:sldId id="387" r:id="rId100"/>
    <p:sldId id="388" r:id="rId101"/>
    <p:sldId id="389" r:id="rId102"/>
    <p:sldId id="390" r:id="rId103"/>
    <p:sldId id="391" r:id="rId104"/>
    <p:sldId id="392" r:id="rId105"/>
    <p:sldId id="394" r:id="rId106"/>
    <p:sldId id="488" r:id="rId107"/>
    <p:sldId id="494" r:id="rId108"/>
    <p:sldId id="564" r:id="rId109"/>
    <p:sldId id="495" r:id="rId110"/>
    <p:sldId id="437" r:id="rId111"/>
    <p:sldId id="399" r:id="rId112"/>
    <p:sldId id="424" r:id="rId113"/>
    <p:sldId id="496" r:id="rId114"/>
    <p:sldId id="497" r:id="rId115"/>
    <p:sldId id="489" r:id="rId116"/>
    <p:sldId id="401" r:id="rId117"/>
    <p:sldId id="400" r:id="rId118"/>
    <p:sldId id="361" r:id="rId119"/>
    <p:sldId id="492" r:id="rId120"/>
    <p:sldId id="406" r:id="rId121"/>
    <p:sldId id="490" r:id="rId122"/>
    <p:sldId id="491" r:id="rId123"/>
    <p:sldId id="493" r:id="rId124"/>
    <p:sldId id="445" r:id="rId125"/>
    <p:sldId id="446" r:id="rId126"/>
    <p:sldId id="448" r:id="rId127"/>
    <p:sldId id="462" r:id="rId128"/>
    <p:sldId id="461" r:id="rId129"/>
    <p:sldId id="407" r:id="rId130"/>
    <p:sldId id="470" r:id="rId131"/>
    <p:sldId id="415" r:id="rId132"/>
    <p:sldId id="416" r:id="rId133"/>
    <p:sldId id="505" r:id="rId134"/>
    <p:sldId id="506" r:id="rId135"/>
    <p:sldId id="509" r:id="rId136"/>
    <p:sldId id="507" r:id="rId137"/>
    <p:sldId id="510" r:id="rId138"/>
    <p:sldId id="563" r:id="rId139"/>
    <p:sldId id="512" r:id="rId140"/>
    <p:sldId id="508" r:id="rId141"/>
    <p:sldId id="515" r:id="rId142"/>
    <p:sldId id="513" r:id="rId143"/>
    <p:sldId id="412" r:id="rId144"/>
    <p:sldId id="408" r:id="rId145"/>
    <p:sldId id="531" r:id="rId146"/>
    <p:sldId id="457" r:id="rId147"/>
    <p:sldId id="410" r:id="rId148"/>
    <p:sldId id="524" r:id="rId149"/>
    <p:sldId id="525" r:id="rId150"/>
    <p:sldId id="523" r:id="rId151"/>
    <p:sldId id="557" r:id="rId152"/>
    <p:sldId id="418" r:id="rId153"/>
    <p:sldId id="417" r:id="rId154"/>
    <p:sldId id="532" r:id="rId155"/>
    <p:sldId id="440" r:id="rId156"/>
    <p:sldId id="338" r:id="rId1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rtis Poe" initials="CP" lastIdx="2" clrIdx="0">
    <p:extLst>
      <p:ext uri="{19B8F6BF-5375-455C-9EA6-DF929625EA0E}">
        <p15:presenceInfo xmlns:p15="http://schemas.microsoft.com/office/powerpoint/2012/main" userId="S::ovid@allaroundtheworld.onmicrosoft.com::9f300f9f-1d79-4961-800b-0f291bd6b5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8" autoAdjust="0"/>
    <p:restoredTop sz="90543" autoAdjust="0"/>
  </p:normalViewPr>
  <p:slideViewPr>
    <p:cSldViewPr snapToGrid="0" snapToObjects="1">
      <p:cViewPr varScale="1">
        <p:scale>
          <a:sx n="171" d="100"/>
          <a:sy n="171" d="100"/>
        </p:scale>
        <p:origin x="2704" y="17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handoutMaster" Target="handoutMasters/handout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commentAuthors" Target="commentAuthor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1T22:31:25.64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B6B9-642B-C44E-B57F-25515F229D92}" type="datetimeFigureOut">
              <a:rPr lang="en-US" smtClean="0"/>
              <a:pPr/>
              <a:t>2/6/21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4EE65-C426-0C4C-9A00-830E4B6F1A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89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5CC69-3155-4144-B419-4F047A86FC57}" type="datetimeFigureOut">
              <a:rPr lang="en-US" smtClean="0"/>
              <a:pPr/>
              <a:t>2/6/21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524D4-1CD2-5C4A-95F4-FE6E233F9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73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none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54800-26CB-1C4E-A4E4-8365CB28E13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err="1"/>
              <a:t>devs</a:t>
            </a:r>
            <a:r>
              <a:rPr lang="en-US" dirty="0"/>
              <a:t>: new to Perl and new to programming. Paul Graham wanted Arc to be an expert language catering to Lisp experts. Arc is dead.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50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err="1"/>
              <a:t>devs</a:t>
            </a:r>
            <a:r>
              <a:rPr lang="en-US" dirty="0"/>
              <a:t>: new to Perl and new to programming. Paul Graham wanted Arc to be an expert language catering to Lisp experts. Arc is dead.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98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Moose .01 first released in </a:t>
            </a:r>
            <a:r>
              <a:rPr lang="en-FR" dirty="0"/>
              <a:t>March 2006 by Stevan.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23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Moose .01 first released in </a:t>
            </a:r>
            <a:r>
              <a:rPr lang="en-FR" dirty="0"/>
              <a:t>March 2006 by Stevan.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56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Aimed to replace Moose.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03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Slots are immutable outside the class, mutable inside the class</a:t>
            </a:r>
          </a:p>
          <a:p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Still problematic, but a compromise.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18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commonly hear objections about turning Perl into Raku, but if Perl can steal great ideas, why not steal from Raku?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29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 moves all but the first responsibility into attributes.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24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 moves all but the first responsibility into attributes.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0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some titles are postfix. Bite 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9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called in when you need to know it’s going to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18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if state changes during the program, we might have an invalid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5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91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object entered in a valid state, but we can mutate so it's invalid in the context it's running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30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8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mandatory, because sometimes we need mutability (as we'll see later)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86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this meets the following design principles:</a:t>
            </a:r>
            <a:br>
              <a:rPr lang="en-US" dirty="0"/>
            </a:br>
            <a:r>
              <a:rPr lang="en-US" dirty="0"/>
              <a:t>Cater to new developers</a:t>
            </a:r>
          </a:p>
          <a:p>
            <a:r>
              <a:rPr lang="en-US" dirty="0"/>
              <a:t>Cater to non-native speakers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35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Stevan</a:t>
            </a:r>
            <a:r>
              <a:rPr lang="en-US" dirty="0"/>
              <a:t> likes to refer to "slots" and "attributes"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18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Reduces size of contract and makes code more maintainable.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73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36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Attributes only have to be calculated once, but declaring them is a pain.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3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pizza needs to be better, not cheaper. Customers who paid more for cars were happier!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552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Attributes only have to be calculated once, but declaring them is a pain.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70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Attributes only have to be calculated once, but declaring them is a pain.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017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Attributes only have to be calculated once, but declaring them is a pain.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381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Attributes only have to be calculated once, but declaring them is a pain.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17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Attributes only have to be calculated once, but declaring them is a pain.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952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658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920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Java doesn’t have this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927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time you have to manually do something extra is another time to introduce new bugs.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53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These,</a:t>
            </a:r>
            <a:r>
              <a:rPr lang="en-US" baseline="0" dirty="0"/>
              <a:t> of course, are not counting the countless in-house implementations that companies 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A1EA2-7F40-1F4D-90A5-B0E25F52F0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19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179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Java is notoriously verbose, but it's easier to read because of a smart design decision.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51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366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Java is notoriously verbose, but it's easier to read because of a smart design decision.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980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Cor doesn't make this easy, we'll have 213 different modules to do it for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36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Attributes should be easy, but not the default?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187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288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FOR PRODUCTION USE!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557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 moves all but the first responsibility into attributes.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67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These,</a:t>
            </a:r>
            <a:r>
              <a:rPr lang="en-US" baseline="0" dirty="0"/>
              <a:t> of course, are not counting the countless in-house implementations that companies 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A1EA2-7F40-1F4D-90A5-B0E25F52F01D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04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 many </a:t>
            </a:r>
            <a:r>
              <a:rPr lang="en-US" dirty="0" err="1"/>
              <a:t>oo</a:t>
            </a:r>
            <a:r>
              <a:rPr lang="en-US" dirty="0"/>
              <a:t> systems, plus in-house systems, makes it harder for an employee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0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6809E </a:t>
            </a:r>
            <a:r>
              <a:rPr lang="en-US" i="1" dirty="0"/>
              <a:t>processor</a:t>
            </a:r>
          </a:p>
          <a:p>
            <a:r>
              <a:rPr lang="en-US" i="0" dirty="0"/>
              <a:t>I used core OO for Real Time Bidding system in Paris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other is the CPAN </a:t>
            </a:r>
            <a:r>
              <a:rPr lang="en-US" dirty="0" err="1"/>
              <a:t>embarassment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1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Java was first released, people made attributes public because they were typed and thus "safe". Oops.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53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first I was just hacking together “cool” ideas, but it grew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524D4-1CD2-5C4A-95F4-FE6E233F95E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2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F545-ECC2-4245-A638-024F1B8D4C1D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074-C986-7643-891D-408D9809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2812-755E-1740-80C1-E6A53E7BE164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074-C986-7643-891D-408D9809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6A8A-6299-5C4E-A8F1-21E713690435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074-C986-7643-891D-408D9809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074-C986-7643-891D-408D9809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988D-8516-5D46-BE61-51D7AEB8154D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074-C986-7643-891D-408D9809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7E0D-CAA7-C942-BA71-895A98923E87}" type="datetime4">
              <a:rPr lang="fr-FR" smtClean="0"/>
              <a:t>6 février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074-C986-7643-891D-408D9809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7F6-62F3-CC49-B074-F2FA50A7C91E}" type="datetime4">
              <a:rPr lang="fr-FR" smtClean="0"/>
              <a:t>6 février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074-C986-7643-891D-408D9809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3266-AEFF-1942-A8F4-1AD44B53263B}" type="datetime4">
              <a:rPr lang="fr-FR" smtClean="0"/>
              <a:t>6 février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074-C986-7643-891D-408D9809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8C86-FBBB-CE4E-897F-B450C5B0E173}" type="datetime4">
              <a:rPr lang="fr-FR" smtClean="0"/>
              <a:t>6 février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074-C986-7643-891D-408D9809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B2E-596D-BF4F-8408-3A162917C2A8}" type="datetime4">
              <a:rPr lang="fr-FR" smtClean="0"/>
              <a:t>6 février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074-C986-7643-891D-408D9809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46BF-9B8D-2747-918C-C2A41EF7CB4E}" type="datetime4">
              <a:rPr lang="fr-FR" smtClean="0"/>
              <a:t>6 février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D074-C986-7643-891D-408D9809A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31CC8-EF55-F14E-BC5F-303659050D98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2020, http://www.allaroundtheworld.fr/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7D074-C986-7643-891D-408D9809A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aw_logo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553201" y="6356350"/>
            <a:ext cx="2133600" cy="374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llaroundtheworld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xkcd.com/927/" TargetMode="Externa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llaroundtheworld.f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vid@allroundtheworld.fr" TargetMode="External"/><Relationship Id="rId4" Type="http://schemas.openxmlformats.org/officeDocument/2006/relationships/hyperlink" Target="https://twitter.com/OvidPer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s/photos/pizza%3futm_source=unsplash&amp;utm_medium=referral&amp;utm_content=creditCopyText" TargetMode="External"/><Relationship Id="rId4" Type="http://schemas.openxmlformats.org/officeDocument/2006/relationships/hyperlink" Target="https://unsplash.com/@aurel__lens?utm_source=unsplash&amp;utm_medium=referral&amp;utm_content=creditCopyText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hyperlink" Target="https://rjbs.manxome.org/rubric/entry/1929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yancymin?utm_source=unsplash&amp;utm_medium=referral&amp;utm_content=creditCopyText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nsplash.com/s/photos/construction?utm_source=unsplash&amp;utm_medium=referral&amp;utm_content=creditCopyText" TargetMode="Externa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/>
              <a:t>OO in the Cor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endParaRPr lang="en-US"/>
          </a:p>
          <a:p>
            <a:r>
              <a:rPr lang="en-US"/>
              <a:t>Curtis “Ovid” Poe</a:t>
            </a:r>
          </a:p>
          <a:p>
            <a:r>
              <a:rPr lang="en-US">
                <a:hlinkClick r:id="rId3"/>
              </a:rPr>
              <a:t>http://</a:t>
            </a:r>
            <a:r>
              <a:rPr lang="en-US" err="1">
                <a:hlinkClick r:id="rId3"/>
              </a:rPr>
              <a:t>allaroundtheworld.fr</a:t>
            </a:r>
            <a:r>
              <a:rPr lang="en-US">
                <a:hlinkClick r:id="rId3"/>
              </a:rPr>
              <a:t>/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965911C-995E-B64E-B523-80185A385EB0}" type="datetime4">
              <a:rPr lang="fr-FR" smtClean="0"/>
              <a:pPr>
                <a:spcAft>
                  <a:spcPts val="600"/>
                </a:spcAft>
              </a:pPr>
              <a:t>6 février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2020, http://www.allaroundtheworld.fr/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5"/>
    </mc:Choice>
    <mc:Fallback xmlns="">
      <p:transition spd="slow" advTm="7725"/>
    </mc:Fallback>
  </mc:AlternateContent>
  <p:extLst>
    <p:ext uri="{3A86A75C-4F4B-4683-9AE1-C65F6400EC91}">
      <p14:laserTraceLst xmlns:p14="http://schemas.microsoft.com/office/powerpoint/2010/main">
        <p14:tracePtLst>
          <p14:tracePt t="2465" x="3190875" y="6821488"/>
          <p14:tracePt t="2476" x="3228975" y="6765925"/>
          <p14:tracePt t="2487" x="3252788" y="6729413"/>
          <p14:tracePt t="2498" x="3295650" y="6667500"/>
          <p14:tracePt t="2510" x="3332163" y="6611938"/>
          <p14:tracePt t="2521" x="3370263" y="6532563"/>
          <p14:tracePt t="2532" x="3419475" y="6445250"/>
          <p14:tracePt t="2543" x="3455988" y="6359525"/>
          <p14:tracePt t="2555" x="3511550" y="6230938"/>
          <p14:tracePt t="2566" x="3567113" y="6076950"/>
          <p14:tracePt t="2577" x="3616325" y="5922963"/>
          <p14:tracePt t="2588" x="3640138" y="5811838"/>
          <p14:tracePt t="2600" x="3665538" y="5646738"/>
          <p14:tracePt t="2611" x="3676650" y="5535613"/>
          <p14:tracePt t="2622" x="3695700" y="5381625"/>
          <p14:tracePt t="2633" x="3714750" y="5233988"/>
          <p14:tracePt t="2645" x="3714750" y="5135563"/>
          <p14:tracePt t="2656" x="3721100" y="4994275"/>
          <p14:tracePt t="2667" x="3721100" y="4852988"/>
          <p14:tracePt t="2678" x="3721100" y="4705350"/>
          <p14:tracePt t="2690" x="3721100" y="4594225"/>
          <p14:tracePt t="2701" x="3721100" y="4433888"/>
          <p14:tracePt t="2712" x="3714750" y="4292600"/>
          <p14:tracePt t="2724" x="3708400" y="4200525"/>
          <p14:tracePt t="2735" x="3702050" y="4065588"/>
          <p14:tracePt t="2746" x="3689350" y="3943350"/>
          <p14:tracePt t="2757" x="3676650" y="3881438"/>
          <p14:tracePt t="2768" x="3665538" y="3795713"/>
          <p14:tracePt t="2780" x="3646488" y="3708400"/>
          <p14:tracePt t="2792" x="3627438" y="3652838"/>
          <p14:tracePt t="2802" x="3609975" y="3586163"/>
          <p14:tracePt t="2813" x="3584575" y="3524250"/>
          <p14:tracePt t="2826" x="3573463" y="3487738"/>
          <p14:tracePt t="2836" x="3554413" y="3444875"/>
          <p14:tracePt t="2847" x="3529013" y="3406775"/>
          <p14:tracePt t="2859" x="3505200" y="3363913"/>
          <p14:tracePt t="2881" x="3492500" y="3346450"/>
          <p14:tracePt t="2883" x="3468688" y="3314700"/>
          <p14:tracePt t="2892" x="3443288" y="3290888"/>
          <p14:tracePt t="2903" x="3436938" y="3278188"/>
          <p14:tracePt t="2915" x="3425825" y="3259138"/>
          <p14:tracePt t="2926" x="3413125" y="3248025"/>
          <p14:tracePt t="2937" x="3406775" y="3241675"/>
          <p14:tracePt t="2949" x="3394075" y="3235325"/>
          <p14:tracePt t="2960" x="3387725" y="3235325"/>
          <p14:tracePt t="2971" x="3381375" y="3228975"/>
          <p14:tracePt t="2982" x="3376613" y="3228975"/>
          <p14:tracePt t="2993" x="3370263" y="3228975"/>
          <p14:tracePt t="3005" x="3357563" y="3222625"/>
          <p14:tracePt t="3016" x="3351213" y="3222625"/>
          <p14:tracePt t="3027" x="3338513" y="3216275"/>
          <p14:tracePt t="3039" x="3321050" y="3209925"/>
          <p14:tracePt t="3050" x="3302000" y="3205163"/>
          <p14:tracePt t="3061" x="3282950" y="3205163"/>
          <p14:tracePt t="3072" x="3252788" y="3198813"/>
          <p14:tracePt t="3084" x="3222625" y="3192463"/>
          <p14:tracePt t="3095" x="3186113" y="3186113"/>
          <p14:tracePt t="3106" x="3148013" y="3179763"/>
          <p14:tracePt t="3117" x="3117850" y="3173413"/>
          <p14:tracePt t="3128" x="3081338" y="3167063"/>
          <p14:tracePt t="3140" x="3062288" y="3167063"/>
          <p14:tracePt t="3152" x="3032125" y="3160713"/>
          <p14:tracePt t="3162" x="3000375" y="3160713"/>
          <p14:tracePt t="3173" x="2970213" y="3160713"/>
          <p14:tracePt t="3185" x="2944813" y="3160713"/>
          <p14:tracePt t="3196" x="2927350" y="3160713"/>
          <p14:tracePt t="3207" x="2914650" y="3160713"/>
          <p14:tracePt t="3219" x="2901950" y="3160713"/>
          <p14:tracePt t="3230" x="2890838" y="3160713"/>
          <p14:tracePt t="3252" x="2884488" y="3160713"/>
          <p14:tracePt t="3466" x="2865438" y="3160713"/>
          <p14:tracePt t="3477" x="2859088" y="3160713"/>
          <p14:tracePt t="3488" x="2835275" y="3160713"/>
          <p14:tracePt t="3500" x="2809875" y="3160713"/>
          <p14:tracePt t="3511" x="2773363" y="3160713"/>
          <p14:tracePt t="3522" x="2711450" y="3167063"/>
          <p14:tracePt t="3533" x="2668588" y="3167063"/>
          <p14:tracePt t="3545" x="2606675" y="3167063"/>
          <p14:tracePt t="3556" x="2552700" y="3167063"/>
          <p14:tracePt t="3567" x="2514600" y="3167063"/>
          <p14:tracePt t="3579" x="2465388" y="3167063"/>
          <p14:tracePt t="3590" x="2428875" y="3167063"/>
          <p14:tracePt t="3601" x="2392363" y="3167063"/>
          <p14:tracePt t="3612" x="2366963" y="3167063"/>
          <p14:tracePt t="3624" x="2336800" y="3167063"/>
          <p14:tracePt t="3635" x="2306638" y="3167063"/>
          <p14:tracePt t="3646" x="2281238" y="3167063"/>
          <p14:tracePt t="3657" x="2251075" y="3167063"/>
          <p14:tracePt t="3668" x="2212975" y="3167063"/>
          <p14:tracePt t="3680" x="2189163" y="3167063"/>
          <p14:tracePt t="3692" x="2146300" y="3167063"/>
          <p14:tracePt t="3702" x="2109788" y="3167063"/>
          <p14:tracePt t="3714" x="2084388" y="3167063"/>
          <p14:tracePt t="3726" x="2047875" y="3167063"/>
          <p14:tracePt t="3736" x="2005013" y="3173413"/>
          <p14:tracePt t="3747" x="1979613" y="3173413"/>
          <p14:tracePt t="3759" x="1949450" y="3173413"/>
          <p14:tracePt t="3770" x="1919288" y="3173413"/>
          <p14:tracePt t="3781" x="1881188" y="3173413"/>
          <p14:tracePt t="3792" x="1851025" y="3173413"/>
          <p14:tracePt t="3803" x="1814513" y="3167063"/>
          <p14:tracePt t="3815" x="1782763" y="3167063"/>
          <p14:tracePt t="3826" x="1758950" y="3167063"/>
          <p14:tracePt t="3837" x="1727200" y="3167063"/>
          <p14:tracePt t="3848" x="1697038" y="3167063"/>
          <p14:tracePt t="3860" x="1673225" y="3167063"/>
          <p14:tracePt t="3871" x="1641475" y="3173413"/>
          <p14:tracePt t="3882" x="1617663" y="3179763"/>
          <p14:tracePt t="3894" x="1598613" y="3179763"/>
          <p14:tracePt t="3905" x="1574800" y="3179763"/>
          <p14:tracePt t="3916" x="1549400" y="3186113"/>
          <p14:tracePt t="3927" x="1525588" y="3186113"/>
          <p14:tracePt t="3939" x="1500188" y="3186113"/>
          <p14:tracePt t="3950" x="1470025" y="3186113"/>
          <p14:tracePt t="3961" x="1444625" y="3192463"/>
          <p14:tracePt t="3972" x="1427163" y="3198813"/>
          <p14:tracePt t="3984" x="1395413" y="3205163"/>
          <p14:tracePt t="3995" x="1371600" y="3216275"/>
          <p14:tracePt t="4006" x="1352550" y="3222625"/>
          <p14:tracePt t="4017" x="1322388" y="3235325"/>
          <p14:tracePt t="4028" x="1296988" y="3241675"/>
          <p14:tracePt t="4040" x="1285875" y="3248025"/>
          <p14:tracePt t="4052" x="1260475" y="3259138"/>
          <p14:tracePt t="4062" x="1236663" y="3271838"/>
          <p14:tracePt t="4074" x="1217613" y="3278188"/>
          <p14:tracePt t="4085" x="1198563" y="3290888"/>
          <p14:tracePt t="4096" x="1181100" y="3297238"/>
          <p14:tracePt t="4107" x="1168400" y="3303588"/>
          <p14:tracePt t="4119" x="1155700" y="3308350"/>
          <p14:tracePt t="4130" x="1143000" y="3321050"/>
          <p14:tracePt t="4141" x="1138238" y="3327400"/>
          <p14:tracePt t="4152" x="1131888" y="3340100"/>
          <p14:tracePt t="4164" x="1119188" y="3346450"/>
          <p14:tracePt t="4175" x="1106488" y="3352800"/>
          <p14:tracePt t="4186" x="1100138" y="3357563"/>
          <p14:tracePt t="4197" x="1093788" y="3370263"/>
          <p14:tracePt t="4210" x="1089025" y="3376613"/>
          <p14:tracePt t="4220" x="1082675" y="3382963"/>
          <p14:tracePt t="4231" x="1076325" y="3389313"/>
          <p14:tracePt t="4243" x="1063625" y="3402013"/>
          <p14:tracePt t="4253" x="1057275" y="3406775"/>
          <p14:tracePt t="4265" x="1046163" y="3419475"/>
          <p14:tracePt t="4277" x="1033463" y="3432175"/>
          <p14:tracePt t="4287" x="1027113" y="3438525"/>
          <p14:tracePt t="4299" x="1020763" y="3455988"/>
          <p14:tracePt t="4310" x="1008063" y="3468688"/>
          <p14:tracePt t="4321" x="1001713" y="3481388"/>
          <p14:tracePt t="4332" x="990600" y="3500438"/>
          <p14:tracePt t="4344" x="977900" y="3511550"/>
          <p14:tracePt t="4355" x="971550" y="3524250"/>
          <p14:tracePt t="4366" x="971550" y="3536950"/>
          <p14:tracePt t="4377" x="971550" y="3549650"/>
          <p14:tracePt t="4389" x="965200" y="3560763"/>
          <p14:tracePt t="4400" x="965200" y="3567113"/>
          <p14:tracePt t="4411" x="965200" y="3579813"/>
          <p14:tracePt t="4422" x="965200" y="3586163"/>
          <p14:tracePt t="4434" x="965200" y="3592513"/>
          <p14:tracePt t="4445" x="965200" y="3603625"/>
          <p14:tracePt t="4456" x="965200" y="3609975"/>
          <p14:tracePt t="4467" x="971550" y="3616325"/>
          <p14:tracePt t="4478" x="971550" y="3622675"/>
          <p14:tracePt t="4490" x="971550" y="3629025"/>
          <p14:tracePt t="4501" x="977900" y="3635375"/>
          <p14:tracePt t="4512" x="984250" y="3641725"/>
          <p14:tracePt t="4524" x="990600" y="3652838"/>
          <p14:tracePt t="4535" x="996950" y="3665538"/>
          <p14:tracePt t="4546" x="1001713" y="3671888"/>
          <p14:tracePt t="4557" x="1014413" y="3678238"/>
          <p14:tracePt t="4569" x="1027113" y="3690938"/>
          <p14:tracePt t="4580" x="1046163" y="3697288"/>
          <p14:tracePt t="4591" x="1063625" y="3708400"/>
          <p14:tracePt t="4602" x="1089025" y="3721100"/>
          <p14:tracePt t="4617" x="1119188" y="3740150"/>
          <p14:tracePt t="4625" x="1143000" y="3751263"/>
          <p14:tracePt t="4636" x="1168400" y="3757613"/>
          <p14:tracePt t="4647" x="1192213" y="3763963"/>
          <p14:tracePt t="4659" x="1217613" y="3776663"/>
          <p14:tracePt t="4670" x="1241425" y="3783013"/>
          <p14:tracePt t="4681" x="1273175" y="3789363"/>
          <p14:tracePt t="4693" x="1296988" y="3795713"/>
          <p14:tracePt t="4704" x="1316038" y="3800475"/>
          <p14:tracePt t="4715" x="1352550" y="3806825"/>
          <p14:tracePt t="4727" x="1389063" y="3813175"/>
          <p14:tracePt t="4737" x="1414463" y="3813175"/>
          <p14:tracePt t="4749" x="1444625" y="3819525"/>
          <p14:tracePt t="4760" x="1482725" y="3825875"/>
          <p14:tracePt t="4771" x="1506538" y="3825875"/>
          <p14:tracePt t="4782" x="1536700" y="3832225"/>
          <p14:tracePt t="4794" x="1574800" y="3832225"/>
          <p14:tracePt t="4805" x="1604963" y="3832225"/>
          <p14:tracePt t="4816" x="1624013" y="3838575"/>
          <p14:tracePt t="4827" x="1660525" y="3838575"/>
          <p14:tracePt t="4839" x="1684338" y="3844925"/>
          <p14:tracePt t="4850" x="1709738" y="3844925"/>
          <p14:tracePt t="4861" x="1739900" y="3844925"/>
          <p14:tracePt t="4872" x="1771650" y="3849688"/>
          <p14:tracePt t="4884" x="1795463" y="3849688"/>
          <p14:tracePt t="4895" x="1825625" y="3856038"/>
          <p14:tracePt t="4906" x="1863725" y="3856038"/>
          <p14:tracePt t="4917" x="1893888" y="3862388"/>
          <p14:tracePt t="4929" x="1930400" y="3862388"/>
          <p14:tracePt t="4940" x="1979613" y="3868738"/>
          <p14:tracePt t="4952" x="2017713" y="3868738"/>
          <p14:tracePt t="4963" x="2054225" y="3875088"/>
          <p14:tracePt t="4973" x="2109788" y="3875088"/>
          <p14:tracePt t="4985" x="2139950" y="3875088"/>
          <p14:tracePt t="4996" x="2201863" y="3875088"/>
          <p14:tracePt t="5007" x="2262188" y="3875088"/>
          <p14:tracePt t="5019" x="2311400" y="3875088"/>
          <p14:tracePt t="5030" x="2349500" y="3875088"/>
          <p14:tracePt t="5041" x="2398713" y="3875088"/>
          <p14:tracePt t="5052" x="2435225" y="3875088"/>
          <p14:tracePt t="5064" x="2465388" y="3875088"/>
          <p14:tracePt t="5075" x="2503488" y="3875088"/>
          <p14:tracePt t="5086" x="2546350" y="3875088"/>
          <p14:tracePt t="5097" x="2570163" y="3868738"/>
          <p14:tracePt t="5109" x="2613025" y="3868738"/>
          <p14:tracePt t="5120" x="2655888" y="3868738"/>
          <p14:tracePt t="5131" x="2687638" y="3868738"/>
          <p14:tracePt t="5143" x="2743200" y="3862388"/>
          <p14:tracePt t="5153" x="2809875" y="3862388"/>
          <p14:tracePt t="5165" x="2852738" y="3862388"/>
          <p14:tracePt t="5177" x="2914650" y="3862388"/>
          <p14:tracePt t="5187" x="2957513" y="3862388"/>
          <p14:tracePt t="5199" x="3013075" y="3856038"/>
          <p14:tracePt t="5210" x="3055938" y="3849688"/>
          <p14:tracePt t="5221" x="3136900" y="3844925"/>
          <p14:tracePt t="5232" x="3216275" y="3832225"/>
          <p14:tracePt t="5244" x="3271838" y="3825875"/>
          <p14:tracePt t="5255" x="3351213" y="3806825"/>
          <p14:tracePt t="5266" x="3425825" y="3795713"/>
          <p14:tracePt t="5277" x="3468688" y="3783013"/>
          <p14:tracePt t="5289" x="3517900" y="3763963"/>
          <p14:tracePt t="5300" x="3567113" y="3746500"/>
          <p14:tracePt t="5311" x="3597275" y="3733800"/>
          <p14:tracePt t="5322" x="3633788" y="3714750"/>
          <p14:tracePt t="5334" x="3665538" y="3702050"/>
          <p14:tracePt t="5345" x="3683000" y="3690938"/>
          <p14:tracePt t="5356" x="3721100" y="3678238"/>
          <p14:tracePt t="5367" x="3744913" y="3659188"/>
          <p14:tracePt t="5379" x="3763963" y="3648075"/>
          <p14:tracePt t="5390" x="3781425" y="3629025"/>
          <p14:tracePt t="5401" x="3800475" y="3616325"/>
          <p14:tracePt t="5412" x="3806825" y="3603625"/>
          <p14:tracePt t="5424" x="3813175" y="3598863"/>
          <p14:tracePt t="5435" x="3817938" y="3586163"/>
          <p14:tracePt t="5446" x="3824288" y="3567113"/>
          <p14:tracePt t="5457" x="3824288" y="3560763"/>
          <p14:tracePt t="5469" x="3817938" y="3549650"/>
          <p14:tracePt t="5480" x="3813175" y="3530600"/>
          <p14:tracePt t="5491" x="3813175" y="3524250"/>
          <p14:tracePt t="5502" x="3794125" y="3505200"/>
          <p14:tracePt t="5513" x="3775075" y="3487738"/>
          <p14:tracePt t="5525" x="3757613" y="3475038"/>
          <p14:tracePt t="5536" x="3725863" y="3455988"/>
          <p14:tracePt t="5547" x="3695700" y="3438525"/>
          <p14:tracePt t="5559" x="3665538" y="3425825"/>
          <p14:tracePt t="5570" x="3616325" y="3419475"/>
          <p14:tracePt t="5581" x="3560763" y="3406775"/>
          <p14:tracePt t="5593" x="3498850" y="3402013"/>
          <p14:tracePt t="5604" x="3462338" y="3395663"/>
          <p14:tracePt t="5615" x="3400425" y="3389313"/>
          <p14:tracePt t="5627" x="3344863" y="3389313"/>
          <p14:tracePt t="5637" x="3308350" y="3389313"/>
          <p14:tracePt t="5649" x="3252788" y="3389313"/>
          <p14:tracePt t="5660" x="3216275" y="3389313"/>
          <p14:tracePt t="5671" x="3197225" y="3389313"/>
          <p14:tracePt t="5682" x="3173413" y="3389313"/>
          <p14:tracePt t="5694" x="3154363" y="3389313"/>
          <p14:tracePt t="5705" x="3148013" y="3389313"/>
          <p14:tracePt t="5716" x="3136900" y="3389313"/>
          <p14:tracePt t="5739" x="3130550" y="3389313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25D5-7969-F14A-A79E-9E3DE9E4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vs. Value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E296EC-7445-7140-B62E-E118E1575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56299-9FE3-7E42-A8FC-37536E7B41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curve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D8E230-E0CC-DC47-B777-54AFCCE22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Value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5C3FF6-13CA-C34D-8928-97FBFFFC9C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Available jobs?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science?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AI? </a:t>
            </a:r>
          </a:p>
          <a:p>
            <a:r>
              <a:rPr lang="en-US" dirty="0"/>
              <a:t>Testers? </a:t>
            </a:r>
          </a:p>
          <a:p>
            <a:r>
              <a:rPr lang="en-US" dirty="0"/>
              <a:t>Unicode? </a:t>
            </a:r>
          </a:p>
          <a:p>
            <a:r>
              <a:rPr lang="en-US" dirty="0"/>
              <a:t>Regexes?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OO?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A4E4B-8DC4-C94B-A15F-DA8976A7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09F3A-EE64-C24D-8A42-F57771D9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65462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"/>
    </mc:Choice>
    <mc:Fallback xmlns="">
      <p:transition spd="slow" advTm="615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BUILDARGS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my $box = Box-&gt;new(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height =&gt; 3,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width  =&gt; 2,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depth  =&gt; 3.5,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 Attribute (depth) does not pass the type constraint because: Validation failed for 'Num' with value { depth: 3.5, height: 3, width: 2 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4809-36F3-4445-851B-D63FF6E3B4B7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83667705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BUILDARGS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around 'BUILDARGS' =&gt; sub ($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orig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 $class, @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if (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 == @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&amp;&amp; !ref $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my $num = $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@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 ( height =&gt; $num, width =&gt; $num, depth =&gt; $num );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$class-&gt;$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orig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(@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my $box = Box-&gt;new(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height =&gt; 3,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width  =&gt; 2,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depth  =&gt; 3.5,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say $box-&gt;volume;       # 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4809-36F3-4445-851B-D63FF6E3B4B7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35368541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Embarrassing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around 'BUILDARGS' =&gt; sub ( $</a:t>
            </a:r>
            <a:r>
              <a:rPr lang="en-US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orig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 $class, @</a:t>
            </a:r>
            <a:r>
              <a:rPr lang="en-US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# let's just cross our fingers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%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 1 == @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? $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[0]-&gt;%* : @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# munge %</a:t>
            </a:r>
            <a:r>
              <a:rPr lang="en-US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here</a:t>
            </a:r>
          </a:p>
          <a:p>
            <a:pPr marL="0" indent="0">
              <a:buNone/>
            </a:pP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$class-&gt;$</a:t>
            </a:r>
            <a:r>
              <a:rPr lang="en-US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orig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4809-36F3-4445-851B-D63FF6E3B4B7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31209189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Java—Constructor Overloading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class Box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double width, height, depth;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Box(double w, double h, double d) {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width = w; height = h; depth = d;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Box(double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width = height = depth =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double volume()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return width * height * depth;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4809-36F3-4445-851B-D63FF6E3B4B7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85755749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Java—Constructor Overloading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Box box  = new Box(3, 2, 3.5); 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box.volume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   // 21</a:t>
            </a:r>
            <a:b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base">
              <a:buNone/>
            </a:pP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Box cube = new Box(7);</a:t>
            </a:r>
          </a:p>
          <a:p>
            <a:pPr marL="0" indent="0" fontAlgn="base">
              <a:buNone/>
            </a:pP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cube.volume</a:t>
            </a: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  // 343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4809-36F3-4445-851B-D63FF6E3B4B7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17866426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EAA6500-56D6-4A27-8B26-4AEC3974A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735516"/>
            <a:ext cx="4040188" cy="639762"/>
          </a:xfrm>
        </p:spPr>
        <p:txBody>
          <a:bodyPr/>
          <a:lstStyle/>
          <a:p>
            <a:r>
              <a:rPr lang="en-US" dirty="0"/>
              <a:t>Moose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4BAD3D-718C-F940-AB66-B5A7C6AF3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05465"/>
            <a:ext cx="4040188" cy="452069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Box {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use Moose;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has [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qw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/height width depth/] =&gt; ( is …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around 'BUILDARGS' =&gt; sub ($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orig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,…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if ( 1 == @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&amp;&amp; !ref $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[0] ) {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my $num = $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@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 (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height =&gt; $num,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width  =&gt; $num,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depth  =&gt; $num,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$class-&gt;$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orig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(@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};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sub volume($self) {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return $self-&gt;height*$self-&gt;width * …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3EE558E-3A36-4D0D-8ED0-1A3AA4A93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731837"/>
            <a:ext cx="4041775" cy="639762"/>
          </a:xfrm>
        </p:spPr>
        <p:txBody>
          <a:bodyPr/>
          <a:lstStyle/>
          <a:p>
            <a:r>
              <a:rPr lang="en-US" dirty="0"/>
              <a:t>Java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F61791-D82A-A448-8A1D-DA9CF3313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601786"/>
            <a:ext cx="4041775" cy="4524377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class Box {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double width, height, depth;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Box(double w, double h, double d) {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width = w; height = h; depth = d;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Box(double 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width = height = depth = 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double volume() {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return width * height * depth;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B9E87-1160-D848-97B0-DB3F07E6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2624426-0ACA-E140-B16E-EE54D81294BA}" type="datetime4">
              <a:rPr lang="fr-FR" smtClean="0"/>
              <a:pPr>
                <a:spcAft>
                  <a:spcPts val="600"/>
                </a:spcAft>
              </a:pPr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32B73-FC0E-0F41-AD93-B07528CC8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2020, http://www.allaroundtheworld.fr/</a:t>
            </a:r>
          </a:p>
        </p:txBody>
      </p:sp>
      <p:sp>
        <p:nvSpPr>
          <p:cNvPr id="10" name="Double Bracket 9">
            <a:extLst>
              <a:ext uri="{FF2B5EF4-FFF2-40B4-BE49-F238E27FC236}">
                <a16:creationId xmlns:a16="http://schemas.microsoft.com/office/drawing/2014/main" id="{E87FB1F6-7906-0449-B389-B8B41DB43401}"/>
              </a:ext>
            </a:extLst>
          </p:cNvPr>
          <p:cNvSpPr/>
          <p:nvPr/>
        </p:nvSpPr>
        <p:spPr>
          <a:xfrm>
            <a:off x="547141" y="2443397"/>
            <a:ext cx="7899816" cy="222603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8799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Downside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Box box = new Box(3, 2, 3.5);</a:t>
            </a:r>
          </a:p>
          <a:p>
            <a:pPr marL="0" indent="0" fontAlgn="base">
              <a:buNone/>
            </a:pP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/>
              <a:t>Which of those three arguments is the height, width, or depth?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4809-36F3-4445-851B-D63FF6E3B4B7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11464101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class Box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($height, $width, $depth) :new :reader :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PositiveNum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$volume :reader :builder;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method _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build_volume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return $height * $width * $depth;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	CONSTRUCT(@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if (@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== 1)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@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 map {$_ =&gt; $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[0]}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qw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/height width depth/;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return @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4809-36F3-4445-851B-D63FF6E3B4B7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850438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class Box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($height, $width, $depth) :new :reader :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PositiveNum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$volume :reader :builder;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private method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build_volume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return $height * $width * $depth;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	CONSTRUCT(@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if (@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== 1)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@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 map {$_ =&gt; $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[0]}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qw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/height width depth/;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return @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4809-36F3-4445-851B-D63FF6E3B4B7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86138285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EAA6500-56D6-4A27-8B26-4AEC3974A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735516"/>
            <a:ext cx="4040188" cy="639762"/>
          </a:xfrm>
        </p:spPr>
        <p:txBody>
          <a:bodyPr/>
          <a:lstStyle/>
          <a:p>
            <a:r>
              <a:rPr lang="en-US" dirty="0"/>
              <a:t>Moose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4BAD3D-718C-F940-AB66-B5A7C6AF3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05465"/>
            <a:ext cx="4040188" cy="4520698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around 'BUILDARGS' =&gt; sub {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($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orig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 $class, @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= @_;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if ( 1 == @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&amp;&amp; !ref $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[0] ) {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@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 map {$_ =&gt; $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[0]} 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qw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/height width depth/;  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return $class-&gt;$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orig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(@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3EE558E-3A36-4D0D-8ED0-1A3AA4A93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731837"/>
            <a:ext cx="4041775" cy="639762"/>
          </a:xfrm>
        </p:spPr>
        <p:txBody>
          <a:bodyPr/>
          <a:lstStyle/>
          <a:p>
            <a:r>
              <a:rPr lang="en-US" dirty="0"/>
              <a:t>Cor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F61791-D82A-A448-8A1D-DA9CF3313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601786"/>
            <a:ext cx="4041775" cy="4524377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CONSTRUCT(@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if (@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== 1) {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@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 map {$_ =&gt; $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[0]} 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qw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/height width depth/;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return @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B9E87-1160-D848-97B0-DB3F07E6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2624426-0ACA-E140-B16E-EE54D81294BA}" type="datetime4">
              <a:rPr lang="fr-FR" smtClean="0"/>
              <a:pPr>
                <a:spcAft>
                  <a:spcPts val="600"/>
                </a:spcAft>
              </a:pPr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32B73-FC0E-0F41-AD93-B07528CC8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966335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25D5-7969-F14A-A79E-9E3DE9E4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vs. Value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E296EC-7445-7140-B62E-E118E1575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56299-9FE3-7E42-A8FC-37536E7B41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curve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D8E230-E0CC-DC47-B777-54AFCCE22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Value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5C3FF6-13CA-C34D-8928-97FBFFFC9C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Available jobs?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science?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AI?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Testers?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Unicode?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Regexes? </a:t>
            </a:r>
          </a:p>
          <a:p>
            <a:r>
              <a:rPr lang="en-US" dirty="0"/>
              <a:t>OO?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A4E4B-8DC4-C94B-A15F-DA8976A7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09F3A-EE64-C24D-8A42-F57771D9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71326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1"/>
    </mc:Choice>
    <mc:Fallback xmlns="">
      <p:transition spd="slow" advTm="3131"/>
    </mc:Fallback>
  </mc:AlternateContent>
  <p:extLst>
    <p:ext uri="{3A86A75C-4F4B-4683-9AE1-C65F6400EC91}">
      <p14:laserTraceLst xmlns:p14="http://schemas.microsoft.com/office/powerpoint/2010/main">
        <p14:tracePtLst>
          <p14:tracePt t="329" x="4102100" y="4133850"/>
          <p14:tracePt t="360" x="4102100" y="4144963"/>
          <p14:tracePt t="361" x="4102100" y="4151313"/>
          <p14:tracePt t="362" x="4102100" y="4157663"/>
          <p14:tracePt t="374" x="4102100" y="4170363"/>
          <p14:tracePt t="386" x="4095750" y="4183063"/>
          <p14:tracePt t="396" x="4089400" y="4194175"/>
          <p14:tracePt t="408" x="4083050" y="4213225"/>
          <p14:tracePt t="421" x="4076700" y="4232275"/>
          <p14:tracePt t="430" x="4076700" y="4243388"/>
          <p14:tracePt t="441" x="4070350" y="4256088"/>
          <p14:tracePt t="454" x="4064000" y="4286250"/>
          <p14:tracePt t="464" x="4052888" y="4305300"/>
          <p14:tracePt t="475" x="4046538" y="4341813"/>
          <p14:tracePt t="486" x="4040188" y="4373563"/>
          <p14:tracePt t="498" x="4033838" y="4397375"/>
          <p14:tracePt t="509" x="4033838" y="4433888"/>
          <p14:tracePt t="521" x="4033838" y="4465638"/>
          <p14:tracePt t="531" x="4033838" y="4489450"/>
          <p14:tracePt t="542" x="4033838" y="4527550"/>
          <p14:tracePt t="554" x="4033838" y="4557713"/>
          <p14:tracePt t="565" x="4033838" y="4594225"/>
          <p14:tracePt t="576" x="4033838" y="4619625"/>
          <p14:tracePt t="588" x="4027488" y="4656138"/>
          <p14:tracePt t="599" x="4027488" y="4699000"/>
          <p14:tracePt t="610" x="4027488" y="4729163"/>
          <p14:tracePt t="621" x="4027488" y="4767263"/>
          <p14:tracePt t="632" x="4033838" y="4810125"/>
          <p14:tracePt t="644" x="4040188" y="4833938"/>
          <p14:tracePt t="655" x="4040188" y="4865688"/>
          <p14:tracePt t="666" x="4046538" y="4895850"/>
          <p14:tracePt t="677" x="4052888" y="4921250"/>
          <p14:tracePt t="690" x="4064000" y="4951413"/>
          <p14:tracePt t="700" x="4070350" y="4981575"/>
          <p14:tracePt t="711" x="4083050" y="5006975"/>
          <p14:tracePt t="722" x="4089400" y="5030788"/>
          <p14:tracePt t="734" x="4102100" y="5062538"/>
          <p14:tracePt t="745" x="4125913" y="5099050"/>
          <p14:tracePt t="756" x="4138613" y="5122863"/>
          <p14:tracePt t="768" x="4157663" y="5154613"/>
          <p14:tracePt t="779" x="4175125" y="5184775"/>
          <p14:tracePt t="790" x="4187825" y="5203825"/>
          <p14:tracePt t="803" x="4206875" y="5221288"/>
          <p14:tracePt t="813" x="4217988" y="5233988"/>
          <p14:tracePt t="824" x="4224338" y="5246688"/>
          <p14:tracePt t="836" x="4237038" y="5259388"/>
          <p14:tracePt t="846" x="4249738" y="5270500"/>
          <p14:tracePt t="857" x="4256088" y="5283200"/>
          <p14:tracePt t="870" x="4267200" y="5295900"/>
          <p14:tracePt t="880" x="4286250" y="5308600"/>
          <p14:tracePt t="891" x="4303713" y="5319713"/>
          <p14:tracePt t="903" x="4322763" y="5332413"/>
          <p14:tracePt t="914" x="4335463" y="5345113"/>
          <p14:tracePt t="925" x="4348163" y="5351463"/>
          <p14:tracePt t="936" x="4359275" y="5357813"/>
          <p14:tracePt t="948" x="4365625" y="5368925"/>
          <p14:tracePt t="959" x="4371975" y="5368925"/>
          <p14:tracePt t="970" x="4378325" y="5375275"/>
          <p14:tracePt t="993" x="4384675" y="5381625"/>
          <p14:tracePt t="1004" x="4384675" y="5387975"/>
          <p14:tracePt t="1015" x="4391025" y="5387975"/>
          <p14:tracePt t="1038" x="4391025" y="5394325"/>
          <p14:tracePt t="1060" x="4397375" y="5394325"/>
          <p14:tracePt t="1071" x="4402138" y="5394325"/>
          <p14:tracePt t="1083" x="4414838" y="5400675"/>
          <p14:tracePt t="1105" x="4433888" y="5407025"/>
          <p14:tracePt t="1107" x="4457700" y="5413375"/>
          <p14:tracePt t="1116" x="4483100" y="5418138"/>
          <p14:tracePt t="1128" x="4525963" y="5418138"/>
          <p14:tracePt t="1139" x="4587875" y="5424488"/>
          <p14:tracePt t="1150" x="4630738" y="5430838"/>
          <p14:tracePt t="1161" x="4703763" y="5437188"/>
          <p14:tracePt t="1173" x="4784725" y="5443538"/>
          <p14:tracePt t="1184" x="4876800" y="5443538"/>
          <p14:tracePt t="1195" x="4956175" y="5449888"/>
          <p14:tracePt t="1206" x="5103813" y="5473700"/>
          <p14:tracePt t="1218" x="5245100" y="5486400"/>
          <p14:tracePt t="1229" x="5343525" y="5492750"/>
          <p14:tracePt t="1240" x="5497513" y="5505450"/>
          <p14:tracePt t="1253" x="5664200" y="5510213"/>
          <p14:tracePt t="1263" x="5773738" y="5510213"/>
          <p14:tracePt t="1274" x="5927725" y="5516563"/>
          <p14:tracePt t="1287" x="6062663" y="5516563"/>
          <p14:tracePt t="1296" x="6149975" y="5516563"/>
          <p14:tracePt t="1308" x="6253163" y="5510213"/>
          <p14:tracePt t="1320" x="6334125" y="5505450"/>
          <p14:tracePt t="1330" x="6383338" y="5499100"/>
          <p14:tracePt t="1341" x="6426200" y="5492750"/>
          <p14:tracePt t="1353" x="6456363" y="5492750"/>
          <p14:tracePt t="1364" x="6469063" y="5492750"/>
          <p14:tracePt t="1375" x="6475413" y="5492750"/>
          <p14:tracePt t="1712" x="6475413" y="5486400"/>
          <p14:tracePt t="1994" x="6475413" y="5480050"/>
          <p14:tracePt t="2005" x="6488113" y="5473700"/>
          <p14:tracePt t="2016" x="6499225" y="5456238"/>
          <p14:tracePt t="2028" x="6524625" y="5430838"/>
          <p14:tracePt t="2039" x="6554788" y="5413375"/>
          <p14:tracePt t="2050" x="6597650" y="5375275"/>
          <p14:tracePt t="2061" x="6659563" y="5326063"/>
          <p14:tracePt t="2072" x="6757988" y="5246688"/>
          <p14:tracePt t="2084" x="6850063" y="5172075"/>
          <p14:tracePt t="2095" x="6980238" y="5056188"/>
          <p14:tracePt t="2106" x="7096125" y="4938713"/>
          <p14:tracePt t="2118" x="7250113" y="4767263"/>
          <p14:tracePt t="2140" x="7421563" y="4538663"/>
          <p14:tracePt t="2142" x="7532688" y="4367213"/>
          <p14:tracePt t="2151" x="7673975" y="4078288"/>
          <p14:tracePt t="2163" x="7815263" y="3746500"/>
          <p14:tracePt t="2174" x="7907338" y="3505200"/>
          <p14:tracePt t="2185" x="8018463" y="3155950"/>
          <p14:tracePt t="2196" x="8123238" y="2828925"/>
          <p14:tracePt t="2208" x="8178800" y="2638425"/>
          <p14:tracePt t="2220" x="8251825" y="2336800"/>
          <p14:tracePt t="2230" x="8320088" y="2060575"/>
          <p14:tracePt t="2241" x="8350250" y="1900238"/>
          <p14:tracePt t="2254" x="8375650" y="1690688"/>
          <p14:tracePt t="2264" x="8375650" y="1493838"/>
          <p14:tracePt t="2276" x="8369300" y="1316038"/>
          <p14:tracePt t="2288" x="8350250" y="1200150"/>
          <p14:tracePt t="2298" x="8313738" y="1046163"/>
          <p14:tracePt t="2309" x="8270875" y="898525"/>
          <p14:tracePt t="2321" x="8240713" y="811213"/>
          <p14:tracePt t="2331" x="8208963" y="712788"/>
          <p14:tracePt t="2343" x="8191500" y="652463"/>
          <p14:tracePt t="2354" x="8172450" y="577850"/>
          <p14:tracePt t="2365" x="8159750" y="522288"/>
          <p14:tracePt t="2376" x="8147050" y="479425"/>
          <p14:tracePt t="2388" x="8142288" y="442913"/>
          <p14:tracePt t="2399" x="8129588" y="406400"/>
          <p14:tracePt t="2410" x="8116888" y="363538"/>
          <p14:tracePt t="2422" x="8104188" y="331788"/>
          <p14:tracePt t="2433" x="8093075" y="288925"/>
          <p14:tracePt t="2444" x="8074025" y="252413"/>
          <p14:tracePt t="2455" x="8061325" y="220663"/>
          <p14:tracePt t="2467" x="8050213" y="177800"/>
          <p14:tracePt t="2478" x="8031163" y="134938"/>
          <p14:tracePt t="2490" x="8024813" y="111125"/>
          <p14:tracePt t="2500" x="8012113" y="68263"/>
          <p14:tracePt t="2511" x="8001000" y="23813"/>
        </p14:tracePtLst>
      </p14:laserTraceLst>
    </p:ext>
  </p:extLs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Constructors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74" y="1785903"/>
            <a:ext cx="8229600" cy="4114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new_box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( $class, $num )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$class-&gt;new( height =&gt; $num, width =&gt; $num, depth =&gt; $num );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my $cube = Box-&gt;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new_box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(7);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say $cube-&gt;volume;       # 343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4809-36F3-4445-851B-D63FF6E3B4B7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4591562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84D7-5A6B-AF41-A3E7-31746CC3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Cor 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D7A3F-57B0-FF4E-A19C-6D80CEC50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Immutability should be the default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Private data should be easy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Don’t encourage promiscuous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Make object construction easy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2872464-600D-46A8-9FE5-E0BC70851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9AE05-1E42-E247-8BFA-92F4AEE0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EE07F02-FA7B-054A-96F4-D1E040FFF800}" type="datetime4">
              <a:rPr lang="fr-FR" smtClean="0"/>
              <a:pPr>
                <a:spcAft>
                  <a:spcPts val="600"/>
                </a:spcAft>
              </a:pPr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780D1-C062-954A-B0E7-832BF4F3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6847692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16FAFB-302D-3C42-BB1F-0D3264DD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"Classic" OO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37D1B-8905-4F48-BF4D-ED3A1564F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Core Perl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0DEDE7-6B8E-3448-8851-29B6466D60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Customer;</a:t>
            </a:r>
          </a:p>
          <a:p>
            <a:pPr marL="0" indent="0">
              <a:buNone/>
            </a:pPr>
            <a:endParaRPr lang="en-US" sz="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strict;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warnings;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Carp;</a:t>
            </a:r>
          </a:p>
          <a:p>
            <a:pPr marL="0" indent="0">
              <a:buNone/>
            </a:pPr>
            <a:endParaRPr lang="en-US" sz="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new {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( $class, $name, $birthdate ) = @_;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return bless { 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_name      =&gt; $name,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_birthdate =&gt; $birthdate,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}, $class;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name {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$self = shift;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if (@_) {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croak("name is read-only");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return $self-&gt;{_name};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birthdate {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$self = shift;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if (@_) {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croak("birthdate is read-only");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return $self-&gt;{_birthdate};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1;</a:t>
            </a:r>
          </a:p>
          <a:p>
            <a:pPr marL="0" indent="0">
              <a:buNone/>
            </a:pPr>
            <a:endParaRPr lang="en-US" sz="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E2AC6-43EA-0942-B9E1-7A17432A6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B1BE03-AF43-7C41-8EEB-26A01FE3B8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DA45A-4570-5942-B0DB-1134BC70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7E0D-CAA7-C942-BA71-895A98923E87}" type="datetime4">
              <a:rPr lang="fr-FR" smtClean="0"/>
              <a:t>6 février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1E719-7CBB-9C49-B752-7A56BFF3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95383276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16FAFB-302D-3C42-BB1F-0D3264DD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Moose vs Core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37D1B-8905-4F48-BF4D-ED3A1564F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Moose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0DEDE7-6B8E-3448-8851-29B6466D60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Customer;</a:t>
            </a:r>
          </a:p>
          <a:p>
            <a:pPr marL="0" indent="0">
              <a:buNone/>
            </a:pP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Moose;</a:t>
            </a:r>
          </a:p>
          <a:p>
            <a:pPr marL="0" indent="0">
              <a:buNone/>
            </a:pP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name =&gt; (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is       =&gt; '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'Str',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required =&gt; 1,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birthdate =&gt; (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is       =&gt; '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'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DateTime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required =&gt; 1,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__PACKAGE__-&gt;meta-&gt;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make_immutable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E2AC6-43EA-0942-B9E1-7A17432A6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Core Perl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B1BE03-AF43-7C41-8EEB-26A01FE3B8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Customer;</a:t>
            </a:r>
          </a:p>
          <a:p>
            <a:pPr marL="0" indent="0">
              <a:buNone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strict;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warnings;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Carp;</a:t>
            </a:r>
          </a:p>
          <a:p>
            <a:pPr marL="0" indent="0">
              <a:buNone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new {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( $class, $name, $birthdate ) = @_;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return bless {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_name      =&gt; $name,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_birthdate =&gt; $birthdate,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}, $class;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name {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$self = shift;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if (@_) {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croak("name is read-only");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return $self-&gt;{_name};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birthdate {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$self = shift;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if (@_) {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croak("birthdate is read-only");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return $self-&gt;{_birthdate};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1;</a:t>
            </a:r>
          </a:p>
          <a:p>
            <a:pPr marL="0" indent="0">
              <a:buNone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DA45A-4570-5942-B0DB-1134BC70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7E0D-CAA7-C942-BA71-895A98923E87}" type="datetime4">
              <a:rPr lang="fr-FR" smtClean="0"/>
              <a:t>6 février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1E719-7CBB-9C49-B752-7A56BFF3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4837056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16FAFB-302D-3C42-BB1F-0D3264DD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Moose vs Cor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37D1B-8905-4F48-BF4D-ED3A1564F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0DEDE7-6B8E-3448-8851-29B6466D60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class Customer {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has $name      :reader :new :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(Str);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has $birthdate :reader :new :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DateTime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E2AC6-43EA-0942-B9E1-7A17432A6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Moose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B1BE03-AF43-7C41-8EEB-26A01FE3B8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Customer;</a:t>
            </a:r>
          </a:p>
          <a:p>
            <a:pPr marL="0" indent="0">
              <a:buNone/>
            </a:pP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Moose;</a:t>
            </a:r>
          </a:p>
          <a:p>
            <a:pPr marL="0" indent="0">
              <a:buNone/>
            </a:pP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name =&gt; (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is       =&gt; '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'Str',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required =&gt; 1,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birthdate =&gt; (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is       =&gt; '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'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DateTime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required =&gt; 1,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__PACKAGE__-&gt;meta-&gt;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make_immutable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DA45A-4570-5942-B0DB-1134BC70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7E0D-CAA7-C942-BA71-895A98923E87}" type="datetime4">
              <a:rPr lang="fr-FR" smtClean="0"/>
              <a:t>6 février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1E719-7CBB-9C49-B752-7A56BFF3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77464619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16FAFB-302D-3C42-BB1F-0D3264DD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vs Cor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37D1B-8905-4F48-BF4D-ED3A1564F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0DEDE7-6B8E-3448-8851-29B6466D60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Customer;</a:t>
            </a:r>
          </a:p>
          <a:p>
            <a:pPr marL="0" indent="0">
              <a:buNone/>
            </a:pP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strict;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warnings;</a:t>
            </a:r>
          </a:p>
          <a:p>
            <a:pPr marL="0" indent="0">
              <a:buNone/>
            </a:pP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new {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( $class, $name, $birthdate ) = @_;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return bless { 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_name      =&gt; $name,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_birthdate =&gt; $birthdate,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}, $class;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name {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$self = shift;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if (@_) {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$self-&gt;{_name} = shift;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return $self-&gt;{_name};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birthdate {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$self = shift;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if (@_) {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$self-&gt;{_birthdate} = shift;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return $self-&gt;{_birthdate};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1;</a:t>
            </a:r>
          </a:p>
          <a:p>
            <a:pPr marL="0" indent="0">
              <a:buNone/>
            </a:pP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E2AC6-43EA-0942-B9E1-7A17432A6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B1BE03-AF43-7C41-8EEB-26A01FE3B8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class Customer {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has $name      :reader :new :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(Str);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has $birthdate :reader :new :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DateTime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DA45A-4570-5942-B0DB-1134BC70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7E0D-CAA7-C942-BA71-895A98923E87}" type="datetime4">
              <a:rPr lang="fr-FR" smtClean="0"/>
              <a:t>6 février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1E719-7CBB-9C49-B752-7A56BFF3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45751143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CB18C4-3593-3749-A66D-30534A4C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Systems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6A2589-7EBF-C441-92BC-01D48E60D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are just for public methods for data</a:t>
            </a:r>
          </a:p>
          <a:p>
            <a:r>
              <a:rPr lang="en-US" dirty="0"/>
              <a:t>Moo/se practically </a:t>
            </a:r>
            <a:r>
              <a:rPr lang="en-US" i="1" dirty="0"/>
              <a:t>requires</a:t>
            </a:r>
            <a:r>
              <a:rPr lang="en-US" dirty="0"/>
              <a:t> public methods</a:t>
            </a:r>
          </a:p>
          <a:p>
            <a:r>
              <a:rPr lang="en-US" dirty="0"/>
              <a:t>Everybody and their dog wants public methods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D1516-17C3-7741-963A-CD09C3C3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7E0D-CAA7-C942-BA71-895A98923E87}" type="datetime4">
              <a:rPr lang="fr-FR" smtClean="0"/>
              <a:t>6 février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63515-4A54-764E-8B61-95D8BA263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50638267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84D7-5A6B-AF41-A3E7-31746CC3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Cor 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D7A3F-57B0-FF4E-A19C-6D80CEC50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Immutability should be the default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Private data should be easy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Don’t encourage promiscuous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object construction easy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Attributes for data should be easy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9A6D95B-3455-4920-92BF-06AF9124F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9AE05-1E42-E247-8BFA-92F4AEE0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EE07F02-FA7B-054A-96F4-D1E040FFF800}" type="datetime4">
              <a:rPr lang="fr-FR" smtClean="0"/>
              <a:pPr>
                <a:spcAft>
                  <a:spcPts val="600"/>
                </a:spcAft>
              </a:pPr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780D1-C062-954A-B0E7-832BF4F3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9449289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Cache::LRU—Core Perl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Cache::LRU;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strict;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warnings;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Carp;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Hash::Ordered;</a:t>
            </a:r>
          </a:p>
          <a:p>
            <a:pPr marL="0" indent="0">
              <a:buNone/>
            </a:pPr>
            <a:endParaRPr lang="en-US" sz="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new {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( $class, %</a:t>
            </a:r>
            <a:r>
              <a:rPr lang="en-US" sz="7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arg_for</a:t>
            </a: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) = @_;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$cache    = Hash::Ordered-&gt;new;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$</a:t>
            </a:r>
            <a:r>
              <a:rPr lang="en-US" sz="7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 $</a:t>
            </a:r>
            <a:r>
              <a:rPr lang="en-US" sz="7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arg_for</a:t>
            </a: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7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 // 20;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unless ( $</a:t>
            </a:r>
            <a:r>
              <a:rPr lang="en-US" sz="7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+ 0 &gt; 1 ) {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croak("Invalid </a:t>
            </a:r>
            <a:r>
              <a:rPr lang="en-US" sz="7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argument: $</a:t>
            </a:r>
            <a:r>
              <a:rPr lang="en-US" sz="7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bless {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cache    =&gt; $cache,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7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$</a:t>
            </a:r>
            <a:r>
              <a:rPr lang="en-US" sz="7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 =&gt; $class;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sz="7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{ return $_[0]-&gt;{</a:t>
            </a:r>
            <a:r>
              <a:rPr lang="en-US" sz="7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 }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_cache   { return $_[0]-&gt;{cache} }</a:t>
            </a:r>
          </a:p>
          <a:p>
            <a:pPr marL="0" indent="0">
              <a:buNone/>
            </a:pPr>
            <a:endParaRPr lang="en-US" sz="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set {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( $self, $key, $value ) = @_;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if ( $self-&gt;_cache-&gt;exists($key) ) {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$self-&gt;_cache-&gt;delete($key);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7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elsif</a:t>
            </a: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( $self-&gt;_cache-&gt;keys &gt;= $self-&gt;</a:t>
            </a:r>
            <a:r>
              <a:rPr lang="en-US" sz="7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$self-&gt;_cache-&gt;shift;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$self-&gt;_cache-&gt;set( $key, $value );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get {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( $self, $key ) = @_;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$self-&gt;_cache-&gt;get($key);</a:t>
            </a:r>
          </a:p>
          <a:p>
            <a:pPr marL="0" indent="0">
              <a:buNone/>
            </a:pPr>
            <a:r>
              <a:rPr lang="en-US" sz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3164-E04B-A042-9C53-764F65C4F3C4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413113939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Cache::LRU—Moose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Cache::LRU {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use Moose;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use Hash::Ordered;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use </a:t>
            </a:r>
            <a:r>
              <a:rPr lang="en-US" sz="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MooseX</a:t>
            </a: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::Types::Common::Numeric </a:t>
            </a:r>
            <a:r>
              <a:rPr lang="en-US" sz="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qw</a:t>
            </a: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PositiveInt</a:t>
            </a: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/;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use namespace::</a:t>
            </a:r>
            <a:r>
              <a:rPr lang="en-US" sz="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autoclean</a:t>
            </a: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has '_cache' =&gt; (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    is       =&gt; '</a:t>
            </a:r>
            <a:r>
              <a:rPr lang="en-US" sz="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     =&gt; 'Hash::Ordered',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    default  =&gt; sub { Hash::Ordered-&gt;new },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init_arg</a:t>
            </a: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</a:t>
            </a:r>
            <a:r>
              <a:rPr lang="en-US" sz="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undef</a:t>
            </a: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handles  =&gt; 'get',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);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has '</a:t>
            </a:r>
            <a:r>
              <a:rPr lang="en-US" sz="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 =&gt; (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    is      =&gt; '</a:t>
            </a:r>
            <a:r>
              <a:rPr lang="en-US" sz="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    =&gt; </a:t>
            </a:r>
            <a:r>
              <a:rPr lang="en-US" sz="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PositiveInt</a:t>
            </a: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    default =&gt; 20,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);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sub set {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    my ( $self, $key, $value ) = @_;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    if ( $self-&gt;_cache-&gt;exists($key) ) {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        $self-&gt;_cache-&gt;delete($key);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elsif</a:t>
            </a: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( $self-&gt;_cache-&gt;keys &gt;= $self-&gt;</a:t>
            </a:r>
            <a:r>
              <a:rPr lang="en-US" sz="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        $self-&gt;_cache-&gt;shift;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    $self-&gt;_cache-&gt;set( $key, $value );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    __PACKAGE__-&gt;meta-&gt;</a:t>
            </a:r>
            <a:r>
              <a:rPr lang="en-US" sz="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make_immutable</a:t>
            </a: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3164-E04B-A042-9C53-764F65C4F3C4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16938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25D5-7969-F14A-A79E-9E3DE9E4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Price vs. </a:t>
            </a:r>
            <a:r>
              <a:rPr lang="en-US" dirty="0">
                <a:solidFill>
                  <a:srgbClr val="FF0000"/>
                </a:solidFill>
              </a:rPr>
              <a:t>Value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E296EC-7445-7140-B62E-E118E1575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56299-9FE3-7E42-A8FC-37536E7B41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Learning curve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D8E230-E0CC-DC47-B777-54AFCCE22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Value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5C3FF6-13CA-C34D-8928-97FBFFFC9C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Available jobs?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science?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AI?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Testers?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Unicode?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Regexes? </a:t>
            </a:r>
          </a:p>
          <a:p>
            <a:r>
              <a:rPr lang="en-US" b="1" dirty="0">
                <a:solidFill>
                  <a:srgbClr val="FF0000"/>
                </a:solidFill>
              </a:rPr>
              <a:t>OO?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A4E4B-8DC4-C94B-A15F-DA8976A7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09F3A-EE64-C24D-8A42-F57771D9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04288392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Cache::LRU—Cor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class Cache::LRU {</a:t>
            </a:r>
          </a:p>
          <a:p>
            <a:pPr marL="0" indent="0">
              <a:buNone/>
            </a:pPr>
            <a:r>
              <a:rPr 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Hash::Ordered;</a:t>
            </a:r>
          </a:p>
          <a:p>
            <a:pPr marL="0" indent="0">
              <a:buNone/>
            </a:pPr>
            <a:r>
              <a:rPr 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 $cache    :handles(get) = Hash::Ordered-&gt;new;</a:t>
            </a:r>
          </a:p>
          <a:p>
            <a:pPr marL="0" indent="0">
              <a:buNone/>
            </a:pPr>
            <a:r>
              <a:rPr 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 $created  :reader       = time;</a:t>
            </a:r>
          </a:p>
          <a:p>
            <a:pPr marL="0" indent="0">
              <a:buNone/>
            </a:pPr>
            <a:r>
              <a:rPr 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 $</a:t>
            </a:r>
            <a:r>
              <a:rPr lang="en-US" sz="13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:new :reader  = 20;</a:t>
            </a:r>
          </a:p>
          <a:p>
            <a:pPr marL="0" indent="0">
              <a:buNone/>
            </a:pPr>
            <a:endParaRPr lang="en-US" sz="13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method set ( $key, $value ) {</a:t>
            </a:r>
          </a:p>
          <a:p>
            <a:pPr marL="0" indent="0">
              <a:buNone/>
            </a:pPr>
            <a:r>
              <a:rPr 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if ( $cache-&gt;exists($key) ) {</a:t>
            </a:r>
          </a:p>
          <a:p>
            <a:pPr marL="0" indent="0">
              <a:buNone/>
            </a:pPr>
            <a:r>
              <a:rPr 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$cache-&gt;delete($key);</a:t>
            </a:r>
          </a:p>
          <a:p>
            <a:pPr marL="0" indent="0">
              <a:buNone/>
            </a:pPr>
            <a:r>
              <a:rPr 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</a:p>
          <a:p>
            <a:pPr marL="0" indent="0">
              <a:buNone/>
            </a:pPr>
            <a:r>
              <a:rPr 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3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elsif</a:t>
            </a:r>
            <a:r>
              <a:rPr 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( $cache-&gt;keys &gt; $</a:t>
            </a:r>
            <a:r>
              <a:rPr lang="en-US" sz="13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indent="0">
              <a:buNone/>
            </a:pPr>
            <a:r>
              <a:rPr 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$cache-&gt;shift;</a:t>
            </a:r>
          </a:p>
          <a:p>
            <a:pPr marL="0" indent="0">
              <a:buNone/>
            </a:pPr>
            <a:r>
              <a:rPr 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$cache-&gt;set( $key, $value );  </a:t>
            </a:r>
            <a:r>
              <a:rPr lang="en-US" sz="13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 new values in front</a:t>
            </a:r>
          </a:p>
          <a:p>
            <a:pPr marL="0" indent="0">
              <a:buNone/>
            </a:pPr>
            <a:r>
              <a:rPr 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3164-E04B-A042-9C53-764F65C4F3C4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70943897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Non-lazy defaults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class Cache::LRU {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Hash::Ordered;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 $cache    :handles(get) = Hash::Ordered-&gt;new;</a:t>
            </a:r>
          </a:p>
          <a:p>
            <a:pPr marL="0" indent="0">
              <a:buNone/>
            </a:pPr>
            <a:r>
              <a:rPr lang="en-US" sz="1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 $created  :reader       = time;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 $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:new :reader  = 20;</a:t>
            </a:r>
          </a:p>
          <a:p>
            <a:pPr marL="0" indent="0">
              <a:buNone/>
            </a:pPr>
            <a:endParaRPr lang="en-US" sz="1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method set ( $key, $value ) {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if ( $cache-&gt;exists($key) ) {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$cache-&gt;delete($key);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elsif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( $cache-&gt;keys &gt; $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$cache-&gt;shift;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$cache-&gt;set( $key, $value );  </a:t>
            </a:r>
            <a:r>
              <a:rPr lang="en-US" sz="10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 new values in front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 later</a:t>
            </a:r>
          </a:p>
          <a:p>
            <a:pPr marL="0" indent="0">
              <a:buNone/>
            </a:pPr>
            <a:endParaRPr lang="en-US" sz="1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if ( $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lru_cache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-&gt;created – time &gt; … ) { … }</a:t>
            </a:r>
          </a:p>
          <a:p>
            <a:pPr marL="0" indent="0">
              <a:buNone/>
            </a:pPr>
            <a:endParaRPr lang="en-US" sz="1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3164-E04B-A042-9C53-764F65C4F3C4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418352825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class Cache::LRU {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Hash::Ordered;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 </a:t>
            </a:r>
            <a:r>
              <a:rPr lang="en-US" sz="1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$cache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:handles(get) = Hash::Ordered-&gt;new;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 $created  :reader       = time;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 $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:new :reader  = 20;</a:t>
            </a:r>
          </a:p>
          <a:p>
            <a:pPr marL="0" indent="0">
              <a:buNone/>
            </a:pPr>
            <a:endParaRPr lang="en-US" sz="1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method set ( $key, $value ) {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if (</a:t>
            </a:r>
            <a:r>
              <a:rPr lang="en-US" sz="1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$cache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-&gt;exists($key) ) {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$cache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-&gt;delete($key);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elsif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$cache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-&gt;keys &gt; $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$cache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-&gt;shift;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$cache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-&gt;set( $key, $value );</a:t>
            </a:r>
            <a:endParaRPr lang="en-US" sz="10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3164-E04B-A042-9C53-764F65C4F3C4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52570024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class Cache::LRU {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Hash::Ordered;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 $cache    :handles(get) = Hash::Ordered-&gt;new;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 $created  :reader       = time;</a:t>
            </a:r>
          </a:p>
          <a:p>
            <a:pPr marL="0" indent="0">
              <a:buNone/>
            </a:pPr>
            <a:r>
              <a:rPr lang="en-US" sz="1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 $</a:t>
            </a:r>
            <a:r>
              <a:rPr lang="en-US" sz="10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1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:new :reader </a:t>
            </a:r>
            <a:r>
              <a:rPr lang="en-US" sz="10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= 20;</a:t>
            </a:r>
          </a:p>
          <a:p>
            <a:pPr marL="0" indent="0">
              <a:buNone/>
            </a:pPr>
            <a:endParaRPr lang="en-US" sz="1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method set ( $key, $value ) {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if ( $cache-&gt;exists($key) ) {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$cache-&gt;delete($key);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elsif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( $cache-&gt;keys &gt; </a:t>
            </a:r>
            <a:r>
              <a:rPr lang="en-US" sz="1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0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$cache-&gt;shift;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$cache-&gt;set( $key, $value );  </a:t>
            </a:r>
            <a:r>
              <a:rPr lang="en-US" sz="10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 new values in front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3164-E04B-A042-9C53-764F65C4F3C4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55434488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Cache::LRU—Raku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class Cache::LRU {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OrderedHash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     %.cache    = {} does 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OrderedHash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   # sorted, not ordered 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</a:t>
            </a:r>
            <a:endParaRPr lang="en-US" sz="1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$.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 20;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$.created  = time;</a:t>
            </a:r>
          </a:p>
          <a:p>
            <a:pPr marL="0" indent="0">
              <a:buNone/>
            </a:pPr>
            <a:endParaRPr lang="en-US" sz="1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method set($pair) {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if $.cache{$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pair.key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}:exists {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$.cache{$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pair.key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}:delete;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elsif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%.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cache.pairs.elems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&gt;= $.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max_size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%.cache{ %.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cache.keys.tail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}:delete;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%.cache{$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pair.key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 = $</a:t>
            </a:r>
            <a:r>
              <a:rPr lang="en-US" sz="1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pair.value</a:t>
            </a: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sz="1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method get($key) { return %.cache{$key}; }</a:t>
            </a:r>
          </a:p>
          <a:p>
            <a:pPr marL="0" indent="0">
              <a:buNone/>
            </a:pPr>
            <a:r>
              <a:rPr lang="en-US" sz="1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3164-E04B-A042-9C53-764F65C4F3C4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9576767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97BAA-583B-8647-ABC8-6354BA03F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BED38-C210-D94A-8347-15D4C1220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my</a:t>
            </a:r>
            <a:r>
              <a:rPr lang="en-US" dirty="0"/>
              <a:t>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</a:t>
            </a:r>
            <a:r>
              <a:rPr lang="en-US" dirty="0"/>
              <a:t> declares a variable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B38DF-E5F0-0449-AA43-AAA39AAAE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24574-FA38-E84F-9D62-E15276DA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98198585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25118-9538-F649-8510-12F12B31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420CB-AA74-0343-A796-E0F8306B3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has $x;                    # no constructor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has $x :new;               # required =&gt; 1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has $x :new = 0;           # optional w/default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has $x :builder;           # lazy builder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has $x :reader;            # reader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has $x :reader :writer;    # read/write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BB901-2AF1-B244-8731-AC730B18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FAA27-6384-9D4C-A5C4-976BDE9D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06561642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CE1D-0BD9-B14D-9478-36914CCA7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CE2FA-0BBB-744F-A388-A61A531EE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:reader  :reader($name)</a:t>
            </a:r>
          </a:p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:writer  :writer($name)</a:t>
            </a:r>
          </a:p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:builder :builder($name)</a:t>
            </a:r>
          </a:p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:new </a:t>
            </a:r>
          </a:p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:weak</a:t>
            </a:r>
          </a:p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:clearer :clearer(name)</a:t>
            </a:r>
          </a:p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:predicate :predicate(name)</a:t>
            </a:r>
          </a:p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:handles(@list) :handles(%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k_v_pairs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:name($identifier)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5B076-C111-BF47-B2C8-2E4F25835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11633-5044-9949-B09C-FAFF2F47C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4000046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6D22B-51CB-994B-AC57-3DAB1237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Illegal Combinations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EF549-DC0F-9A41-8FD9-89C602C8D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:builder</a:t>
            </a:r>
            <a:r>
              <a:rPr lang="en-US" sz="2000" dirty="0"/>
              <a:t> and 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= $default</a:t>
            </a:r>
          </a:p>
          <a:p>
            <a:r>
              <a:rPr lang="en-US" sz="2000" dirty="0">
                <a:cs typeface="Courier New" panose="02070309020205020404" pitchFamily="49" charset="0"/>
              </a:rPr>
              <a:t>Duplicating any attribute</a:t>
            </a:r>
          </a:p>
          <a:p>
            <a:r>
              <a:rPr lang="en-US" sz="2000" dirty="0">
                <a:cs typeface="Courier New" panose="02070309020205020404" pitchFamily="49" charset="0"/>
              </a:rPr>
              <a:t>The goal is to make attributes as composable as possible!</a:t>
            </a:r>
          </a:p>
          <a:p>
            <a:r>
              <a:rPr lang="en-US" sz="2000" dirty="0">
                <a:cs typeface="Courier New" panose="02070309020205020404" pitchFamily="49" charset="0"/>
              </a:rPr>
              <a:t>Were it not for 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= $default</a:t>
            </a:r>
            <a:r>
              <a:rPr lang="en-US" sz="2000" dirty="0">
                <a:cs typeface="Courier New" panose="02070309020205020404" pitchFamily="49" charset="0"/>
              </a:rPr>
              <a:t>, all attributes would be composable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461BB-2DEF-C641-A93E-E0C9516B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55520-1D78-7548-8397-C4B5DEC97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43824615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84D7-5A6B-AF41-A3E7-31746CC3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Cor 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D7A3F-57B0-FF4E-A19C-6D80CEC50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700" dirty="0"/>
              <a:t>Immutability should be the default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700" dirty="0"/>
              <a:t>Private data should be easy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700" dirty="0"/>
              <a:t>Don’t encourage promiscuous data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700" dirty="0"/>
              <a:t>Make constructor </a:t>
            </a:r>
            <a:r>
              <a:rPr lang="en-US" sz="2700" dirty="0" err="1"/>
              <a:t>args</a:t>
            </a:r>
            <a:r>
              <a:rPr lang="en-US" sz="2700" dirty="0"/>
              <a:t> easy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700" dirty="0"/>
              <a:t>Attributes for slots should be easy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700" i="1" dirty="0"/>
              <a:t>Cor should support types (not 1</a:t>
            </a:r>
            <a:r>
              <a:rPr lang="en-US" sz="2700" i="1" baseline="30000" dirty="0"/>
              <a:t>st</a:t>
            </a:r>
            <a:r>
              <a:rPr lang="en-US" sz="2700" i="1" dirty="0"/>
              <a:t> version?)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B982026-D1A0-42E7-B86E-FE62D2CB3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9AE05-1E42-E247-8BFA-92F4AEE0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EE07F02-FA7B-054A-96F4-D1E040FFF800}" type="datetime4">
              <a:rPr lang="fr-FR" smtClean="0"/>
              <a:pPr>
                <a:spcAft>
                  <a:spcPts val="600"/>
                </a:spcAft>
              </a:pPr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780D1-C062-954A-B0E7-832BF4F3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440239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7259D5-B320-0F44-B8A5-121F0C23DA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Developer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488C3F9-3233-4F43-B85F-828365EDB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“How do I write OO in Perl?”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F9545A-CDA6-FE42-85C7-251A1B2D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717F6-62F3-CC49-B074-F2FA50A7C91E}" type="datetime4">
              <a:rPr lang="fr-FR" smtClean="0"/>
              <a:t>6 février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2A4E83-0403-9C40-8BA9-5A6D53F7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95679213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C30CDF-3B22-8E4B-A649-2AE24E1F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33DBD6-E902-E840-9029-DE3DED2CEAED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 Str $foo;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 $foo 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 $foo is Str;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1EF6F-89C5-1B49-853F-EC207498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7B2E-596D-BF4F-8408-3A162917C2A8}" type="datetime4">
              <a:rPr lang="fr-FR" smtClean="0"/>
              <a:t>6 février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83B99-DAF7-094F-AFB6-6604E9DF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69429810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7E3BB-252D-8248-A861-6D3BD56A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D02FA-4496-2248-AC8A-C2B1B5DEE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Paul Evans wrote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Object::Pad</a:t>
            </a:r>
          </a:p>
          <a:p>
            <a:r>
              <a:rPr lang="en-US" dirty="0"/>
              <a:t>Probably under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use feature ‘class’;</a:t>
            </a:r>
          </a:p>
          <a:p>
            <a:r>
              <a:rPr lang="en-US" dirty="0"/>
              <a:t>Steering committee can veto</a:t>
            </a:r>
          </a:p>
          <a:p>
            <a:r>
              <a:rPr lang="en-US" dirty="0"/>
              <a:t>Small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7CA9B-0AF7-F645-AD32-660BD3AF6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E5DFC-EADD-FA41-A0F2-728BFEB90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99744930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A18F-7A97-954D-8E52-53D88CF2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https://</a:t>
            </a:r>
            <a:r>
              <a:rPr lang="en-US" sz="3800" dirty="0" err="1"/>
              <a:t>metacpan.org</a:t>
            </a:r>
            <a:r>
              <a:rPr lang="en-US" sz="3800" dirty="0"/>
              <a:t>/pod/Object::Pad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1A6F3-7A8E-9147-AAF2-1F7B36B5F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Object::Pad;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class Point {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has $x = 0;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has $y = 0;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method move($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dX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 $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$x += $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dX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$y += $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method describe {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print "A point at ($x, $y)\n";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68CEE-0E79-0349-A20C-68E88050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A567F-21B8-0949-9750-7179FFC3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76757227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0091FC-B182-A743-BA00-F826734B5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Objections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DBBE87A-9899-154F-92CD-C484791F1B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7932C-3A36-B444-8A09-981D5103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CCAF6-A493-FB4E-BEBA-6389F767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90158584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AD270-DBFC-124A-8130-FFFCD3A1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C5981-045F-A348-8735-4A06B2ED0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bless</a:t>
            </a:r>
            <a:r>
              <a:rPr lang="en-US" dirty="0"/>
              <a:t> is good enough for 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3B34A-8421-1A4B-8093-0BA6D76F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4F9C4-CB4E-8841-BA23-1768A7EB0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50185273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EC854-A91F-7C45-830A-01DAF6DA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09EEE-0F7E-734E-B715-4080D3EF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40C11-35C3-1642-85C5-BBEA86EFE044}"/>
              </a:ext>
            </a:extLst>
          </p:cNvPr>
          <p:cNvSpPr txBox="1"/>
          <p:nvPr/>
        </p:nvSpPr>
        <p:spPr>
          <a:xfrm>
            <a:off x="0" y="2767280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Nobody is proposing removing</a:t>
            </a:r>
          </a:p>
          <a:p>
            <a:pPr algn="ctr"/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bless</a:t>
            </a:r>
            <a:r>
              <a:rPr lang="en-US" sz="4000" dirty="0"/>
              <a:t> from the core</a:t>
            </a:r>
          </a:p>
        </p:txBody>
      </p:sp>
    </p:spTree>
    <p:extLst>
      <p:ext uri="{BB962C8B-B14F-4D97-AF65-F5344CB8AC3E}">
        <p14:creationId xmlns:p14="http://schemas.microsoft.com/office/powerpoint/2010/main" val="172189554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AD270-DBFC-124A-8130-FFFCD3A1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C5981-045F-A348-8735-4A06B2ED0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bless</a:t>
            </a:r>
            <a:r>
              <a:rPr lang="en-US" dirty="0"/>
              <a:t> is good enough for me.</a:t>
            </a:r>
          </a:p>
          <a:p>
            <a:r>
              <a:rPr lang="en-US" dirty="0"/>
              <a:t>Why not Moo/se in the core?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3B34A-8421-1A4B-8093-0BA6D76F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4F9C4-CB4E-8841-BA23-1768A7EB0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30881225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EC854-A91F-7C45-830A-01DAF6DA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09EEE-0F7E-734E-B715-4080D3EF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40C11-35C3-1642-85C5-BBEA86EFE044}"/>
              </a:ext>
            </a:extLst>
          </p:cNvPr>
          <p:cNvSpPr txBox="1"/>
          <p:nvPr/>
        </p:nvSpPr>
        <p:spPr>
          <a:xfrm>
            <a:off x="0" y="3010829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meta()</a:t>
            </a:r>
          </a:p>
        </p:txBody>
      </p:sp>
    </p:spTree>
    <p:extLst>
      <p:ext uri="{BB962C8B-B14F-4D97-AF65-F5344CB8AC3E}">
        <p14:creationId xmlns:p14="http://schemas.microsoft.com/office/powerpoint/2010/main" val="265049654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CDEFF-6229-A741-9798-B4339B11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Moo/se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has()</a:t>
            </a:r>
            <a:r>
              <a:rPr lang="en-US" dirty="0"/>
              <a:t> handles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5AF1F-4B11-E843-8EF7-D6E5BBDC9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Slot declaration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Attributes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Types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Coercion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Delegation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Clearers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Predicates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Documentation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Constructor </a:t>
            </a:r>
            <a:r>
              <a:rPr lang="en-US" sz="2700" dirty="0" err="1"/>
              <a:t>args</a:t>
            </a:r>
            <a:endParaRPr lang="en-US" sz="2700" dirty="0"/>
          </a:p>
          <a:p>
            <a:pPr>
              <a:lnSpc>
                <a:spcPct val="90000"/>
              </a:lnSpc>
            </a:pPr>
            <a:r>
              <a:rPr lang="en-US" sz="2700" dirty="0"/>
              <a:t>Default values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Overriding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… and more!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2F5C74A-BB8F-4000-8008-508C588AC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C529A-7890-BC44-998D-2E55D28B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2624426-0ACA-E140-B16E-EE54D81294BA}" type="datetime4">
              <a:rPr lang="fr-FR" smtClean="0"/>
              <a:pPr>
                <a:spcAft>
                  <a:spcPts val="600"/>
                </a:spcAft>
              </a:pPr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CFC56-F509-EA47-AF41-51A10597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75465501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EC854-A91F-7C45-830A-01DAF6DA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09EEE-0F7E-734E-B715-4080D3EF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40C11-35C3-1642-85C5-BBEA86EFE044}"/>
              </a:ext>
            </a:extLst>
          </p:cNvPr>
          <p:cNvSpPr txBox="1"/>
          <p:nvPr/>
        </p:nvSpPr>
        <p:spPr>
          <a:xfrm>
            <a:off x="0" y="3010829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“Good enough” isn’t good enough</a:t>
            </a:r>
          </a:p>
        </p:txBody>
      </p:sp>
    </p:spTree>
    <p:extLst>
      <p:ext uri="{BB962C8B-B14F-4D97-AF65-F5344CB8AC3E}">
        <p14:creationId xmlns:p14="http://schemas.microsoft.com/office/powerpoint/2010/main" val="110280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8336-6792-A64F-B45E-2CEDA68D74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“Use a CPAN client”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EE137-0985-9743-9B5D-4838F2781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10773-B4FC-174A-BB8C-0753CF14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F545-ECC2-4245-A638-024F1B8D4C1D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22C54-8C1C-FB46-945C-8564D6D9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17145537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AD270-DBFC-124A-8130-FFFCD3A1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C5981-045F-A348-8735-4A06B2ED0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bless</a:t>
            </a:r>
            <a:r>
              <a:rPr lang="en-US" dirty="0"/>
              <a:t> is good enough for me.</a:t>
            </a:r>
          </a:p>
          <a:p>
            <a:r>
              <a:rPr lang="en-US" dirty="0"/>
              <a:t>Why not Moo/se in the core?</a:t>
            </a:r>
          </a:p>
          <a:p>
            <a:r>
              <a:rPr lang="en-US" dirty="0"/>
              <a:t>Just make it a module!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3B34A-8421-1A4B-8093-0BA6D76F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4F9C4-CB4E-8841-BA23-1768A7EB0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52029959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437D-9E47-FA4C-9265-F85CB34C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Idea!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D9674-28D8-334C-B06E-5714A1F67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486" y="1211766"/>
            <a:ext cx="7776796" cy="4711395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Mo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Mu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Mic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Mew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Dios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Moose</a:t>
            </a:r>
          </a:p>
          <a:p>
            <a:pPr marL="0" indent="0">
              <a:buNone/>
            </a:pP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Moops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Moxie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reform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Spiffy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Corinna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HO::Class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Class::LOP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Evo::Class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Class::Dot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Class::Ref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Class::Std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Mojo::Base</a:t>
            </a:r>
          </a:p>
          <a:p>
            <a:pPr marL="0" indent="0">
              <a:buNone/>
            </a:pP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Eixo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::Base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Class::Root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Class::Easy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Class::Core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Class::Base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Class::Lite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Class::Lego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Class::GAPI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Class::Slot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Class::Tiny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Gomor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Class::Field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Rose::Object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Class::Maker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Class::HPLOO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Class::Frame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Class::Class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Class::Simple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Attrib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Class::Closure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Class::Methods</a:t>
            </a:r>
          </a:p>
          <a:p>
            <a:pPr marL="0" indent="0">
              <a:buNone/>
            </a:pP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Class:Accessor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Class::Builder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Class::Declare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Class::Contract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Class::Generate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InsideOut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Acme::Class::Std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Class::Anonymous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Class::Classless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Class::Std::Fast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Class::Framework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Autoclass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Class::Methodist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Bubblegum::Class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Object::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LocalVars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Object::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InsideOut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AutoAccess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Class::Prototyped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Class::Structured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NamedParms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Class::Constructor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AI::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FreeHAL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::Class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BuildMethods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Lexical::Attributes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AccessorMaker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IntrospectionMethods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MakeMethods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::Template::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InsideOut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Class::Oh::My::God::Get::Me::Out::Of::Here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D0D0992-17A0-064D-B59D-A90EA54ADF6F}"/>
              </a:ext>
            </a:extLst>
          </p:cNvPr>
          <p:cNvSpPr txBox="1">
            <a:spLocks/>
          </p:cNvSpPr>
          <p:nvPr/>
        </p:nvSpPr>
        <p:spPr>
          <a:xfrm>
            <a:off x="3788764" y="2226469"/>
            <a:ext cx="1540240" cy="32635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en-US" sz="9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516F8B1-634E-E04C-9CA7-6E72E53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7147-CFD6-184D-8972-1479A1B0E583}" type="datetime1">
              <a:rPr lang="fr-FR" smtClean="0"/>
              <a:t>06/02/2021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3C93959-10A9-A947-B4C7-6527D416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2018, https://allaroundtheworld.fr/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91521380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EC854-A91F-7C45-830A-01DAF6DA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09EEE-0F7E-734E-B715-4080D3EF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40C11-35C3-1642-85C5-BBEA86EFE044}"/>
              </a:ext>
            </a:extLst>
          </p:cNvPr>
          <p:cNvSpPr txBox="1"/>
          <p:nvPr/>
        </p:nvSpPr>
        <p:spPr>
          <a:xfrm>
            <a:off x="0" y="515186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linkClick r:id="rId2"/>
              </a:rPr>
              <a:t>https://</a:t>
            </a:r>
            <a:r>
              <a:rPr lang="en-US" sz="4000" dirty="0" err="1">
                <a:hlinkClick r:id="rId2"/>
              </a:rPr>
              <a:t>xkcd.com</a:t>
            </a:r>
            <a:r>
              <a:rPr lang="en-US" sz="4000" dirty="0">
                <a:hlinkClick r:id="rId2"/>
              </a:rPr>
              <a:t>/927/</a:t>
            </a:r>
            <a:endParaRPr lang="en-US" sz="4000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2E1020-2E68-A344-A87F-3A5DDCC61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849" y="1376017"/>
            <a:ext cx="57023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7573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0B46B4-78E6-D145-9E48-3D798083A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/>
              <a:t>Perl 7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71B385E-A628-4F8D-AC98-B7325B0CF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BCFAC-32AA-F047-B242-7A66EB91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2624426-0ACA-E140-B16E-EE54D81294BA}" type="datetime4">
              <a:rPr lang="fr-FR" smtClean="0"/>
              <a:pPr>
                <a:spcAft>
                  <a:spcPts val="600"/>
                </a:spcAft>
              </a:pPr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683E3-DB39-974E-8994-81AD3436E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11734816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Perl 7 (hopefully)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feature 'class';</a:t>
            </a:r>
          </a:p>
          <a:p>
            <a:pPr marL="0" indent="0">
              <a:buNone/>
            </a:pP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class Cache::LRU {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3164-E04B-A042-9C53-764F65C4F3C4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18090467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Perl 8 (hopefully)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strike="sngStrike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feature 'class';</a:t>
            </a:r>
          </a:p>
          <a:p>
            <a:pPr marL="0" indent="0">
              <a:buNone/>
            </a:pP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class Cache::LRU {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3164-E04B-A042-9C53-764F65C4F3C4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7013428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73523F-F817-0048-8546-CD1FF7C5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/>
              <a:t>But why stop there?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73346E-9961-4776-80F2-F0E49FE18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0687B-DFAA-8F44-B083-A30016945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2624426-0ACA-E140-B16E-EE54D81294BA}" type="datetime4">
              <a:rPr lang="fr-FR" smtClean="0"/>
              <a:pPr>
                <a:spcAft>
                  <a:spcPts val="600"/>
                </a:spcAft>
              </a:pPr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19CEC-0A47-CC47-B5DD-BD5437E8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82638405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5975-5BF8-7443-89A2-BD9F3352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New, Scoped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5C1F-9683-5045-B66B-CD58FA1A3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module Some::Module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sub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fibonacci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PositiveOrZeroInt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$nth)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for ($nth) {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when (0) { 0 }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when (1) { 1 }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default  {fib($nth-1)+fib($nth-2)}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multi sub quicksort ()               { () }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multi sub quicksort ($single)        { $single }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multi sub quicksort ($pivot, @list)  {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quicksort(grep {$_ &lt;  $pivot} @list),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$pivot,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quicksort(grep {$_ &gt;= $pivot} @list)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9BF42-9784-2644-9A11-A346671B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2D9E2-E5C0-F241-B509-793C2289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73220509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5975-5BF8-7443-89A2-BD9F3352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Typed Signatures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5C1F-9683-5045-B66B-CD58FA1A3FE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module Some::Module {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fib($nth is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returns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for ($nth) {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when (0) { 0 }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when (1) { 1 }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default  { fib($nth-1) + fib($nth-2) }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multi sub quicksort ()               { () }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multi sub quicksort ($single)        { $single }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multi sub quicksort ($pivot, @list)  {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quicksort(grep {$_ &lt;  $pivot} @list),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$pivot,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quicksort(grep {$_ &gt;= $pivot} @list)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9BF42-9784-2644-9A11-A346671B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2D9E2-E5C0-F241-B509-793C2289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84584620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5975-5BF8-7443-89A2-BD9F3352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Multisubs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5C1F-9683-5045-B66B-CD58FA1A3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module Some::Module {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fib($nth is </a:t>
            </a:r>
            <a:r>
              <a:rPr lang="en-US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returns </a:t>
            </a:r>
            <a:r>
              <a:rPr lang="en-US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for ($nth) {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when (0) { 0 }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when (1) { 1 }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default  { fib($nth-1) + fib($nth-2) }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multi sub quicksort ()               { () }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multi sub quicksort ($single)        { $single }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multi sub quicksort ($pivot, @list)  {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quicksort(grep {$_ &lt;  $pivot} @list),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$pivot,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quicksort(grep {$_ &gt;= $pivot} @list)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9BF42-9784-2644-9A11-A346671B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2D9E2-E5C0-F241-B509-793C2289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01788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8336-6792-A64F-B45E-2CEDA68D74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“Use a </a:t>
            </a:r>
            <a:r>
              <a:rPr lang="en-US"/>
              <a:t>CPAN client”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EE137-0985-9743-9B5D-4838F2781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“Um, what?”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10773-B4FC-174A-BB8C-0753CF14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F545-ECC2-4245-A638-024F1B8D4C1D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22C54-8C1C-FB46-945C-8564D6D9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67051150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5975-5BF8-7443-89A2-BD9F3352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Typed Signatures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dirty="0" err="1"/>
              <a:t>Multimethods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5C1F-9683-5045-B66B-CD58FA1A3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role </a:t>
            </a:r>
            <a:r>
              <a:rPr lang="en-US" sz="1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DoesMovement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multi method </a:t>
            </a:r>
            <a:r>
              <a:rPr lang="en-US" sz="1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travel_to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sz="1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is </a:t>
            </a:r>
            <a:r>
              <a:rPr lang="en-US" sz="1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StationArea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...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multi method </a:t>
            </a:r>
            <a:r>
              <a:rPr lang="en-US" sz="1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travel_to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sz="1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is Station)      { 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...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multi method </a:t>
            </a:r>
            <a:r>
              <a:rPr lang="en-US" sz="1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travel_to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($</a:t>
            </a:r>
            <a:r>
              <a:rPr lang="en-US" sz="1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is Star)         { 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...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9BF42-9784-2644-9A11-A346671B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2D9E2-E5C0-F241-B509-793C2289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30327575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5975-5BF8-7443-89A2-BD9F3352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Typed Variables?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15C1F-9683-5045-B66B-CD58FA1A3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do_something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($x is Int) {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$total :</a:t>
            </a:r>
            <a:r>
              <a:rPr lang="en-US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(Int) = </a:t>
            </a:r>
            <a:r>
              <a:rPr lang="en-US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get_total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($x);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…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9BF42-9784-2644-9A11-A346671B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2D9E2-E5C0-F241-B509-793C2289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84532986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FD8D4-36E7-B142-832C-36866ED8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 in 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CC3B8-B9C4-7240-8339-54D317C92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Ends the embarrassment of “how to do OO”</a:t>
            </a:r>
          </a:p>
          <a:p>
            <a:r>
              <a:rPr lang="en-US" dirty="0"/>
              <a:t>Object::Pad prototype faster than core Perl</a:t>
            </a:r>
          </a:p>
          <a:p>
            <a:r>
              <a:rPr lang="en-US" dirty="0"/>
              <a:t>Standard OO will be easier to learn</a:t>
            </a:r>
          </a:p>
          <a:p>
            <a:r>
              <a:rPr lang="en-US" dirty="0"/>
              <a:t>Better OO than many other languages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F6E26-B28B-B846-960B-27CE85EB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CC125-9551-004A-A391-5EA81C11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87156681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12186-B4EA-094F-A604-643A74FDD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23D4-4EE4-6348-BDF2-DD54BE0E5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Probably start with </a:t>
            </a:r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feature 'class';</a:t>
            </a:r>
          </a:p>
          <a:p>
            <a:r>
              <a:rPr lang="en-US" dirty="0"/>
              <a:t>Has sparked interesting ideas</a:t>
            </a:r>
          </a:p>
          <a:p>
            <a:r>
              <a:rPr lang="en-US" dirty="0"/>
              <a:t>We need to careful to get it right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168A9-2DA6-CA4A-BF25-B163A94E2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B438F-281D-8441-BC82-BD42124F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63770952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1FCB-06DA-7A49-B169-7A0C4E6C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 V2?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0DE32-B83D-7E48-8167-7E86FA22B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Native Exceptions</a:t>
            </a:r>
          </a:p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dirty="0"/>
              <a:t>/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dirty="0"/>
              <a:t>/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</a:p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async</a:t>
            </a:r>
            <a:r>
              <a:rPr lang="en-US" dirty="0"/>
              <a:t>/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await</a:t>
            </a:r>
          </a:p>
          <a:p>
            <a:r>
              <a:rPr lang="en-US" dirty="0"/>
              <a:t>Private methods</a:t>
            </a:r>
          </a:p>
          <a:p>
            <a:r>
              <a:rPr lang="en-US" dirty="0" err="1"/>
              <a:t>Multimethods</a:t>
            </a:r>
            <a:endParaRPr lang="en-US" dirty="0"/>
          </a:p>
          <a:p>
            <a:r>
              <a:rPr lang="en-US" dirty="0"/>
              <a:t>Types (?)</a:t>
            </a:r>
          </a:p>
          <a:p>
            <a:r>
              <a:rPr lang="en-US" dirty="0"/>
              <a:t>What else?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6D651-C160-BA44-9A9B-C952544B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524CA-8274-834E-A4BB-B97D5B32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52107462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770-F8B1-654A-AEC4-EC7E20D9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88CE8-8603-2D44-9653-DE4665176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Clean and simple</a:t>
            </a:r>
          </a:p>
          <a:p>
            <a:r>
              <a:rPr lang="en-US" dirty="0"/>
              <a:t>Real methods</a:t>
            </a:r>
          </a:p>
          <a:p>
            <a:r>
              <a:rPr lang="en-US" dirty="0"/>
              <a:t>Decouple:</a:t>
            </a:r>
          </a:p>
          <a:p>
            <a:pPr lvl="1"/>
            <a:r>
              <a:rPr lang="en-US" dirty="0"/>
              <a:t>data</a:t>
            </a:r>
          </a:p>
          <a:p>
            <a:pPr lvl="1"/>
            <a:r>
              <a:rPr lang="en-US" dirty="0"/>
              <a:t>accessors</a:t>
            </a:r>
          </a:p>
          <a:p>
            <a:pPr lvl="1"/>
            <a:r>
              <a:rPr lang="en-US" dirty="0"/>
              <a:t>object construction</a:t>
            </a:r>
          </a:p>
          <a:p>
            <a:r>
              <a:rPr lang="en-US" dirty="0"/>
              <a:t>What’s the MVP?</a:t>
            </a:r>
          </a:p>
          <a:p>
            <a:r>
              <a:rPr lang="en-US" dirty="0"/>
              <a:t>How extensible can we make it?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EE00A-E3CF-2744-ABCE-0A46C4BA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B91C5-92F1-7842-A4D1-1B42C3AD3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65839233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B27A-71C8-2A40-9527-479733C66A6B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571750"/>
            <a:ext cx="8284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Thank You!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8336-6792-A64F-B45E-2CEDA68D74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“Pick an OO system”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EE137-0985-9743-9B5D-4838F2781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10773-B4FC-174A-BB8C-0753CF14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F545-ECC2-4245-A638-024F1B8D4C1D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22C54-8C1C-FB46-945C-8564D6D9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36850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8336-6792-A64F-B45E-2CEDA68D74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“Pick an OO system”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EE137-0985-9743-9B5D-4838F2781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“Wait, what?”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10773-B4FC-174A-BB8C-0753CF14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F545-ECC2-4245-A638-024F1B8D4C1D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22C54-8C1C-FB46-945C-8564D6D9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431037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437D-9E47-FA4C-9265-F85CB34C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“Just Pick One!”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D9674-28D8-334C-B06E-5714A1F67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486" y="1211766"/>
            <a:ext cx="7776796" cy="4711395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Mu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Mic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Moo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Mew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Dios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Moose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Moops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Moxie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reform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Spiffy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HO::Class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Class::LOP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Evo::Class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Class::Dot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Class::Ref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Class::Std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Mojo::Base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Eixo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::Base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Class::Root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Class::Easy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Class::Core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Class::Base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Class::Lite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Class::Lego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Class::GAPI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Class::Slot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Class::Tiny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Gomor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Class::Field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Rose::Object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Class::Maker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Class::HPLOO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Class::Frame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Class::Class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Class::Simple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Attrib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Class::Closure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Class::Methods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Class::Builder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Class::Declare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Class::Accessor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Class::Contract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Class::Generate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InsideOut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Acme::Class::Std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Class::Anonymous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Class::Classless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Class::Std::Fast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Class::Framework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Autoclass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Class::Methodist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Bubblegum::Class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Object::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LocalVars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Object::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InsideOut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AutoAccess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Class::Prototyped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Class::Structured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NamedParms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Class::Constructor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AI::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FreeHAL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::Class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BuildMethods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Lexical::Attributes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AccessorMaker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IntrospectionMethods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MakeMethods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::Template::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InsideOut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Class::Oh::My::God::Get::Me::Out::Of::Here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D0D0992-17A0-064D-B59D-A90EA54ADF6F}"/>
              </a:ext>
            </a:extLst>
          </p:cNvPr>
          <p:cNvSpPr txBox="1">
            <a:spLocks/>
          </p:cNvSpPr>
          <p:nvPr/>
        </p:nvSpPr>
        <p:spPr>
          <a:xfrm>
            <a:off x="3788764" y="2226469"/>
            <a:ext cx="1540240" cy="32635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en-US" sz="9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516F8B1-634E-E04C-9CA7-6E72E53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7147-CFD6-184D-8972-1479A1B0E583}" type="datetime1">
              <a:rPr lang="fr-FR" smtClean="0"/>
              <a:t>06/02/2021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3C93959-10A9-A947-B4C7-6527D416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2018, https://allaroundtheworld.fr/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42966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8336-6792-A64F-B45E-2CEDA68D74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“No, not that one …”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EE137-0985-9743-9B5D-4838F2781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10773-B4FC-174A-BB8C-0753CF14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F545-ECC2-4245-A638-024F1B8D4C1D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22C54-8C1C-FB46-945C-8564D6D9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03747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Around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Curtis “Ovid” Poe</a:t>
            </a:r>
            <a:endParaRPr lang="en-US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hlinkClick r:id="rId3"/>
              </a:rPr>
              <a:t>https://allaroundtheworld.fr/</a:t>
            </a:r>
            <a:endParaRPr lang="en-US" dirty="0"/>
          </a:p>
          <a:p>
            <a:r>
              <a:rPr lang="en-US" dirty="0">
                <a:hlinkClick r:id="rId4"/>
              </a:rPr>
              <a:t>https://twitter.com/OvidPerl</a:t>
            </a:r>
            <a:endParaRPr lang="en-US" dirty="0"/>
          </a:p>
          <a:p>
            <a:r>
              <a:rPr lang="en-US" dirty="0">
                <a:hlinkClick r:id="rId5"/>
              </a:rPr>
              <a:t>ovid@allroundtheworld.fr</a:t>
            </a: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↓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2DB1-24B9-804F-904C-3C34701DE865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1148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8"/>
    </mc:Choice>
    <mc:Fallback xmlns="">
      <p:transition spd="slow" advTm="2738"/>
    </mc:Fallback>
  </mc:AlternateContent>
  <p:extLst>
    <p:ext uri="{3A86A75C-4F4B-4683-9AE1-C65F6400EC91}">
      <p14:laserTraceLst xmlns:p14="http://schemas.microsoft.com/office/powerpoint/2010/main">
        <p14:tracePtLst>
          <p14:tracePt t="783" x="3124200" y="3395663"/>
          <p14:tracePt t="795" x="3124200" y="3402013"/>
          <p14:tracePt t="805" x="3111500" y="3419475"/>
          <p14:tracePt t="816" x="3074988" y="3451225"/>
          <p14:tracePt t="828" x="3000375" y="3487738"/>
          <p14:tracePt t="839" x="2940050" y="3517900"/>
          <p14:tracePt t="850" x="2846388" y="3554413"/>
          <p14:tracePt t="861" x="2717800" y="3598863"/>
          <p14:tracePt t="873" x="2625725" y="3622675"/>
          <p14:tracePt t="884" x="2497138" y="3652838"/>
          <p14:tracePt t="895" x="2386013" y="3678238"/>
          <p14:tracePt t="906" x="2324100" y="3690938"/>
          <p14:tracePt t="918" x="2232025" y="3714750"/>
          <p14:tracePt t="929" x="2163763" y="3733800"/>
          <p14:tracePt t="940" x="2116138" y="3746500"/>
          <p14:tracePt t="951" x="2060575" y="3763963"/>
          <p14:tracePt t="963" x="2011363" y="3776663"/>
          <p14:tracePt t="974" x="1973263" y="3783013"/>
          <p14:tracePt t="986" x="1962150" y="3789363"/>
          <p14:tracePt t="997" x="1949450" y="3789363"/>
          <p14:tracePt t="1008" x="1936750" y="3795713"/>
          <p14:tracePt t="1020" x="1930400" y="3795713"/>
          <p14:tracePt t="1031" x="1924050" y="3795713"/>
          <p14:tracePt t="1041" x="1919288" y="3800475"/>
          <p14:tracePt t="1054" x="1906588" y="3800475"/>
          <p14:tracePt t="1064" x="1893888" y="3800475"/>
          <p14:tracePt t="1075" x="1870075" y="3800475"/>
          <p14:tracePt t="1087" x="1851025" y="3800475"/>
          <p14:tracePt t="1099" x="1814513" y="3806825"/>
          <p14:tracePt t="1109" x="1776413" y="3813175"/>
          <p14:tracePt t="1120" x="1746250" y="3813175"/>
          <p14:tracePt t="1132" x="1722438" y="3819525"/>
          <p14:tracePt t="1143" x="1690688" y="3825875"/>
          <p14:tracePt t="1154" x="1647825" y="3825875"/>
          <p14:tracePt t="1165" x="1617663" y="3832225"/>
          <p14:tracePt t="1176" x="1562100" y="3838575"/>
          <p14:tracePt t="1188" x="1512888" y="3844925"/>
          <p14:tracePt t="1199" x="1476375" y="3849688"/>
          <p14:tracePt t="1210" x="1433513" y="3849688"/>
          <p14:tracePt t="1221" x="1395413" y="3856038"/>
          <p14:tracePt t="1233" x="1371600" y="3856038"/>
          <p14:tracePt t="1244" x="1346200" y="3856038"/>
          <p14:tracePt t="1255" x="1316038" y="3862388"/>
          <p14:tracePt t="1267" x="1303338" y="3862388"/>
          <p14:tracePt t="1278" x="1285875" y="3862388"/>
          <p14:tracePt t="1289" x="1266825" y="3862388"/>
          <p14:tracePt t="1300" x="1254125" y="3862388"/>
          <p14:tracePt t="1311" x="1241425" y="3862388"/>
          <p14:tracePt t="1323" x="1230313" y="3862388"/>
          <p14:tracePt t="1334" x="1217613" y="3862388"/>
          <p14:tracePt t="1356" x="1217613" y="3868738"/>
          <p14:tracePt t="1514" x="1236663" y="3868738"/>
          <p14:tracePt t="1525" x="1279525" y="3868738"/>
          <p14:tracePt t="1538" x="1328738" y="3875088"/>
          <p14:tracePt t="1548" x="1450975" y="3887788"/>
          <p14:tracePt t="1559" x="1641475" y="3887788"/>
          <p14:tracePt t="1572" x="1814513" y="3887788"/>
          <p14:tracePt t="1582" x="1906588" y="3887788"/>
          <p14:tracePt t="1593" x="2041525" y="3887788"/>
          <p14:tracePt t="1605" x="2159000" y="3894138"/>
          <p14:tracePt t="1615" x="2355850" y="3898900"/>
          <p14:tracePt t="1627" x="2533650" y="3898900"/>
          <p14:tracePt t="1638" x="2644775" y="3898900"/>
          <p14:tracePt t="1649" x="2803525" y="3898900"/>
          <p14:tracePt t="1660" x="2963863" y="3898900"/>
          <p14:tracePt t="1672" x="3117850" y="3898900"/>
          <p14:tracePt t="1683" x="3209925" y="3898900"/>
          <p14:tracePt t="1695" x="3332163" y="3894138"/>
          <p14:tracePt t="1705" x="3443288" y="3887788"/>
          <p14:tracePt t="1717" x="3529013" y="3887788"/>
          <p14:tracePt t="1728" x="3646488" y="3881438"/>
          <p14:tracePt t="1739" x="3775075" y="3875088"/>
          <p14:tracePt t="1750" x="3873500" y="3875088"/>
          <p14:tracePt t="1762" x="4010025" y="3868738"/>
          <p14:tracePt t="1773" x="4144963" y="3856038"/>
          <p14:tracePt t="1784" x="4256088" y="3849688"/>
          <p14:tracePt t="1795" x="4433888" y="3849688"/>
          <p14:tracePt t="1807" x="4630738" y="3849688"/>
          <p14:tracePt t="1818" x="4772025" y="3849688"/>
          <p14:tracePt t="1829" x="4981575" y="3856038"/>
          <p14:tracePt t="1840" x="5159375" y="3849688"/>
          <p14:tracePt t="1852" x="5294313" y="3849688"/>
          <p14:tracePt t="1863" x="5368925" y="3849688"/>
          <p14:tracePt t="1874" x="5435600" y="3849688"/>
          <p14:tracePt t="1885" x="5478463" y="3849688"/>
          <p14:tracePt t="1897" x="5503863" y="3844925"/>
          <p14:tracePt t="1908" x="5516563" y="3844925"/>
          <p14:tracePt t="1919" x="5521325" y="3844925"/>
        </p14:tracePtLst>
      </p14:laserTrace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8336-6792-A64F-B45E-2CEDA68D74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… so they pick one 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EE137-0985-9743-9B5D-4838F2781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10773-B4FC-174A-BB8C-0753CF14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F545-ECC2-4245-A638-024F1B8D4C1D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22C54-8C1C-FB46-945C-8564D6D9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518916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8336-6792-A64F-B45E-2CEDA68D74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(Build fails after 15 minutes)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EE137-0985-9743-9B5D-4838F2781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10773-B4FC-174A-BB8C-0753CF14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F545-ECC2-4245-A638-024F1B8D4C1D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22C54-8C1C-FB46-945C-8564D6D9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680842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8336-6792-A64F-B45E-2CEDA68D74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(Build fails after 15 minutes)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EE137-0985-9743-9B5D-4838F2781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 Failed test at t/r-u-kidding-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me.t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line 666.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        got: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undef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   expected: ''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10773-B4FC-174A-BB8C-0753CF14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F545-ECC2-4245-A638-024F1B8D4C1D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22C54-8C1C-FB46-945C-8564D6D9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741695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8336-6792-A64F-B45E-2CEDA68D74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“Just force the install …”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EE137-0985-9743-9B5D-4838F2781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10773-B4FC-174A-BB8C-0753CF14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F545-ECC2-4245-A638-024F1B8D4C1D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22C54-8C1C-FB46-945C-8564D6D92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267567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96AB-F45B-0F4C-A006-F6E0D55C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Embarrassing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99603-54B4-6446-82D3-2E995E2A9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wants OO</a:t>
            </a:r>
          </a:p>
          <a:p>
            <a:r>
              <a:rPr lang="en-US" dirty="0"/>
              <a:t>Steep learning curve to </a:t>
            </a:r>
            <a:r>
              <a:rPr lang="en-US" i="1" dirty="0"/>
              <a:t>install</a:t>
            </a:r>
            <a:r>
              <a:rPr lang="en-US" dirty="0"/>
              <a:t> it</a:t>
            </a:r>
          </a:p>
          <a:p>
            <a:r>
              <a:rPr lang="en-US" dirty="0"/>
              <a:t>Steep learning curve to </a:t>
            </a:r>
            <a:r>
              <a:rPr lang="en-US" i="1" dirty="0"/>
              <a:t>choose</a:t>
            </a:r>
            <a:r>
              <a:rPr lang="en-US" dirty="0"/>
              <a:t> an OO system</a:t>
            </a:r>
          </a:p>
          <a:p>
            <a:r>
              <a:rPr lang="en-US" dirty="0"/>
              <a:t>Too many competing OO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3A59E-41CE-CA4C-89A5-673E8712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522AE-91C4-F64B-817A-CA2C1B7A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262605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BE869-3A63-DE45-9695-2149B4424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31480"/>
            <a:ext cx="8229600" cy="11950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CPAN plus in-house OO systems make it hard</a:t>
            </a:r>
          </a:p>
          <a:p>
            <a:pPr marL="0" indent="0" algn="ctr">
              <a:buNone/>
            </a:pPr>
            <a:r>
              <a:rPr lang="en-US" dirty="0"/>
              <a:t>for employees to leverage existing knowledge.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8D90E-64FD-E044-85FA-D1738EC6C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45564-B8D2-814C-9FBA-52E18F9C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691034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068CD-32CF-364E-822E-113AF60D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FEEAE-8AB5-9249-9400-A3A017AF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D0947C3E-330F-9F42-89DF-95375CE81E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415381"/>
            <a:ext cx="66675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B09D4F-D7FA-EA42-9730-809F19E86A93}"/>
              </a:ext>
            </a:extLst>
          </p:cNvPr>
          <p:cNvSpPr txBox="1"/>
          <p:nvPr/>
        </p:nvSpPr>
        <p:spPr>
          <a:xfrm>
            <a:off x="1238249" y="1370012"/>
            <a:ext cx="666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bless</a:t>
            </a:r>
            <a:r>
              <a:rPr lang="en-US" sz="2800" dirty="0"/>
              <a:t> is not the value you are looking for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C9625C-5C6D-CF49-A231-A2490C82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Price versus Value</a:t>
            </a:r>
          </a:p>
        </p:txBody>
      </p:sp>
    </p:spTree>
    <p:extLst>
      <p:ext uri="{BB962C8B-B14F-4D97-AF65-F5344CB8AC3E}">
        <p14:creationId xmlns:p14="http://schemas.microsoft.com/office/powerpoint/2010/main" val="1254127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F8912C-C2A9-CB4D-8529-02BCE2DB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 In Perl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11131A-6A1F-4341-8916-DC6B89355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OO == assembler for OO</a:t>
            </a:r>
          </a:p>
          <a:p>
            <a:r>
              <a:rPr lang="en-US" dirty="0"/>
              <a:t>Moo/se was a game changer</a:t>
            </a:r>
          </a:p>
          <a:p>
            <a:r>
              <a:rPr lang="en-US" dirty="0"/>
              <a:t>It is not in the core</a:t>
            </a:r>
          </a:p>
          <a:p>
            <a:r>
              <a:rPr lang="en-US" dirty="0"/>
              <a:t>So what should be in the core?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A1663-50A8-FF4C-A202-FE184EB0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988D-8516-5D46-BE61-51D7AEB8154D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B0AAD-67C2-734D-8829-49263412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924859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994659-BD0C-CF4F-ADD1-49C3C4BA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“Good enough” Isn’t Good Enough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4D019A-D2C4-DB41-85CF-5C407DB9B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are incomplete</a:t>
            </a:r>
          </a:p>
          <a:p>
            <a:r>
              <a:rPr lang="en-US" dirty="0"/>
              <a:t>Many are sugar for setters and getters</a:t>
            </a:r>
          </a:p>
          <a:p>
            <a:r>
              <a:rPr lang="en-US" dirty="0"/>
              <a:t>Stop treating objects like structs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8D3EE-31DE-2F42-94BD-8E6CD5B4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7E0D-CAA7-C942-BA71-895A98923E87}" type="datetime4">
              <a:rPr lang="fr-FR" smtClean="0"/>
              <a:t>6 février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4AD91-D93E-984F-BC4B-55EFD72E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975950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994659-BD0C-CF4F-ADD1-49C3C4BA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to be </a:t>
            </a:r>
            <a:r>
              <a:rPr lang="en-US" i="1" dirty="0"/>
              <a:t>better than …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8D3EE-31DE-2F42-94BD-8E6CD5B4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7E0D-CAA7-C942-BA71-895A98923E87}" type="datetime4">
              <a:rPr lang="fr-FR" smtClean="0"/>
              <a:t>6 février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4AD91-D93E-984F-BC4B-55EFD72E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pic>
        <p:nvPicPr>
          <p:cNvPr id="2050" name="Picture 2" descr="I love this exchange. Count on Mal for a shiny come back. : firefly">
            <a:extLst>
              <a:ext uri="{FF2B5EF4-FFF2-40B4-BE49-F238E27FC236}">
                <a16:creationId xmlns:a16="http://schemas.microsoft.com/office/drawing/2014/main" id="{608BB787-DD91-7B41-8171-13DEBBC9C3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417638"/>
            <a:ext cx="3962399" cy="469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19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15E49-502A-E64B-A6A0-6EDCEC5AA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taustation.space</a:t>
            </a:r>
            <a:endParaRPr lang="en-US" dirty="0"/>
          </a:p>
        </p:txBody>
      </p:sp>
      <p:pic>
        <p:nvPicPr>
          <p:cNvPr id="7" name="Content Placeholder 6" descr="A picture containing monitor, sitting, black, large&#10;&#10;Description automatically generated">
            <a:extLst>
              <a:ext uri="{FF2B5EF4-FFF2-40B4-BE49-F238E27FC236}">
                <a16:creationId xmlns:a16="http://schemas.microsoft.com/office/drawing/2014/main" id="{6A9CABDF-17AD-1448-BDD4-268ABFA9C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304" y="1600200"/>
            <a:ext cx="5771392" cy="45259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95A49-0745-5640-8111-2C1B4C6C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E9DD9-09F6-0240-9AF7-493879BE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1840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0"/>
    </mc:Choice>
    <mc:Fallback xmlns="">
      <p:transition spd="slow" advTm="3180"/>
    </mc:Fallback>
  </mc:AlternateContent>
  <p:extLst>
    <p:ext uri="{3A86A75C-4F4B-4683-9AE1-C65F6400EC91}">
      <p14:laserTraceLst xmlns:p14="http://schemas.microsoft.com/office/powerpoint/2010/main">
        <p14:tracePtLst>
          <p14:tracePt t="1947" x="5521325" y="3844925"/>
          <p14:tracePt t="1960" x="5527675" y="3844925"/>
          <p14:tracePt t="2060" x="5521325" y="3844925"/>
          <p14:tracePt t="2061" x="5516563" y="3844925"/>
          <p14:tracePt t="2071" x="5503863" y="3838575"/>
          <p14:tracePt t="2082" x="5491163" y="3838575"/>
          <p14:tracePt t="2093" x="5472113" y="3832225"/>
          <p14:tracePt t="2105" x="5448300" y="3832225"/>
          <p14:tracePt t="2116" x="5429250" y="3825875"/>
          <p14:tracePt t="2127" x="5405438" y="3825875"/>
          <p14:tracePt t="2138" x="5380038" y="3825875"/>
          <p14:tracePt t="2151" x="5362575" y="3825875"/>
          <p14:tracePt t="2162" x="5330825" y="3825875"/>
          <p14:tracePt t="2172" x="5300663" y="3832225"/>
          <p14:tracePt t="2183" x="5264150" y="3832225"/>
          <p14:tracePt t="2195" x="5221288" y="3838575"/>
          <p14:tracePt t="2206" x="5140325" y="3849688"/>
          <p14:tracePt t="2217" x="5041900" y="3868738"/>
          <p14:tracePt t="2228" x="4968875" y="3881438"/>
          <p14:tracePt t="2240" x="4845050" y="3911600"/>
          <p14:tracePt t="2251" x="4741863" y="3954463"/>
          <p14:tracePt t="2262" x="4660900" y="3992563"/>
          <p14:tracePt t="2273" x="4538663" y="4052888"/>
          <p14:tracePt t="2285" x="4421188" y="4114800"/>
          <p14:tracePt t="2297" x="4303713" y="4200525"/>
          <p14:tracePt t="2307" x="4249738" y="4249738"/>
          <p14:tracePt t="2318" x="4168775" y="4324350"/>
          <p14:tracePt t="2330" x="4089400" y="4410075"/>
          <p14:tracePt t="2341" x="4052888" y="4465638"/>
          <p14:tracePt t="2352" x="4003675" y="4551363"/>
          <p14:tracePt t="2363" x="3960813" y="4649788"/>
          <p14:tracePt t="2376" x="3941763" y="4724400"/>
          <p14:tracePt t="2386" x="3922713" y="4840288"/>
          <p14:tracePt t="2397" x="3916363" y="4957763"/>
          <p14:tracePt t="2410" x="3916363" y="5037138"/>
          <p14:tracePt t="2420" x="3941763" y="5129213"/>
          <p14:tracePt t="2431" x="3971925" y="5216525"/>
          <p14:tracePt t="2443" x="4010025" y="5270500"/>
          <p14:tracePt t="2453" x="4064000" y="5338763"/>
          <p14:tracePt t="2465" x="4144963" y="5400675"/>
          <p14:tracePt t="2476" x="4211638" y="5437188"/>
          <p14:tracePt t="2487" x="4329113" y="5467350"/>
          <p14:tracePt t="2500" x="4440238" y="5480050"/>
          <p14:tracePt t="2510" x="4525963" y="5480050"/>
          <p14:tracePt t="2521" x="4643438" y="5473700"/>
          <p14:tracePt t="2532" x="4752975" y="5456238"/>
          <p14:tracePt t="2543" x="4851400" y="5413375"/>
          <p14:tracePt t="2555" x="4913313" y="5381625"/>
          <p14:tracePt t="2566" x="4992688" y="5326063"/>
          <p14:tracePt t="2577" x="5080000" y="5246688"/>
          <p14:tracePt t="2588" x="5140325" y="5172075"/>
          <p14:tracePt t="2600" x="5208588" y="5068888"/>
          <p14:tracePt t="2611" x="5264150" y="4957763"/>
          <p14:tracePt t="2622" x="5281613" y="4865688"/>
          <p14:tracePt t="2633" x="5294313" y="4735513"/>
          <p14:tracePt t="2645" x="5281613" y="4613275"/>
          <p14:tracePt t="2656" x="5257800" y="4527550"/>
          <p14:tracePt t="2667" x="5202238" y="4403725"/>
          <p14:tracePt t="2678" x="5116513" y="4292600"/>
          <p14:tracePt t="2690" x="5018088" y="4194175"/>
          <p14:tracePt t="2701" x="4937125" y="4133850"/>
          <p14:tracePt t="2712" x="4814888" y="4065588"/>
          <p14:tracePt t="2723" x="4710113" y="4022725"/>
          <p14:tracePt t="2735" x="4643438" y="4010025"/>
          <p14:tracePt t="2746" x="4556125" y="4010025"/>
          <p14:tracePt t="2757" x="4483100" y="4029075"/>
          <p14:tracePt t="2768" x="4440238" y="4041775"/>
          <p14:tracePt t="2780" x="4378325" y="4071938"/>
          <p14:tracePt t="2793" x="4341813" y="4102100"/>
          <p14:tracePt t="2802" x="4322763" y="4127500"/>
          <p14:tracePt t="2813" x="4310063" y="4151313"/>
          <p14:tracePt t="2826" x="4303713" y="4164013"/>
          <p14:tracePt t="2836" x="4303713" y="4170363"/>
          <p14:tracePt t="2847" x="4303713" y="4176713"/>
          <p14:tracePt t="2860" x="4310063" y="4183063"/>
          <p14:tracePt t="2871" x="4322763" y="4183063"/>
          <p14:tracePt t="2881" x="4335463" y="4183063"/>
          <p14:tracePt t="2893" x="4352925" y="4176713"/>
          <p14:tracePt t="2903" x="4365625" y="4176713"/>
          <p14:tracePt t="2926" x="4371975" y="4170363"/>
        </p14:tracePtLst>
      </p14:laserTrace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3A4A-5AC6-214D-8B73-EA389DCB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there’s this … 🐌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1DB07C-A8DC-D249-BB82-B25F0C1F9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152733"/>
            <a:ext cx="8229600" cy="342089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A28FB-D136-454C-BEA1-3937B4DA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4AC8-E4ED-C54F-92B3-F930A5B88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854575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481C96B-8802-8A40-9872-789642244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dirty="0"/>
              <a:t>It's not enough to be “good enough”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8664C83-335E-274F-B96B-8935160AAE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D813D-4FC1-0046-BF58-A7C5BE80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4AADD-0D2D-5A44-8087-E1D2D029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759595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84AB1-FBB0-3548-9F08-89A6D043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4F3ED-E830-A043-A34C-E05D96DD4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Proposal to add modern OO to Perl core</a:t>
            </a:r>
          </a:p>
          <a:p>
            <a:r>
              <a:rPr lang="en-US" dirty="0"/>
              <a:t>Make OO easy</a:t>
            </a:r>
          </a:p>
          <a:p>
            <a:r>
              <a:rPr lang="en-US" dirty="0"/>
              <a:t>More powerful many languages</a:t>
            </a:r>
          </a:p>
          <a:p>
            <a:r>
              <a:rPr lang="en-US" dirty="0"/>
              <a:t>… but still feel like Perl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8B360-8C2E-A448-9CA6-68C12E32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BAC07-A64B-B549-9C51-8971FEF3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363999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F19BD-D173-604C-BD43-4DB27D86D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258B1-603F-1F45-AD6C-E4EA52A58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Cor         ::= CLASS | ROLE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CLASS       ::= DESCRIPTOR? 'class' NAMESPACE VERSION?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    DECLARATION BLOCK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DESCRIPTOR  ::= 'abstract'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ROLE        ::= 'role' NAMESPACE VERSION?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    DECLARATION BLOCK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NAMESPACE   ::= IDENTIFIER { '::' IDENTIFIER } VERSION?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DECLARATION ::= { PARENTS | ROLES } | { ROLES | PARENTS }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PARENTS     ::= '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 NAMESPACE  { ',' NAMESPACE }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ROLES       ::= 'does' NAMESPACE { ',' NAMESPACE }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IDENTIFIER  ::= [:alpha</a:t>
            </a:r>
            <a:r>
              <a:rPr lang="en-US" sz="3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:] {[:</a:t>
            </a:r>
            <a:r>
              <a:rPr lang="en-US" sz="33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alnum</a:t>
            </a:r>
            <a:r>
              <a:rPr lang="en-US" sz="3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:]}</a:t>
            </a:r>
          </a:p>
          <a:p>
            <a:pPr marL="0" indent="0">
              <a:buNone/>
            </a:pPr>
            <a:r>
              <a:rPr lang="en-US" sz="3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VERSION     ::= 'v' DIGIT {DIGIT} </a:t>
            </a:r>
          </a:p>
          <a:p>
            <a:pPr marL="0" indent="0">
              <a:buNone/>
            </a:pPr>
            <a:r>
              <a:rPr lang="en-US" sz="3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    '.' DIGIT {DIGIT}</a:t>
            </a:r>
          </a:p>
          <a:p>
            <a:pPr marL="0" indent="0">
              <a:buNone/>
            </a:pPr>
            <a:r>
              <a:rPr lang="en-US" sz="3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    '.' DIGIT {DIGIT}</a:t>
            </a:r>
          </a:p>
          <a:p>
            <a:pPr marL="0" indent="0">
              <a:buNone/>
            </a:pPr>
            <a:r>
              <a:rPr lang="en-US" sz="3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DIGIT       ::= [0-9]</a:t>
            </a:r>
          </a:p>
          <a:p>
            <a:pPr marL="0" indent="0">
              <a:buNone/>
            </a:pPr>
            <a:r>
              <a:rPr lang="en-US" sz="3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BLOCK       ::= # Perl +/- Extras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AADAD-4F9A-D14E-919A-F7E1E518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D499A-5C63-FD4C-BE4A-58F12AA6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878084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F19BD-D173-604C-BD43-4DB27D86D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258B1-603F-1F45-AD6C-E4EA52A58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METHOD     ::= MODIFIERS 'method' SIGNATURE '{'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     (</a:t>
            </a:r>
            <a:r>
              <a:rPr lang="en-US" sz="1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perl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code)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   '}'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SIGNATURE  ::= METHODNAME '(‘ 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     current sub argument structure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     + extra work from Dave Mitchell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  ')'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METHODNAME ::= [a-</a:t>
            </a:r>
            <a:r>
              <a:rPr lang="en-US" sz="1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zA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-Z_]\w*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MODIFIERS  ::= MODIFIER { MODIFIER }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MODIFIER   ::= 'has'   | 'private'  | 'overrides' 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 | 'multi' | 'abstract' | 'shared'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AADAD-4F9A-D14E-919A-F7E1E518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D499A-5C63-FD4C-BE4A-58F12AA6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331922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9DC2-0556-6A4A-AD96-CF8B058F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BBBB1-7BF7-674E-A731-C7DA3E7B0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grammar largely done</a:t>
            </a:r>
          </a:p>
          <a:p>
            <a:r>
              <a:rPr lang="en-US" dirty="0"/>
              <a:t>Initial semantics largely done</a:t>
            </a:r>
          </a:p>
          <a:p>
            <a:r>
              <a:rPr lang="en-US" dirty="0"/>
              <a:t>Must develop an MVP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0F67D-A057-A045-AF6B-761AA8A65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5192E-D1D8-C243-B73B-DAEC6203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004261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F3F8C4-C4F8-D545-8E1D-DBBCDE0BEC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 Considerations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786ADC0-1660-EA41-B1CA-5A5552EE95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B3892-B8B5-8345-98B0-3CC9A174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0CA2E-2AA3-9C49-80FD-1F8323F96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312136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5102-AB8E-9F47-889C-FD449AFB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86599-2E32-904B-91F4-EA9D0C84C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things should be easy</a:t>
            </a:r>
          </a:p>
          <a:p>
            <a:r>
              <a:rPr lang="en-US" dirty="0"/>
              <a:t>Hard things should be possible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2E1DC-7B13-3E4E-A922-7F62122E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B0FF4-EBD8-1A45-926A-314C9531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573020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5102-AB8E-9F47-889C-FD449AFB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86599-2E32-904B-91F4-EA9D0C84C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things should be easy</a:t>
            </a:r>
          </a:p>
          <a:p>
            <a:r>
              <a:rPr lang="en-US" dirty="0"/>
              <a:t>Hard things should be possible</a:t>
            </a:r>
          </a:p>
          <a:p>
            <a:r>
              <a:rPr lang="en-US" dirty="0"/>
              <a:t>Small systems easy to build</a:t>
            </a:r>
          </a:p>
          <a:p>
            <a:r>
              <a:rPr lang="en-US" dirty="0"/>
              <a:t>Large systems should have greater safety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2E1DC-7B13-3E4E-A922-7F62122E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B0FF4-EBD8-1A45-926A-314C9531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123994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5102-AB8E-9F47-889C-FD449AFB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86599-2E32-904B-91F4-EA9D0C84C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Easy things should be easy</a:t>
            </a:r>
          </a:p>
          <a:p>
            <a:r>
              <a:rPr lang="en-US" dirty="0"/>
              <a:t>Hard things should be possible</a:t>
            </a:r>
          </a:p>
          <a:p>
            <a:r>
              <a:rPr lang="en-US" dirty="0"/>
              <a:t>Small systems easy to build</a:t>
            </a:r>
          </a:p>
          <a:p>
            <a:r>
              <a:rPr lang="en-US" dirty="0"/>
              <a:t>Large systems should have greater safety</a:t>
            </a:r>
          </a:p>
          <a:p>
            <a:r>
              <a:rPr lang="en-US" dirty="0"/>
              <a:t>Decouple data/accessors/constructors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has</a:t>
            </a:r>
            <a:r>
              <a:rPr lang="en-US" dirty="0"/>
              <a:t>)</a:t>
            </a:r>
          </a:p>
          <a:p>
            <a:r>
              <a:rPr lang="en-US" dirty="0"/>
              <a:t>Encourage smaller interfaces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2E1DC-7B13-3E4E-A922-7F62122E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B0FF4-EBD8-1A45-926A-314C9531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80931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EF045C-5EF7-D146-877A-23AA0B63ED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949DD99-16B2-4745-9D82-30FF8EB3F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“Good enough” is not good enough.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9F557-B70A-0540-8030-11E2EE380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988D-8516-5D46-BE61-51D7AEB8154D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97471-2C6E-CE4D-ACD6-86E5576A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9576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"/>
    </mc:Choice>
    <mc:Fallback xmlns="">
      <p:transition spd="slow" advTm="954"/>
    </mc:Fallback>
  </mc:AlternateContent>
  <p:extLst>
    <p:ext uri="{3A86A75C-4F4B-4683-9AE1-C65F6400EC91}">
      <p14:laserTraceLst xmlns:p14="http://schemas.microsoft.com/office/powerpoint/2010/main">
        <p14:tracePtLst>
          <p14:tracePt t="5" x="4371975" y="4170363"/>
          <p14:tracePt t="712" x="4371975" y="4164013"/>
        </p14:tracePtLst>
      </p14:laserTraceLst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5102-AB8E-9F47-889C-FD449AFB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86599-2E32-904B-91F4-EA9D0C84C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Easy things should be easy</a:t>
            </a:r>
          </a:p>
          <a:p>
            <a:r>
              <a:rPr lang="en-US" dirty="0"/>
              <a:t>Hard things should be possible</a:t>
            </a:r>
          </a:p>
          <a:p>
            <a:r>
              <a:rPr lang="en-US" dirty="0"/>
              <a:t>Small systems easy to build</a:t>
            </a:r>
          </a:p>
          <a:p>
            <a:r>
              <a:rPr lang="en-US" dirty="0"/>
              <a:t>Large systems should have greater safety</a:t>
            </a:r>
          </a:p>
          <a:p>
            <a:r>
              <a:rPr lang="en-US" dirty="0"/>
              <a:t>Decouple data/accessors/constructors</a:t>
            </a:r>
          </a:p>
          <a:p>
            <a:r>
              <a:rPr lang="en-US" dirty="0"/>
              <a:t>Encourage smaller interfaces</a:t>
            </a:r>
          </a:p>
          <a:p>
            <a:r>
              <a:rPr lang="en-US" b="1" dirty="0"/>
              <a:t>Cater to new developers!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2E1DC-7B13-3E4E-A922-7F62122E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B0FF4-EBD8-1A45-926A-314C9531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358673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0287B-F5A4-A24E-921F-B7A8B0F7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Cater to New Developers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5D7-E2BB-5D44-AD76-4F13983C7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to Perl</a:t>
            </a:r>
          </a:p>
          <a:p>
            <a:r>
              <a:rPr lang="en-US" dirty="0"/>
              <a:t>New to programming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0DCC6-D53F-B441-94D7-74C57C52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36738-780E-754B-8840-806FA5B6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55752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0287B-F5A4-A24E-921F-B7A8B0F7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Cater to New Developers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5D7-E2BB-5D44-AD76-4F13983C7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to Perl</a:t>
            </a:r>
          </a:p>
          <a:p>
            <a:r>
              <a:rPr lang="en-US" dirty="0"/>
              <a:t>New to programming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'name' =&gt; ( is =&gt; '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rwp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 );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0DCC6-D53F-B441-94D7-74C57C52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36738-780E-754B-8840-806FA5B6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4961052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0287B-F5A4-A24E-921F-B7A8B0F7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Cater to New Developers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5D7-E2BB-5D44-AD76-4F13983C7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to Perl</a:t>
            </a:r>
          </a:p>
          <a:p>
            <a:r>
              <a:rPr lang="en-US" dirty="0"/>
              <a:t>New to programming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trike="sngStrike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'name' =&gt; ( is =&gt; '</a:t>
            </a:r>
            <a:r>
              <a:rPr lang="en-US" strike="sngStrike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rwp</a:t>
            </a:r>
            <a:r>
              <a:rPr lang="en-US" strike="sngStrike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 );</a:t>
            </a:r>
          </a:p>
          <a:p>
            <a:pPr marL="0" indent="0">
              <a:buNone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$name :reader;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0DCC6-D53F-B441-94D7-74C57C52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36738-780E-754B-8840-806FA5B6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4078241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0287B-F5A4-A24E-921F-B7A8B0F7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Cater to New Developers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5D7-E2BB-5D44-AD76-4F13983C7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to Perl</a:t>
            </a:r>
          </a:p>
          <a:p>
            <a:r>
              <a:rPr lang="en-US" dirty="0"/>
              <a:t>New to programming</a:t>
            </a:r>
          </a:p>
          <a:p>
            <a:r>
              <a:rPr lang="en-US" dirty="0"/>
              <a:t>Paul Graham created Arc to cater to experts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0DCC6-D53F-B441-94D7-74C57C52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36738-780E-754B-8840-806FA5B6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64716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0287B-F5A4-A24E-921F-B7A8B0F7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Cater to New Developers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5D7-E2BB-5D44-AD76-4F13983C7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to Perl</a:t>
            </a:r>
          </a:p>
          <a:p>
            <a:r>
              <a:rPr lang="en-US" dirty="0"/>
              <a:t>New to programming</a:t>
            </a:r>
          </a:p>
          <a:p>
            <a:r>
              <a:rPr lang="en-US" dirty="0"/>
              <a:t>Paul Graham created Arc to cater to experts</a:t>
            </a:r>
          </a:p>
          <a:p>
            <a:r>
              <a:rPr lang="en-US" b="1" dirty="0">
                <a:solidFill>
                  <a:srgbClr val="FF0000"/>
                </a:solidFill>
              </a:rPr>
              <a:t>Arc is dead!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0DCC6-D53F-B441-94D7-74C57C52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36738-780E-754B-8840-806FA5B6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612813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C3164-E489-B54A-BA07-F14DDD04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3EF2-72D1-5049-AFEB-4D1F9E9F7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i="1" dirty="0"/>
              <a:t>very</a:t>
            </a:r>
            <a:r>
              <a:rPr lang="en-US" dirty="0"/>
              <a:t> opinionated</a:t>
            </a:r>
          </a:p>
          <a:p>
            <a:r>
              <a:rPr lang="en-US" dirty="0"/>
              <a:t>Is Perl(</a:t>
            </a:r>
            <a:r>
              <a:rPr lang="en-US" dirty="0" err="1"/>
              <a:t>ish</a:t>
            </a:r>
            <a:r>
              <a:rPr lang="en-US" dirty="0"/>
              <a:t>)</a:t>
            </a:r>
          </a:p>
          <a:p>
            <a:r>
              <a:rPr lang="en-US" dirty="0"/>
              <a:t>Is practical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88516-C360-1148-A460-29A903B37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7264D-0974-DF4C-818D-24DF4183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865407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84AB1-FBB0-3548-9F08-89A6D043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4F3ED-E830-A043-A34C-E05D96DD4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Steering council is receptive ️</a:t>
            </a:r>
          </a:p>
          <a:p>
            <a:r>
              <a:rPr lang="en-US" dirty="0" err="1"/>
              <a:t>Stevan</a:t>
            </a:r>
            <a:r>
              <a:rPr lang="en-US" dirty="0"/>
              <a:t> Little: </a:t>
            </a:r>
            <a:r>
              <a:rPr lang="en-US" dirty="0" err="1"/>
              <a:t>transpiler</a:t>
            </a:r>
            <a:endParaRPr lang="en-US" dirty="0"/>
          </a:p>
          <a:p>
            <a:r>
              <a:rPr lang="en-US" dirty="0"/>
              <a:t>Paul “</a:t>
            </a:r>
            <a:r>
              <a:rPr lang="en-US" dirty="0" err="1"/>
              <a:t>LeoNerd</a:t>
            </a:r>
            <a:r>
              <a:rPr lang="en-US" dirty="0"/>
              <a:t>” Evans: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Object::Pad </a:t>
            </a:r>
          </a:p>
          <a:p>
            <a:r>
              <a:rPr lang="en-US" dirty="0"/>
              <a:t>Community input welcome</a:t>
            </a:r>
          </a:p>
          <a:p>
            <a:pPr marL="0" indent="0" algn="ctr">
              <a:buNone/>
            </a:pPr>
            <a:br>
              <a:rPr lang="en-US" dirty="0"/>
            </a:br>
            <a:r>
              <a:rPr lang="en-US" sz="4800" i="1" dirty="0" err="1"/>
              <a:t>irc.perl.org</a:t>
            </a:r>
            <a:r>
              <a:rPr lang="en-US" sz="4800" i="1" dirty="0"/>
              <a:t> #</a:t>
            </a:r>
            <a:r>
              <a:rPr lang="en-US" sz="4800" i="1" dirty="0" err="1"/>
              <a:t>cor</a:t>
            </a:r>
            <a:endParaRPr lang="en-US" sz="4800" i="1" dirty="0"/>
          </a:p>
          <a:p>
            <a:pPr marL="0" indent="0" algn="ctr">
              <a:buNone/>
            </a:pPr>
            <a:r>
              <a:rPr lang="en-US" sz="4800" i="1" dirty="0"/>
              <a:t>https://</a:t>
            </a:r>
            <a:r>
              <a:rPr lang="en-US" sz="4800" i="1" dirty="0" err="1"/>
              <a:t>github.com</a:t>
            </a:r>
            <a:r>
              <a:rPr lang="en-US" sz="4800" i="1" dirty="0"/>
              <a:t>/Ovid/Cor/wiki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8B360-8C2E-A448-9CA6-68C12E32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BAC07-A64B-B549-9C51-8971FEF3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4033124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6DDD-FF72-8144-8B2F-A977765C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8B8F-E15E-6446-B8AA-F2EDEE8B0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Cor syntax shown is speculative and will change!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DF88248-F9C3-4FC3-8BC1-E1174BECF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F96DB-046D-834B-8BCB-7E9F93E9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2624426-0ACA-E140-B16E-EE54D81294BA}" type="datetime4">
              <a:rPr lang="fr-FR" smtClean="0"/>
              <a:pPr>
                <a:spcAft>
                  <a:spcPts val="600"/>
                </a:spcAft>
              </a:pPr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8E8DC-8618-114A-8A46-C271AE3D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8582215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6DDD-FF72-8144-8B2F-A977765C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8B8F-E15E-6446-B8AA-F2EDEE8B0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Cor syntax shown is speculative and will change!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Data types shown are for entertainment purposes only.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DF88248-F9C3-4FC3-8BC1-E1174BECF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F96DB-046D-834B-8BCB-7E9F93E9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2624426-0ACA-E140-B16E-EE54D81294BA}" type="datetime4">
              <a:rPr lang="fr-FR" smtClean="0"/>
              <a:pPr>
                <a:spcAft>
                  <a:spcPts val="600"/>
                </a:spcAft>
              </a:pPr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8E8DC-8618-114A-8A46-C271AE3D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32448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4CCC0-0047-F64B-8760-01FDA5C9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B80FD-97FE-894E-BA56-1152DE62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39A9A7-9DCC-4B40-ABEC-161F06AD9603}"/>
              </a:ext>
            </a:extLst>
          </p:cNvPr>
          <p:cNvSpPr txBox="1"/>
          <p:nvPr/>
        </p:nvSpPr>
        <p:spPr>
          <a:xfrm>
            <a:off x="0" y="5172701"/>
            <a:ext cx="9144000" cy="1015663"/>
          </a:xfrm>
          <a:prstGeom prst="rect">
            <a:avLst/>
          </a:prstGeom>
          <a:noFill/>
          <a:effectLst>
            <a:glow rad="355600">
              <a:schemeClr val="accent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7112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Cor == Corinna</a:t>
            </a:r>
          </a:p>
        </p:txBody>
      </p:sp>
    </p:spTree>
    <p:extLst>
      <p:ext uri="{BB962C8B-B14F-4D97-AF65-F5344CB8AC3E}">
        <p14:creationId xmlns:p14="http://schemas.microsoft.com/office/powerpoint/2010/main" val="29514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4"/>
    </mc:Choice>
    <mc:Fallback xmlns="">
      <p:transition spd="slow" advTm="894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05ACF8-4A80-364C-AFDF-0FB92EE7C4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Evolution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21A414-086F-864B-B36A-5976C19F4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5A9EB-64D5-8A4B-9860-E70606A6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8C86-FBBB-CE4E-897F-B450C5B0E173}" type="datetime4">
              <a:rPr lang="fr-FR" smtClean="0"/>
              <a:t>6 février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FE5FB-FBFD-DB4D-8235-6FD039C7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4919709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A54D-602A-7D41-B660-E2629CEC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Moose .01 (2006!)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95DA7-2A1B-F944-9177-45E2C8809AAC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BankAccount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strict;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warnings;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Moose;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'balance' =&gt; (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Int(), is =&gt; '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default =&gt; 0);</a:t>
            </a:r>
          </a:p>
          <a:p>
            <a:pPr marL="0" indent="0">
              <a:buNone/>
            </a:pPr>
            <a:endParaRPr lang="en-US" sz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deposit {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($self, $amount) = @_;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$self-&gt;balance($self-&gt;balance + $amount);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withdraw {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($self, $amount) = @_;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$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current_balance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 $self-&gt;balance();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($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current_balance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&gt;= $amount)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|| confess "Account overdrawn";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$self-&gt;balance($</a:t>
            </a:r>
            <a:r>
              <a:rPr lang="en-US" sz="1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current_balance</a:t>
            </a: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- $amount);</a:t>
            </a:r>
          </a:p>
          <a:p>
            <a:pPr marL="0" indent="0">
              <a:buNone/>
            </a:pPr>
            <a:r>
              <a:rPr lang="en-US" sz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7246D-68D5-1E47-90AB-C331C238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9D670-051A-2646-A5B8-1999E9DA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4152028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A54D-602A-7D41-B660-E2629CEC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Moose .01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95DA7-2A1B-F944-9177-45E2C8809AAC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Point;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Moose;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	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'x' =&gt; (</a:t>
            </a:r>
            <a:r>
              <a:rPr lang="en-US" sz="1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Int(), is =&gt; '</a:t>
            </a:r>
            <a:r>
              <a:rPr lang="en-US" sz="1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'y' =&gt; (</a:t>
            </a:r>
            <a:r>
              <a:rPr lang="en-US" sz="1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Int(), is =&gt; '</a:t>
            </a:r>
            <a:r>
              <a:rPr lang="en-US" sz="1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clear {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$self = shift;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$self-&gt;x(0);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$self-&gt;y(0);    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7246D-68D5-1E47-90AB-C331C238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9D670-051A-2646-A5B8-1999E9DA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9857737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6FDE1-CC44-6444-9A3F-6BD6A383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Moxie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F5503-9D16-7644-BDBB-8C4CA9D9F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Point {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Moxie;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extends 'Moxie::Object';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x =&gt; ( default =&gt; sub { 0 } );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y =&gt; ( default =&gt; sub { 0 } );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x :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y :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clear ($self) {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$self-&gt;@{ 'x', 'y' } = (0, 0);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28DAF-CC45-5E48-902C-CE5D3C41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4F713-F496-1345-BF7D-951C59C3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6454734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6FDE1-CC44-6444-9A3F-6BD6A383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Declare our slots (data)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F5503-9D16-7644-BDBB-8C4CA9D9F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Point {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Moxie;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extends 'Moxie::Object';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x =&gt; ( default =&gt; sub { 0 } 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y =&gt; ( default =&gt; sub { 0 } );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x :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y :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clear ($self) {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$self-&gt;@{ 'x', 'y' } = (0, 0);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28DAF-CC45-5E48-902C-CE5D3C41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4F713-F496-1345-BF7D-951C59C3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6414327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6FDE1-CC44-6444-9A3F-6BD6A383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Declare our accessors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F5503-9D16-7644-BDBB-8C4CA9D9F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Point {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Moxie;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extends 'Moxie::Object';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x =&gt; ( default =&gt; sub { 0 } );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y =&gt; ( default =&gt; sub { 0 } );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x 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y 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clear ($self) {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$self-&gt;@{ 'x', 'y' } = (0, 0);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28DAF-CC45-5E48-902C-CE5D3C41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4F713-F496-1345-BF7D-951C59C3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9621806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6FDE1-CC44-6444-9A3F-6BD6A383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F5503-9D16-7644-BDBB-8C4CA9D9F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Point {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Moxie;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extends 'Moxie::Object';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x =&gt; ( default =&gt; sub { 0 } );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y =&gt; ( default =&gt; sub { 0 } );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3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x : </a:t>
            </a:r>
            <a:r>
              <a:rPr lang="en-US" sz="33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3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y : </a:t>
            </a:r>
            <a:r>
              <a:rPr lang="en-US" sz="33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33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clear ($self)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$self-&gt;@{ 'x', 'y' } = (0, 0);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28DAF-CC45-5E48-902C-CE5D3C41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4F713-F496-1345-BF7D-951C59C3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2728190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6FDE1-CC44-6444-9A3F-6BD6A383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F5503-9D16-7644-BDBB-8C4CA9D9F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class Point {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($x, $y) :new :reader = (0, 0);</a:t>
            </a:r>
          </a:p>
          <a:p>
            <a:pPr marL="0" indent="0">
              <a:buNone/>
            </a:pP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method clear {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$x = 0;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$y = 0;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28DAF-CC45-5E48-902C-CE5D3C41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4F713-F496-1345-BF7D-951C59C3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2245523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C4E4C6-0C0A-3641-BD71-2D71A8EE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Identical Behavior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3A493F-1C42-6F49-BAB7-4F8F86F40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Moxie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FFF44C-DEED-C945-B539-B0CF96C09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Point {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Moxie;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extends 'Moxie::Object';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x =&gt; ( default =&gt; sub { 0 } );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y =&gt; ( default =&gt; sub { 0 } );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x :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y :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clear ($self) {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$self-&gt;@{ 'x', 'y' } = (0, 0);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2BE255-9EC6-7F45-BE8F-1F9B739DC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A6B730-4C92-2A46-ACB1-47440834B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class Point {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($x, $y) :new :reader = (0, 0);</a:t>
            </a:r>
          </a:p>
          <a:p>
            <a:pPr marL="0" indent="0">
              <a:buNone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method clear {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$x = 0; $y = 0;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9EFB-E548-4E45-B97B-AF83E977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40083-6498-D743-8C34-8FDD9076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5677901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94A205-E63C-8F46-9D01-AC95E600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Moo/se was great, but 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53FF1-39A0-824D-B632-201D53856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bad affordances</a:t>
            </a:r>
          </a:p>
          <a:p>
            <a:r>
              <a:rPr lang="en-US" dirty="0"/>
              <a:t>Clumsy for common use cases</a:t>
            </a:r>
          </a:p>
          <a:p>
            <a:r>
              <a:rPr lang="en-US" dirty="0"/>
              <a:t>Raku has some great ideas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07A880-4AE6-A045-89CB-7010885B3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8C86-FBBB-CE4E-897F-B450C5B0E173}" type="datetime4">
              <a:rPr lang="fr-FR" smtClean="0"/>
              <a:t>6 février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2CE33-5B76-3B45-B11E-025FE84AD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54456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6B22-27B6-B243-B04E-C98F129EC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Pizza!</a:t>
            </a:r>
          </a:p>
        </p:txBody>
      </p:sp>
      <p:pic>
        <p:nvPicPr>
          <p:cNvPr id="7" name="Content Placeholder 6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0BEBD8C7-2322-1C43-A244-C5F85826D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1766" y="1258229"/>
            <a:ext cx="6780468" cy="45259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5D7DC-61E0-DC49-9F03-3A8755F7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814B4-2759-014F-B2B5-5434737FE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50CB3-B573-B243-96D2-31163DF127EF}"/>
              </a:ext>
            </a:extLst>
          </p:cNvPr>
          <p:cNvSpPr txBox="1"/>
          <p:nvPr/>
        </p:nvSpPr>
        <p:spPr>
          <a:xfrm>
            <a:off x="2070353" y="5947608"/>
            <a:ext cx="500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by </a:t>
            </a:r>
            <a:r>
              <a:rPr lang="en-US" dirty="0">
                <a:hlinkClick r:id="rId4"/>
              </a:rPr>
              <a:t>Aurélien Lemasson-Théobald</a:t>
            </a:r>
            <a:r>
              <a:rPr lang="en-US" dirty="0"/>
              <a:t> on </a:t>
            </a:r>
            <a:r>
              <a:rPr lang="en-US" dirty="0">
                <a:hlinkClick r:id="rId5"/>
              </a:rPr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"/>
    </mc:Choice>
    <mc:Fallback xmlns="">
      <p:transition spd="slow" advTm="850"/>
    </mc:Fallback>
  </mc:AlternateContent>
  <p:extLst>
    <p:ext uri="{3A86A75C-4F4B-4683-9AE1-C65F6400EC91}">
      <p14:laserTraceLst xmlns:p14="http://schemas.microsoft.com/office/powerpoint/2010/main">
        <p14:tracePtLst>
          <p14:tracePt t="709" x="4371975" y="4170363"/>
        </p14:tracePtLst>
      </p14:laserTraceLst>
    </p:ext>
  </p:extLs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CDEFF-6229-A741-9798-B4339B11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Moo/se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has()</a:t>
            </a:r>
            <a:r>
              <a:rPr lang="en-US" dirty="0"/>
              <a:t> handles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5AF1F-4B11-E843-8EF7-D6E5BBDC9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Slot declaration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Attributes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Types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Coercion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Delegation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Clearers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Predicates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Documentation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Constructor </a:t>
            </a:r>
            <a:r>
              <a:rPr lang="en-US" sz="2700" dirty="0" err="1"/>
              <a:t>args</a:t>
            </a:r>
            <a:endParaRPr lang="en-US" sz="2700" dirty="0"/>
          </a:p>
          <a:p>
            <a:pPr>
              <a:lnSpc>
                <a:spcPct val="90000"/>
              </a:lnSpc>
            </a:pPr>
            <a:r>
              <a:rPr lang="en-US" sz="2700" dirty="0"/>
              <a:t>Default values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Overriding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… and more!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2F5C74A-BB8F-4000-8008-508C588AC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C529A-7890-BC44-998D-2E55D28B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2624426-0ACA-E140-B16E-EE54D81294BA}" type="datetime4">
              <a:rPr lang="fr-FR" smtClean="0"/>
              <a:pPr>
                <a:spcAft>
                  <a:spcPts val="600"/>
                </a:spcAft>
              </a:pPr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CFC56-F509-EA47-AF41-51A10597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5498870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CDEFF-6229-A741-9798-B4339B11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Cor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has()</a:t>
            </a:r>
            <a:r>
              <a:rPr lang="en-US" dirty="0"/>
              <a:t> handles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5AF1F-4B11-E843-8EF7-D6E5BBDC9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Slot declaration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2F5C74A-BB8F-4000-8008-508C588AC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C529A-7890-BC44-998D-2E55D28B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2624426-0ACA-E140-B16E-EE54D81294BA}" type="datetime4">
              <a:rPr lang="fr-FR" smtClean="0"/>
              <a:pPr>
                <a:spcAft>
                  <a:spcPts val="600"/>
                </a:spcAft>
              </a:pPr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CFC56-F509-EA47-AF41-51A10597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1711250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Customer attributes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Name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Birthdate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Optional Title (Dr., Ms., etc.)</a:t>
            </a:r>
          </a:p>
          <a:p>
            <a:pPr marL="0" indent="0">
              <a:buNone/>
            </a:pPr>
            <a:endParaRPr lang="en-US" sz="24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Customer methods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Full Name (name, prepended with title if it exists)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cs typeface="Courier New" panose="02070309020205020404" pitchFamily="49" charset="0"/>
              </a:rPr>
              <a:t>Old enough to vote, drive, </a:t>
            </a:r>
            <a:r>
              <a:rPr lang="en-US" sz="2400" dirty="0" err="1">
                <a:cs typeface="Courier New" panose="02070309020205020404" pitchFamily="49" charset="0"/>
              </a:rPr>
              <a:t>etc</a:t>
            </a:r>
            <a:r>
              <a:rPr lang="en-US" sz="2400" dirty="0">
                <a:cs typeface="Courier New" panose="02070309020205020404" pitchFamily="49" charset="0"/>
              </a:rPr>
              <a:t>?</a:t>
            </a:r>
          </a:p>
          <a:p>
            <a:pPr marL="0" indent="0">
              <a:buNone/>
            </a:pPr>
            <a:endParaRPr lang="en-US" sz="2400" b="1" dirty="0"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A92F-52DF-584F-80F6-36B43EB3EC28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41211633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Customer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Moose;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( is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'Str' ); # Dr., Ms., etc.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( is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'Str',      required =&gt; 1 );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birthdate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( is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DateTime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required =&gt; 1 );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full_name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{...} #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title+name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or name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old_enough_to_have_account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{...}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old_enough_to_vote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{...}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old_enough_to_drive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{...}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93DF-207D-D44D-AF0B-BA642AA59475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40259514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Immutability!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Customer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Moose;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title 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(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 =&gt; '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'Str' ); # Dr., Ms., etc.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name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(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 =&gt; '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'Str',      required =&gt; 1 );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birthdate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(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 =&gt; '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DateTime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required =&gt; 1 );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full_name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      {...} #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title+name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or name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old_enough_to_have_account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{...}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old_enough_to_vote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{...}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old_enough_to_drive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{...}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DC48-B403-3842-AFEE-F258E9EF00CE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710011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Immutability!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my $customer = Customer-&gt;new(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name      =&gt; "Ovid", 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birthdate =&gt; $datetime 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if ( $</a:t>
            </a:r>
            <a:r>
              <a:rPr lang="en-US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ovid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old_enough_to_vote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$date = $</a:t>
            </a:r>
            <a:r>
              <a:rPr lang="en-US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ovid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-&gt;birthdate;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# deep in the bowels of your code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$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ovid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-&gt;birthdate($yesterday); # EXCEPTION!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…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9985-2C38-6548-8F52-413C50A7F4CB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1325520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my $customer = Customer-&gt;new(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name      =&gt; "Ovid", 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birthdate =&gt; $datetime 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if ( $</a:t>
            </a:r>
            <a:r>
              <a:rPr lang="en-US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ovid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old_enough_to_vote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$date = $</a:t>
            </a:r>
            <a:r>
              <a:rPr lang="en-US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ovid</a:t>
            </a: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-&gt;birthdate;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# deep in the bowels of your code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$date-&gt;set( year =&gt; $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last_year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); # oops!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…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9985-2C38-6548-8F52-413C50A7F4CB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6483278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11BC-75B3-C24F-8EDC-4AEE44A5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Real-World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4D61B-5233-A543-A257-0122F80E1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https://rjbs.manxome.org/rubric/entry/1929</a:t>
            </a:r>
            <a:endParaRPr lang="en-US" dirty="0"/>
          </a:p>
          <a:p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DateTime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Moonpig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DateTimeX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::Immutable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EABC9-F61C-7844-8772-3C526390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5274-95C7-7F41-AFBB-EEDFCC1D9A39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9F83B-4495-6442-B069-6C82D9A02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7145357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DBIx</a:t>
            </a:r>
            <a:r>
              <a:rPr lang="en-US" sz="3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::Class</a:t>
            </a:r>
            <a:r>
              <a:rPr lang="en-US" sz="3800" dirty="0"/>
              <a:t> immutable </a:t>
            </a:r>
            <a:r>
              <a:rPr lang="en-US" sz="38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DateTime</a:t>
            </a:r>
            <a:endParaRPr lang="en-US" sz="3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My::Schema::Component::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ImmutableDateTime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My::Custom::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DateTime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::Immutable;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use parent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DBIx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::Class::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InflateColumn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DateTime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_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post_inflate_datetime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( $self, @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) = @_;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$dt = $self-&gt;next::method(@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return My::Custom::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DateTime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::Immutable-&gt;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new_datetime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($dt);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 Thanks to Peter Mottram (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SysPete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for this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9985-2C38-6548-8F52-413C50A7F4CB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41237862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84D7-5A6B-AF41-A3E7-31746CC3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Cor 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D7A3F-57B0-FF4E-A19C-6D80CEC50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/>
              <a:t>Immutability should be the default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5760E7B-E10F-4390-8B35-9B123C117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$name :reader;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9AE05-1E42-E247-8BFA-92F4AEE0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BEC99E8-6905-9F45-8560-8FF9CDA8608C}" type="datetime4">
              <a:rPr lang="fr-FR" smtClean="0"/>
              <a:pPr>
                <a:spcAft>
                  <a:spcPts val="600"/>
                </a:spcAft>
              </a:pPr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780D1-C062-954A-B0E7-832BF4F3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01365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25D5-7969-F14A-A79E-9E3DE9E4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vs. Value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E296EC-7445-7140-B62E-E118E1575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56299-9FE3-7E42-A8FC-37536E7B41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Learning curve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D8E230-E0CC-DC47-B777-54AFCCE22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5C3FF6-13CA-C34D-8928-97FBFFFC9C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A4E4B-8DC4-C94B-A15F-DA8976A7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09F3A-EE64-C24D-8A42-F57771D9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42133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8"/>
    </mc:Choice>
    <mc:Fallback xmlns="">
      <p:transition spd="slow" advTm="3208"/>
    </mc:Fallback>
  </mc:AlternateContent>
  <p:extLst>
    <p:ext uri="{3A86A75C-4F4B-4683-9AE1-C65F6400EC91}">
      <p14:laserTraceLst xmlns:p14="http://schemas.microsoft.com/office/powerpoint/2010/main">
        <p14:tracePtLst>
          <p14:tracePt t="705" x="4365625" y="4170363"/>
          <p14:tracePt t="723" x="4352925" y="4170363"/>
          <p14:tracePt t="727" x="4341813" y="4170363"/>
          <p14:tracePt t="738" x="4329113" y="4170363"/>
          <p14:tracePt t="749" x="4310063" y="4170363"/>
          <p14:tracePt t="761" x="4298950" y="4170363"/>
          <p14:tracePt t="772" x="4292600" y="4170363"/>
          <p14:tracePt t="794" x="4286250" y="4170363"/>
          <p14:tracePt t="952" x="4279900" y="4164013"/>
          <p14:tracePt t="964" x="4273550" y="4164013"/>
          <p14:tracePt t="974" x="4267200" y="4164013"/>
          <p14:tracePt t="986" x="4256088" y="4157663"/>
          <p14:tracePt t="997" x="4243388" y="4157663"/>
          <p14:tracePt t="1008" x="4230688" y="4157663"/>
          <p14:tracePt t="1019" x="4217988" y="4151313"/>
          <p14:tracePt t="1031" x="4206875" y="4151313"/>
          <p14:tracePt t="1042" x="4194175" y="4151313"/>
          <p14:tracePt t="1053" x="4187825" y="4151313"/>
          <p14:tracePt t="1064" x="4175125" y="4151313"/>
          <p14:tracePt t="1076" x="4168775" y="4144963"/>
          <p14:tracePt t="1087" x="4157663" y="4144963"/>
          <p14:tracePt t="1098" x="4151313" y="4144963"/>
          <p14:tracePt t="1109" x="4144963" y="4144963"/>
          <p14:tracePt t="1121" x="4138613" y="4138613"/>
          <p14:tracePt t="1143" x="4132263" y="4138613"/>
          <p14:tracePt t="2617" x="4125913" y="4138613"/>
          <p14:tracePt t="2640" x="4119563" y="4138613"/>
          <p14:tracePt t="2651" x="4113213" y="4133850"/>
          <p14:tracePt t="2662" x="4108450" y="4133850"/>
          <p14:tracePt t="2686" x="4102100" y="4133850"/>
          <p14:tracePt t="2707" x="4102100" y="4127500"/>
        </p14:tracePtLst>
      </p14:laserTraceLst>
    </p:ext>
  </p:extLs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84D7-5A6B-AF41-A3E7-31746CC3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Cor 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D7A3F-57B0-FF4E-A19C-6D80CEC50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/>
              <a:t>Immutability should be the default</a:t>
            </a:r>
          </a:p>
          <a:p>
            <a:pPr marL="514350" indent="-514350">
              <a:buFont typeface="+mj-lt"/>
              <a:buAutoNum type="arabicPeriod"/>
            </a:pPr>
            <a:endParaRPr lang="en-US" i="1" dirty="0"/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(But trivial to make mutable)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5760E7B-E10F-4390-8B35-9B123C117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$name :reader 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:writer;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9AE05-1E42-E247-8BFA-92F4AEE0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BEC99E8-6905-9F45-8560-8FF9CDA8608C}" type="datetime4">
              <a:rPr lang="fr-FR" smtClean="0"/>
              <a:pPr>
                <a:spcAft>
                  <a:spcPts val="600"/>
                </a:spcAft>
              </a:pPr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780D1-C062-954A-B0E7-832BF4F3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4606428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E3ACF-A0AD-C446-B571-14ABB9AD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New Business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6E4A-6985-3349-92EF-92CBBEBFC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Customers must always be addressed by title + name, if title exists.</a:t>
            </a:r>
          </a:p>
          <a:p>
            <a:pPr marL="0" indent="0">
              <a:buNone/>
            </a:pPr>
            <a:r>
              <a:rPr lang="en-US" b="1" dirty="0"/>
              <a:t>NEVER</a:t>
            </a:r>
            <a:r>
              <a:rPr lang="en-US" dirty="0"/>
              <a:t> by just their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4643E-4BDD-8D42-A194-64D70713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0BE4DC5-8E58-774F-A001-6D64D94AA046}" type="datetime4">
              <a:rPr lang="fr-FR" smtClean="0"/>
              <a:pPr>
                <a:spcAft>
                  <a:spcPts val="600"/>
                </a:spcAft>
              </a:pPr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9F155-4C43-D441-A2A3-73FBAF3B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1053255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Customer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Moose;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</a:t>
            </a:r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( is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'Str’ ); # Dr., Ms., etc.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</a:t>
            </a:r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( is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'Str',      required =&gt; 1 );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</a:t>
            </a:r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birthdate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( is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DateTime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required =&gt; 1 );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full_name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      {...} #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title+name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or name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</a:t>
            </a:r>
            <a:r>
              <a:rPr lang="en-US" sz="1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years_old</a:t>
            </a:r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{...}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</a:t>
            </a:r>
            <a:r>
              <a:rPr lang="en-US" sz="1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old_enough_to_have_account</a:t>
            </a:r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{...}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</a:t>
            </a:r>
            <a:r>
              <a:rPr lang="en-US" sz="1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old_enough_to_vote</a:t>
            </a:r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{...}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</a:t>
            </a:r>
            <a:r>
              <a:rPr lang="en-US" sz="1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old_enough_to_drive</a:t>
            </a:r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{...}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C05E-681C-B747-9461-CE088F1295C4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7987573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Full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full_name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($self)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$title = $self-&gt;title ? $self-&gt;title . ' ' : '';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return $title . $self-&gt;name;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 later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say $customer-&gt;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full_name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say $customer-&gt;name; # Oops. Might violate our rule!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5448-49CB-7E47-AA96-0F0DFB6644E3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41582856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C0BA1-5C97-2940-B7BF-8A1D059A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0FDBE-AF66-4441-A63C-E4527C77B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the “name” attribute to be private</a:t>
            </a:r>
          </a:p>
          <a:p>
            <a:r>
              <a:rPr lang="en-US" dirty="0"/>
              <a:t>But we don't want to pass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_name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/>
              <a:t>to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new()</a:t>
            </a:r>
          </a:p>
          <a:p>
            <a:r>
              <a:rPr lang="en-US" dirty="0"/>
              <a:t>Side note: if you have already released this code, “name” is now part of the contract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D973F-8F50-9042-834F-22BB65C5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C3D0-B8B5-9343-9654-4164018E6E36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82487-DED6-284E-8104-078F0904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1650859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D4A8-028A-8940-8C0C-0EC14BF1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init_arg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D86C1-0C74-A446-BFE2-7D5A1AC88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</a:t>
            </a:r>
            <a:r>
              <a:rPr lang="en-US" sz="1600" b="1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600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( is =&gt; '</a:t>
            </a:r>
            <a:r>
              <a:rPr lang="en-US" sz="1600" strike="sngStrike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strike="sngStrike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'Str', required =&gt; 1 );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_name</a:t>
            </a:r>
            <a:r>
              <a:rPr lang="en-US" sz="1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=&gt; ( 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is      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'Str',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required =&gt; 1,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init_arg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'name',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my $customer = Customer-&gt;new( name =&gt; $name, $birthdate =&gt; $dt 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say $customer-&gt;name;   # method not found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35B40-F795-1A44-B914-20392BFD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3B6C-2C90-3543-B11F-626320D633DE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DD120-FC1D-8841-94D4-0186B4E0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9502380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D4A8-028A-8940-8C0C-0EC14BF1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init_arg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D86C1-0C74-A446-BFE2-7D5A1AC88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</a:t>
            </a:r>
            <a:r>
              <a:rPr lang="en-US" sz="1600" b="1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600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( is =&gt; '</a:t>
            </a:r>
            <a:r>
              <a:rPr lang="en-US" sz="1600" strike="sngStrike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strike="sngStrike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'Str', required =&gt; 1 );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_name</a:t>
            </a:r>
            <a:r>
              <a:rPr lang="en-US" sz="1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=&gt; ( 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is      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'Str',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required =&gt; 1,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init_arg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'name',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my $customer = Customer-&gt;new( name =&gt; $name, $birthdate =&gt; $dt );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say $customer-&gt;_name;  # Yes, someone will do this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35B40-F795-1A44-B914-20392BFD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3B6C-2C90-3543-B11F-626320D633DE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DD120-FC1D-8841-94D4-0186B4E0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6192481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D4A8-028A-8940-8C0C-0EC14BF1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=&gt; 'bare'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D86C1-0C74-A446-BFE2-7D5A1AC88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( 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is       =&gt; 'bare',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'Str',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required =&gt; 1,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35B40-F795-1A44-B914-20392BFD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0090-E741-2A41-BF9C-5D340100CC51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DD120-FC1D-8841-94D4-0186B4E0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4056634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D4A8-028A-8940-8C0C-0EC14BF1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=&gt; 'bare'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D86C1-0C74-A446-BFE2-7D5A1AC88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( 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is       =&gt; 'bare',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'Str',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required =&gt; 1,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full_name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($self) {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$name = $self-&gt;meta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        -&gt;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get_attribute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('name')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        -&gt;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get_value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($self);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my $title = $self-&gt;title ? $self-&gt;title . ' ' : '';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return $title . $name;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35B40-F795-1A44-B914-20392BFD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0090-E741-2A41-BF9C-5D340100CC51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DD120-FC1D-8841-94D4-0186B4E0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5300527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FB78-2CCD-8648-8E5A-E7D25764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init_arg</a:t>
            </a:r>
            <a:r>
              <a:rPr lang="en-US" dirty="0"/>
              <a:t>/bare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2C01F-9F3F-BD42-8186-1B0BB45A2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Clever solutions</a:t>
            </a:r>
          </a:p>
          <a:p>
            <a:r>
              <a:rPr lang="en-US" dirty="0"/>
              <a:t>Clumsy solutions</a:t>
            </a:r>
          </a:p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</a:t>
            </a:r>
            <a:r>
              <a:rPr lang="en-US" dirty="0"/>
              <a:t> conflates state + methods + construction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9AFA4-0DF8-3C4B-B0B2-FBE27CF0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940D-8390-B14A-983D-0224D1FD0230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A5A51-806E-6648-AF00-2A72B7D1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90829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25D5-7969-F14A-A79E-9E3DE9E4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vs. Value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E296EC-7445-7140-B62E-E118E1575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56299-9FE3-7E42-A8FC-37536E7B41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curve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D8E230-E0CC-DC47-B777-54AFCCE22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Value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5C3FF6-13CA-C34D-8928-97FBFFFC9C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Available jobs?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Data science?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AI?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Testers?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Unicode?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Regexes?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OO?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A4E4B-8DC4-C94B-A15F-DA8976A7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09F3A-EE64-C24D-8A42-F57771D9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08704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"/>
    </mc:Choice>
    <mc:Fallback xmlns="">
      <p:transition spd="slow" advTm="95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93AE2-5D31-9243-8736-C08DC056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Pro-tip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62D8B-056C-F444-9C21-270EFE9A1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default, provide </a:t>
            </a:r>
            <a:r>
              <a:rPr lang="en-US" i="1" dirty="0"/>
              <a:t>no</a:t>
            </a:r>
            <a:r>
              <a:rPr lang="en-US" dirty="0"/>
              <a:t> public data methods</a:t>
            </a:r>
          </a:p>
          <a:p>
            <a:r>
              <a:rPr lang="en-US" dirty="0"/>
              <a:t>Only provide </a:t>
            </a:r>
            <a:r>
              <a:rPr lang="en-US" i="1" dirty="0"/>
              <a:t>needed </a:t>
            </a:r>
            <a:r>
              <a:rPr lang="en-US" dirty="0"/>
              <a:t>behavioral methods</a:t>
            </a:r>
          </a:p>
          <a:p>
            <a:r>
              <a:rPr lang="en-US" dirty="0"/>
              <a:t>Expose state on a case-by-case basis</a:t>
            </a:r>
          </a:p>
          <a:p>
            <a:r>
              <a:rPr lang="en-US" dirty="0"/>
              <a:t>Painful to do with Moose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D4FD9-6C18-E847-A646-AA636F41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BD0B4-AA38-FD4D-831A-F40EB828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0639602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84D7-5A6B-AF41-A3E7-31746CC3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Cor 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D7A3F-57B0-FF4E-A19C-6D80CEC50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Immutability should be the default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Private data should be easy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Don’t encourage promiscuous data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4B1C07-7393-48B5-976D-A5352566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9AE05-1E42-E247-8BFA-92F4AEE0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EE07F02-FA7B-054A-96F4-D1E040FFF800}" type="datetime4">
              <a:rPr lang="fr-FR" smtClean="0"/>
              <a:pPr>
                <a:spcAft>
                  <a:spcPts val="600"/>
                </a:spcAft>
              </a:pPr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780D1-C062-954A-B0E7-832BF4F3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167151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class Customer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$name      :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(Str)      :new;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$title     :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(Str)      :new =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undef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$birthdate :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DateTime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:new;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method name () {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return $title ? "$title $name" : $name;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old_enough_to_have_account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{...}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old_enough_to_vote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{...}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old_enough_to_drive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{...}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8A95-6119-DE43-B8FD-68130CF94879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3064936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4ECA-3814-D64B-9BC7-1559CEAC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434AB-5F95-AD42-8773-612C2A583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methods are expensive</a:t>
            </a:r>
          </a:p>
          <a:p>
            <a:r>
              <a:rPr lang="en-US" dirty="0"/>
              <a:t>But if they only need to be calculated once?</a:t>
            </a:r>
          </a:p>
          <a:p>
            <a:r>
              <a:rPr lang="en-US" dirty="0"/>
              <a:t>Attributes!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E290D-1A48-5042-9860-D6FD6C99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4BAAB-ABFD-8D45-BFFB-31B89C29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6255644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4ECA-3814-D64B-9BC7-1559CEAC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434AB-5F95-AD42-8773-612C2A583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methods are expensive</a:t>
            </a:r>
          </a:p>
          <a:p>
            <a:r>
              <a:rPr lang="en-US" dirty="0"/>
              <a:t>But if they only need to be calculated once?</a:t>
            </a:r>
          </a:p>
          <a:p>
            <a:r>
              <a:rPr lang="en-US" dirty="0"/>
              <a:t>Attributes!</a:t>
            </a:r>
          </a:p>
          <a:p>
            <a:r>
              <a:rPr lang="en-US" dirty="0"/>
              <a:t>(The word "attribute" is overloaded here) </a:t>
            </a:r>
            <a:r>
              <a:rPr lang="en-US" dirty="0">
                <a:sym typeface="Wingdings" pitchFamily="2" charset="2"/>
              </a:rPr>
              <a:t>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E290D-1A48-5042-9860-D6FD6C99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4BAAB-ABFD-8D45-BFFB-31B89C29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4892666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Box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Moose;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[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qw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/height width depth/] 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( is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PositiveNum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required =&gt; 1 );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volume($self) {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return $self-&gt;height * $self-&gt;width * $self-&gt;depth;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74B-3FC9-A94A-9BA0-F767837D961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2020, http://</a:t>
            </a:r>
            <a:r>
              <a:rPr lang="en-US" dirty="0" err="1"/>
              <a:t>www.allaroundtheworld.fr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055087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</a:t>
            </a:r>
            <a:r>
              <a:rPr lang="en-US" dirty="0">
                <a:solidFill>
                  <a:schemeClr val="bg1"/>
                </a:solidFill>
              </a:rPr>
              <a:t>are a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Box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Moose;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[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qw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/height width depth/]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( is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PositiveNum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required =&gt; 1 );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volume =&gt; (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is      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'Num',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init_arg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undef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lazy     =&gt; 1,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builder  =&gt; '_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build_volume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_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build_volume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($self)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return $self-&gt;height * $self-&gt;width * $self-&gt;depth;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B031-2C59-A649-8FE9-6D0FF484F54B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40601568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</a:t>
            </a:r>
            <a:r>
              <a:rPr lang="en-US" dirty="0">
                <a:solidFill>
                  <a:schemeClr val="bg1"/>
                </a:solidFill>
              </a:rPr>
              <a:t>are a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Box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Moose;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[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qw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/height width depth/]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( is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PositiveNum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required =&gt; 1 );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volume =&gt; (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is       =&gt; '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=&gt; 'Num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init_arg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undef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lazy     =&gt; 1,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builder  =&gt; '_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build_volume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_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build_volume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($self)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return $self-&gt;height * $self-&gt;width * $self-&gt;depth;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B031-2C59-A649-8FE9-6D0FF484F54B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6170999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</a:t>
            </a:r>
            <a:r>
              <a:rPr lang="en-US" dirty="0">
                <a:solidFill>
                  <a:schemeClr val="bg1"/>
                </a:solidFill>
              </a:rPr>
              <a:t>are a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Box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Moose;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[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qw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/height width depth/]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( is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PositiveNum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required =&gt; 1 );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volume =&gt; (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is      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'Num',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init_arg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undef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lazy     =&gt; 1,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builder  =&gt; '_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build_volume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_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build_volume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($self)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return $self-&gt;height * $self-&gt;width * $self-&gt;depth;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box-&gt;volume;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B031-2C59-A649-8FE9-6D0FF484F54B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6712384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</a:t>
            </a:r>
            <a:r>
              <a:rPr lang="en-US" dirty="0">
                <a:solidFill>
                  <a:schemeClr val="bg1"/>
                </a:solidFill>
              </a:rPr>
              <a:t>are a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Box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Moose;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[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qw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/height width depth/]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( is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PositiveNum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required =&gt; 1 );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volume =&gt; (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is      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'Num',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init_arg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undef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lazy     =&gt; 1,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builder  =&gt; '_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build_volume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_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build_volume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($self)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return $self-&gt;height * $self-&gt;width * $self-&gt;depth;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B031-2C59-A649-8FE9-6D0FF484F54B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9297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25D5-7969-F14A-A79E-9E3DE9E4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vs. Value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E296EC-7445-7140-B62E-E118E1575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56299-9FE3-7E42-A8FC-37536E7B41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curve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D8E230-E0CC-DC47-B777-54AFCCE22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Value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5C3FF6-13CA-C34D-8928-97FBFFFC9C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Available jobs? </a:t>
            </a:r>
          </a:p>
          <a:p>
            <a:r>
              <a:rPr lang="en-US" dirty="0"/>
              <a:t>Data science?</a:t>
            </a:r>
          </a:p>
          <a:p>
            <a:r>
              <a:rPr lang="en-US" dirty="0"/>
              <a:t>AI?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Testers?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Unicode?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Regexes?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OO?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A4E4B-8DC4-C94B-A15F-DA8976A7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09F3A-EE64-C24D-8A42-F57771D9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422805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"/>
    </mc:Choice>
    <mc:Fallback xmlns="">
      <p:transition spd="slow" advTm="668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</a:t>
            </a:r>
            <a:r>
              <a:rPr lang="en-US" dirty="0">
                <a:solidFill>
                  <a:schemeClr val="bg1"/>
                </a:solidFill>
              </a:rPr>
              <a:t>are a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Box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Moose;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[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qw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/height width depth/]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( is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PositiveNum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required =&gt; 1 );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volume =&gt; (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is      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'Num',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init_arg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undef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lazy     =&gt; 1,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builder  =&gt; '_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build_volume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_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build_volume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($self)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return $self-&gt;height * $self-&gt;width * $self-&gt;depth;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B031-2C59-A649-8FE9-6D0FF484F54B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2165668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</a:t>
            </a:r>
            <a:r>
              <a:rPr lang="en-US" dirty="0">
                <a:solidFill>
                  <a:schemeClr val="bg1"/>
                </a:solidFill>
              </a:rPr>
              <a:t>are a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Box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Moose;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[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qw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/height width depth/]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( is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PositiveNum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required =&gt; 1 );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volume =&gt; (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is      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'Num',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init_arg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undef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lazy     =&gt; 1,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builder  =&gt; '_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build_volume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_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build_volume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($self) {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return $self-&gt;height * $self-&gt;width * $self-&gt;depth;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B031-2C59-A649-8FE9-6D0FF484F54B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3970518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</a:t>
            </a:r>
            <a:r>
              <a:rPr lang="en-US" dirty="0">
                <a:solidFill>
                  <a:srgbClr val="FF0000"/>
                </a:solidFill>
              </a:rPr>
              <a:t>are a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Box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Moose;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[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qw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/height width depth/] 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( is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PositiveNum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required =&gt; 1 );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volume =&gt; (</a:t>
            </a:r>
          </a:p>
          <a:p>
            <a:pPr marL="0" indent="0">
              <a:buNone/>
            </a:pPr>
            <a:r>
              <a:rPr lang="en-US" sz="1600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is       =&gt; '</a:t>
            </a:r>
            <a:r>
              <a:rPr lang="en-US" sz="1600" strike="sngStrike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600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strike="sngStrike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'Num',</a:t>
            </a:r>
          </a:p>
          <a:p>
            <a:pPr marL="0" indent="0">
              <a:buNone/>
            </a:pPr>
            <a:r>
              <a:rPr lang="en-US" sz="1600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strike="sngStrike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init_arg</a:t>
            </a:r>
            <a:r>
              <a:rPr lang="en-US" sz="1600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</a:t>
            </a:r>
            <a:r>
              <a:rPr lang="en-US" sz="1600" strike="sngStrike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undef</a:t>
            </a:r>
            <a:r>
              <a:rPr lang="en-US" sz="1600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lazy     =&gt; 1,</a:t>
            </a:r>
          </a:p>
          <a:p>
            <a:pPr marL="0" indent="0">
              <a:buNone/>
            </a:pPr>
            <a:r>
              <a:rPr lang="en-US" sz="1600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builder  =&gt; '_</a:t>
            </a:r>
            <a:r>
              <a:rPr lang="en-US" sz="1600" strike="sngStrike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build_volume</a:t>
            </a:r>
            <a:r>
              <a:rPr lang="en-US" sz="1600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600" strike="sng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volume($self)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return $self-&gt;height * $self-&gt;width * $self-&gt;depth;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74B-3FC9-A94A-9BA0-F767837D961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2020, http://</a:t>
            </a:r>
            <a:r>
              <a:rPr lang="en-US" dirty="0" err="1"/>
              <a:t>www.allaroundtheworld.fr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2846061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class Box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( $height, $width, $depth ) :new :reader;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$volume :reader :builder;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method _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build_volume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return $height * $width * $depth;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B031-2C59-A649-8FE9-6D0FF484F54B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44887929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B227FA-F89E-9746-8FCF-EEDE37F6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Side-by-side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9582B4-7623-F044-8622-AD52830AE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Moose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872465-08CD-4640-AF15-5C7BE6C007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Box {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use Moose;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has [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qw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/height width depth/] 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=&gt; ( is =&gt; '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PositiveNum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…</a:t>
            </a:r>
          </a:p>
          <a:p>
            <a:pPr marL="0" indent="0">
              <a:buNone/>
            </a:pP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has volume =&gt; (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is       =&gt; '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'Num',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init_arg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undef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lazy     =&gt; 1,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builder  =&gt; '_</a:t>
            </a:r>
            <a:r>
              <a:rPr lang="en-US" sz="11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build_volume</a:t>
            </a: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);</a:t>
            </a:r>
          </a:p>
          <a:p>
            <a:pPr marL="0" indent="0">
              <a:buNone/>
            </a:pPr>
            <a:endParaRPr lang="en-US" sz="11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sub volume($self) {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return $self-&gt;height * $self-&gt;width *…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1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93252-D442-3849-A6D0-451F382A2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869C3B-34E4-7847-9272-C44AB5377BF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0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class Box {</a:t>
            </a:r>
          </a:p>
          <a:p>
            <a:pPr marL="0" indent="0">
              <a:buNone/>
            </a:pPr>
            <a:r>
              <a:rPr lang="en-US" sz="10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has ( $height, $width, $depth ) :reader :new; </a:t>
            </a:r>
          </a:p>
          <a:p>
            <a:pPr marL="0" indent="0">
              <a:buNone/>
            </a:pPr>
            <a:r>
              <a:rPr lang="en-US" sz="10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has $volume :reader :builder;</a:t>
            </a:r>
          </a:p>
          <a:p>
            <a:pPr marL="0" indent="0">
              <a:buNone/>
            </a:pPr>
            <a:endParaRPr lang="en-US" sz="10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method _</a:t>
            </a:r>
            <a:r>
              <a:rPr lang="en-US" sz="105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build_volume</a:t>
            </a:r>
            <a:r>
              <a:rPr lang="en-US" sz="10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0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return $height * $width * $depth;</a:t>
            </a:r>
          </a:p>
          <a:p>
            <a:pPr marL="0" indent="0">
              <a:buNone/>
            </a:pPr>
            <a:r>
              <a:rPr lang="en-US" sz="10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0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0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5A13E-A95E-7448-B3CE-1874EF0C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6AE7B-F580-EA44-AC48-298A3CF3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3147084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37D277-87B5-8243-910E-F2938C9CF8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Object Construction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92767-1966-8E42-9082-C1C71B62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4426-0ACA-E140-B16E-EE54D81294BA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31A5C-EF3B-A34C-8CF7-921030AD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CAE1C-7A4B-2343-BB5F-1D3C7806FAD0}"/>
              </a:ext>
            </a:extLst>
          </p:cNvPr>
          <p:cNvSpPr txBox="1"/>
          <p:nvPr/>
        </p:nvSpPr>
        <p:spPr>
          <a:xfrm>
            <a:off x="0" y="596696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Photo by 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Yancy Min</a:t>
            </a:r>
            <a:r>
              <a:rPr lang="en-US" dirty="0">
                <a:solidFill>
                  <a:schemeClr val="bg1"/>
                </a:solidFill>
              </a:rPr>
              <a:t> on 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7103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( $height, $width, $depth )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:new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:reader :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PositiveNum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$name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:new = </a:t>
            </a:r>
            <a:r>
              <a:rPr lang="en-US" sz="16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undef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has $volume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:builder :reader;</a:t>
            </a:r>
          </a:p>
          <a:p>
            <a:pPr marL="0" indent="0">
              <a:buNone/>
            </a:pPr>
            <a:endParaRPr lang="en-US" sz="1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method _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build_volume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return $self-&gt;height * $self-&gt;width * $self-&gt;depth;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cs typeface="Courier New" panose="02070309020205020404" pitchFamily="49" charset="0"/>
            </a:endParaRPr>
          </a:p>
          <a:p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:new</a:t>
            </a:r>
            <a:r>
              <a:rPr lang="en-US" sz="2000" dirty="0">
                <a:cs typeface="Courier New" panose="02070309020205020404" pitchFamily="49" charset="0"/>
              </a:rPr>
              <a:t> is required in constructor</a:t>
            </a:r>
          </a:p>
          <a:p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:new</a:t>
            </a:r>
            <a:r>
              <a:rPr lang="en-US" sz="2000" dirty="0">
                <a:cs typeface="Courier New" panose="02070309020205020404" pitchFamily="49" charset="0"/>
              </a:rPr>
              <a:t> with a default (or builder) is optional for constructor</a:t>
            </a:r>
          </a:p>
          <a:p>
            <a:r>
              <a:rPr lang="en-US" sz="2000" dirty="0">
                <a:cs typeface="Courier New" panose="02070309020205020404" pitchFamily="49" charset="0"/>
              </a:rPr>
              <a:t>No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:new </a:t>
            </a:r>
            <a:r>
              <a:rPr lang="en-US" sz="2000" dirty="0">
                <a:cs typeface="Courier New" panose="02070309020205020404" pitchFamily="49" charset="0"/>
              </a:rPr>
              <a:t>attribute means we must not pass it to the constructor</a:t>
            </a:r>
          </a:p>
          <a:p>
            <a:endParaRPr lang="en-US" sz="2000" dirty="0"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B031-2C59-A649-8FE9-6D0FF484F54B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36572049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Box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Moose;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[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qw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/height width depth/] 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( is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'Num', required =&gt; 1 );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volume ($self) {…};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my $box = Box-&gt;new(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height =&gt; 3,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width  =&gt; 2,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depth  =&gt; 3.5,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say $box-&gt;volume;   # 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4809-36F3-4445-851B-D63FF6E3B4B7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50291914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package Box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use Moose;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has [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qw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/height width depth/] 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=&gt; ( is =&gt; '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ro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isa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=&gt; 'Num', required =&gt; 1 );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sub volume ($self) {…};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my $cube = Box-&gt;new(7);  # cube, 7 units each side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say $cube-&gt;volume;       # 343 cubic units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4809-36F3-4445-851B-D63FF6E3B4B7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53581099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9F15B-DDE6-8F49-9A23-A5108319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BUILDARGS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147D6-EDB4-4E46-8D6A-F49F8DECA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around 'BUILDARGS' =&gt; sub ($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orig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 $class, @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if ( 1 == @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my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$num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= $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@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= ( height =&gt;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$num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 width =&gt;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$num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 depth =&gt;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$num 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$class-&gt;$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orig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(@</a:t>
            </a:r>
            <a:r>
              <a:rPr 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my $cube = Box-&gt;new(7);  # cube, 7 units each side</a:t>
            </a:r>
          </a:p>
          <a:p>
            <a:pPr marL="0" indent="0">
              <a:buNone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say $cube-&gt;volume;       # 343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CBDC-1381-6F4F-A351-9EE3D907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4809-36F3-4445-851B-D63FF6E3B4B7}" type="datetime4">
              <a:rPr lang="fr-FR" smtClean="0"/>
              <a:t>6 février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0D914-1A3E-CC42-8D7F-EFA81BF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2020, http://www.allaroundtheworld.fr/</a:t>
            </a:r>
          </a:p>
        </p:txBody>
      </p:sp>
    </p:spTree>
    <p:extLst>
      <p:ext uri="{BB962C8B-B14F-4D97-AF65-F5344CB8AC3E}">
        <p14:creationId xmlns:p14="http://schemas.microsoft.com/office/powerpoint/2010/main" val="1299226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</TotalTime>
  <Words>10966</Words>
  <Application>Microsoft Macintosh PowerPoint</Application>
  <PresentationFormat>On-screen Show (4:3)</PresentationFormat>
  <Paragraphs>2002</Paragraphs>
  <Slides>156</Slides>
  <Notes>49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156</vt:i4>
      </vt:variant>
    </vt:vector>
  </HeadingPairs>
  <TitlesOfParts>
    <vt:vector size="160" baseType="lpstr">
      <vt:lpstr>Arial</vt:lpstr>
      <vt:lpstr>Calibri</vt:lpstr>
      <vt:lpstr>Courier New</vt:lpstr>
      <vt:lpstr>Office Theme</vt:lpstr>
      <vt:lpstr>OO in the Cor</vt:lpstr>
      <vt:lpstr>All Around The World</vt:lpstr>
      <vt:lpstr>https://taustation.space</vt:lpstr>
      <vt:lpstr>Cor</vt:lpstr>
      <vt:lpstr>PowerPoint Presentation</vt:lpstr>
      <vt:lpstr>Pizza!</vt:lpstr>
      <vt:lpstr>Price vs. Value</vt:lpstr>
      <vt:lpstr>Price vs. Value</vt:lpstr>
      <vt:lpstr>Price vs. Value</vt:lpstr>
      <vt:lpstr>Price vs. Value</vt:lpstr>
      <vt:lpstr>Price vs. Value</vt:lpstr>
      <vt:lpstr>Price vs. Value</vt:lpstr>
      <vt:lpstr>New Developer</vt:lpstr>
      <vt:lpstr>“Use a CPAN client”</vt:lpstr>
      <vt:lpstr>“Use a CPAN client”</vt:lpstr>
      <vt:lpstr>“Pick an OO system”</vt:lpstr>
      <vt:lpstr>“Pick an OO system”</vt:lpstr>
      <vt:lpstr>“Just Pick One!”</vt:lpstr>
      <vt:lpstr>“No, not that one …”</vt:lpstr>
      <vt:lpstr>… so they pick one …</vt:lpstr>
      <vt:lpstr>(Build fails after 15 minutes)</vt:lpstr>
      <vt:lpstr>(Build fails after 15 minutes)</vt:lpstr>
      <vt:lpstr>“Just force the install …”</vt:lpstr>
      <vt:lpstr>This is Embarrassing</vt:lpstr>
      <vt:lpstr>PowerPoint Presentation</vt:lpstr>
      <vt:lpstr>Price versus Value</vt:lpstr>
      <vt:lpstr>OO In Perl</vt:lpstr>
      <vt:lpstr>“Good enough” Isn’t Good Enough</vt:lpstr>
      <vt:lpstr>We have to be better than …</vt:lpstr>
      <vt:lpstr>And there’s this … 🐌</vt:lpstr>
      <vt:lpstr>It's not enough to be “good enough”</vt:lpstr>
      <vt:lpstr>Cor</vt:lpstr>
      <vt:lpstr>Grammar</vt:lpstr>
      <vt:lpstr>Method Grammar</vt:lpstr>
      <vt:lpstr>Design</vt:lpstr>
      <vt:lpstr>Design Considerations</vt:lpstr>
      <vt:lpstr>Design Considerations</vt:lpstr>
      <vt:lpstr>Design Considerations</vt:lpstr>
      <vt:lpstr>Design Considerations</vt:lpstr>
      <vt:lpstr>Design Considerations</vt:lpstr>
      <vt:lpstr>Cater to New Developers</vt:lpstr>
      <vt:lpstr>Cater to New Developers</vt:lpstr>
      <vt:lpstr>Cater to New Developers</vt:lpstr>
      <vt:lpstr>Cater to New Developers</vt:lpstr>
      <vt:lpstr>Cater to New Developers</vt:lpstr>
      <vt:lpstr>Cor</vt:lpstr>
      <vt:lpstr>Cor</vt:lpstr>
      <vt:lpstr>Disclaimer</vt:lpstr>
      <vt:lpstr>Disclaimer</vt:lpstr>
      <vt:lpstr>Evolution</vt:lpstr>
      <vt:lpstr>Moose .01 (2006!)</vt:lpstr>
      <vt:lpstr>Moose .01</vt:lpstr>
      <vt:lpstr>Moxie</vt:lpstr>
      <vt:lpstr>Declare our slots (data)</vt:lpstr>
      <vt:lpstr>Declare our accessors</vt:lpstr>
      <vt:lpstr>NSFW</vt:lpstr>
      <vt:lpstr>Cor</vt:lpstr>
      <vt:lpstr>Identical Behavior</vt:lpstr>
      <vt:lpstr>Moo/se was great, but …</vt:lpstr>
      <vt:lpstr>Moo/se has() handles …</vt:lpstr>
      <vt:lpstr>Cor has() handles …</vt:lpstr>
      <vt:lpstr>A Simple Object</vt:lpstr>
      <vt:lpstr>A Simple Object</vt:lpstr>
      <vt:lpstr>Immutability!</vt:lpstr>
      <vt:lpstr>Immutability!</vt:lpstr>
      <vt:lpstr>😟</vt:lpstr>
      <vt:lpstr>This is a Real-World Problem</vt:lpstr>
      <vt:lpstr>DBIx::Class immutable DateTime</vt:lpstr>
      <vt:lpstr>Cor Guiding Principles</vt:lpstr>
      <vt:lpstr>Cor Guiding Principles</vt:lpstr>
      <vt:lpstr>New Business Rule</vt:lpstr>
      <vt:lpstr>A Simple Object</vt:lpstr>
      <vt:lpstr>Displaying Full Name</vt:lpstr>
      <vt:lpstr>Private</vt:lpstr>
      <vt:lpstr>init_arg</vt:lpstr>
      <vt:lpstr>init_arg</vt:lpstr>
      <vt:lpstr>is =&gt; 'bare'</vt:lpstr>
      <vt:lpstr>is =&gt; 'bare'</vt:lpstr>
      <vt:lpstr>init_arg/bare</vt:lpstr>
      <vt:lpstr>Pro-tip</vt:lpstr>
      <vt:lpstr>Cor Guiding Principles</vt:lpstr>
      <vt:lpstr>Cor?</vt:lpstr>
      <vt:lpstr>Attributes </vt:lpstr>
      <vt:lpstr>Attributes </vt:lpstr>
      <vt:lpstr>Methods</vt:lpstr>
      <vt:lpstr>Attributes are a pain</vt:lpstr>
      <vt:lpstr>Attributes are a pain</vt:lpstr>
      <vt:lpstr>Attributes are a pain</vt:lpstr>
      <vt:lpstr>Attributes are a pain</vt:lpstr>
      <vt:lpstr>Attributes are a pain</vt:lpstr>
      <vt:lpstr>Attributes are a pain</vt:lpstr>
      <vt:lpstr>Attributes are a pain</vt:lpstr>
      <vt:lpstr>Cor?</vt:lpstr>
      <vt:lpstr>Side-by-side</vt:lpstr>
      <vt:lpstr>Object Construction</vt:lpstr>
      <vt:lpstr>Construction</vt:lpstr>
      <vt:lpstr>Constructors </vt:lpstr>
      <vt:lpstr>Constructors </vt:lpstr>
      <vt:lpstr>BUILDARGS </vt:lpstr>
      <vt:lpstr>BUILDARGS </vt:lpstr>
      <vt:lpstr>BUILDARGS </vt:lpstr>
      <vt:lpstr>This is Embarrassing</vt:lpstr>
      <vt:lpstr>Java—Constructor Overloading </vt:lpstr>
      <vt:lpstr>Java—Constructor Overloading </vt:lpstr>
      <vt:lpstr>PowerPoint Presentation</vt:lpstr>
      <vt:lpstr>The Downside</vt:lpstr>
      <vt:lpstr>Cor </vt:lpstr>
      <vt:lpstr>Cor </vt:lpstr>
      <vt:lpstr>PowerPoint Presentation</vt:lpstr>
      <vt:lpstr>Extra Constructors </vt:lpstr>
      <vt:lpstr>Cor Guiding Principles</vt:lpstr>
      <vt:lpstr>"Classic" OO</vt:lpstr>
      <vt:lpstr>Moose vs Core</vt:lpstr>
      <vt:lpstr>Moose vs Cor</vt:lpstr>
      <vt:lpstr>Core vs Cor</vt:lpstr>
      <vt:lpstr>Object Systems</vt:lpstr>
      <vt:lpstr>Cor Guiding Principles</vt:lpstr>
      <vt:lpstr>Cache::LRU—Core Perl</vt:lpstr>
      <vt:lpstr>Cache::LRU—Moose</vt:lpstr>
      <vt:lpstr>Cache::LRU—Cor</vt:lpstr>
      <vt:lpstr>Non-lazy defaults</vt:lpstr>
      <vt:lpstr>Private Data</vt:lpstr>
      <vt:lpstr>Public Data</vt:lpstr>
      <vt:lpstr>Cache::LRU—Raku</vt:lpstr>
      <vt:lpstr>has</vt:lpstr>
      <vt:lpstr>has</vt:lpstr>
      <vt:lpstr>Slot Attributes</vt:lpstr>
      <vt:lpstr>Illegal Combinations</vt:lpstr>
      <vt:lpstr>Cor Guiding Principles</vt:lpstr>
      <vt:lpstr>Types?</vt:lpstr>
      <vt:lpstr>Work</vt:lpstr>
      <vt:lpstr>https://metacpan.org/pod/Object::Pad</vt:lpstr>
      <vt:lpstr>Objections</vt:lpstr>
      <vt:lpstr>Objections</vt:lpstr>
      <vt:lpstr>PowerPoint Presentation</vt:lpstr>
      <vt:lpstr>Objections</vt:lpstr>
      <vt:lpstr>PowerPoint Presentation</vt:lpstr>
      <vt:lpstr>Moo/se has() handles …</vt:lpstr>
      <vt:lpstr>PowerPoint Presentation</vt:lpstr>
      <vt:lpstr>Objections</vt:lpstr>
      <vt:lpstr>Great Idea!</vt:lpstr>
      <vt:lpstr>PowerPoint Presentation</vt:lpstr>
      <vt:lpstr>Perl 7</vt:lpstr>
      <vt:lpstr>Perl 7 (hopefully)</vt:lpstr>
      <vt:lpstr>Perl 8 (hopefully)</vt:lpstr>
      <vt:lpstr>But why stop there?</vt:lpstr>
      <vt:lpstr>New, Scoped Syntax</vt:lpstr>
      <vt:lpstr>Typed Signatures</vt:lpstr>
      <vt:lpstr>Multisubs</vt:lpstr>
      <vt:lpstr>Typed Signatures and Multimethods!</vt:lpstr>
      <vt:lpstr>Typed Variables?</vt:lpstr>
      <vt:lpstr>Cor in Core?</vt:lpstr>
      <vt:lpstr>Cor</vt:lpstr>
      <vt:lpstr>Cor V2?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 in the Cor</dc:title>
  <dc:creator>Curtis Poe</dc:creator>
  <cp:lastModifiedBy>Curtis Poe</cp:lastModifiedBy>
  <cp:revision>30</cp:revision>
  <dcterms:created xsi:type="dcterms:W3CDTF">2020-06-25T07:35:08Z</dcterms:created>
  <dcterms:modified xsi:type="dcterms:W3CDTF">2021-02-06T11:11:15Z</dcterms:modified>
</cp:coreProperties>
</file>