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953" r:id="rId3"/>
    <p:sldId id="959" r:id="rId4"/>
    <p:sldId id="974" r:id="rId5"/>
    <p:sldId id="257" r:id="rId6"/>
    <p:sldId id="957" r:id="rId7"/>
    <p:sldId id="958" r:id="rId8"/>
    <p:sldId id="979" r:id="rId9"/>
    <p:sldId id="962" r:id="rId10"/>
    <p:sldId id="960" r:id="rId11"/>
    <p:sldId id="975" r:id="rId12"/>
    <p:sldId id="955" r:id="rId13"/>
    <p:sldId id="966" r:id="rId14"/>
    <p:sldId id="967" r:id="rId15"/>
    <p:sldId id="976" r:id="rId16"/>
    <p:sldId id="968" r:id="rId17"/>
    <p:sldId id="969" r:id="rId18"/>
    <p:sldId id="971" r:id="rId19"/>
    <p:sldId id="972" r:id="rId20"/>
    <p:sldId id="973" r:id="rId21"/>
    <p:sldId id="980" r:id="rId22"/>
    <p:sldId id="981" r:id="rId23"/>
    <p:sldId id="982" r:id="rId24"/>
    <p:sldId id="983" r:id="rId25"/>
    <p:sldId id="984" r:id="rId26"/>
    <p:sldId id="977" r:id="rId27"/>
    <p:sldId id="965" r:id="rId28"/>
    <p:sldId id="956" r:id="rId29"/>
    <p:sldId id="97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FDEE67-4901-496D-9492-FBA4A82A1759}" v="8" dt="2021-01-26T03:19:06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o, Jiewen" userId="466aead4-8ec4-4fd5-baed-98caa4a6145d" providerId="ADAL" clId="{93FDEE67-4901-496D-9492-FBA4A82A1759}"/>
    <pc:docChg chg="modSld">
      <pc:chgData name="Yao, Jiewen" userId="466aead4-8ec4-4fd5-baed-98caa4a6145d" providerId="ADAL" clId="{93FDEE67-4901-496D-9492-FBA4A82A1759}" dt="2021-01-26T03:19:07.949" v="61" actId="6549"/>
      <pc:docMkLst>
        <pc:docMk/>
      </pc:docMkLst>
      <pc:sldChg chg="addSp modSp mod">
        <pc:chgData name="Yao, Jiewen" userId="466aead4-8ec4-4fd5-baed-98caa4a6145d" providerId="ADAL" clId="{93FDEE67-4901-496D-9492-FBA4A82A1759}" dt="2021-01-26T03:17:44.740" v="2" actId="1076"/>
        <pc:sldMkLst>
          <pc:docMk/>
          <pc:sldMk cId="3462502840" sldId="256"/>
        </pc:sldMkLst>
        <pc:spChg chg="mod">
          <ac:chgData name="Yao, Jiewen" userId="466aead4-8ec4-4fd5-baed-98caa4a6145d" providerId="ADAL" clId="{93FDEE67-4901-496D-9492-FBA4A82A1759}" dt="2021-01-26T03:16:36.829" v="0" actId="14100"/>
          <ac:spMkLst>
            <pc:docMk/>
            <pc:sldMk cId="3462502840" sldId="256"/>
            <ac:spMk id="3" creationId="{F369883C-1FF1-4713-A48C-3AFB75C7A52E}"/>
          </ac:spMkLst>
        </pc:spChg>
        <pc:picChg chg="add mod">
          <ac:chgData name="Yao, Jiewen" userId="466aead4-8ec4-4fd5-baed-98caa4a6145d" providerId="ADAL" clId="{93FDEE67-4901-496D-9492-FBA4A82A1759}" dt="2021-01-26T03:17:44.740" v="2" actId="1076"/>
          <ac:picMkLst>
            <pc:docMk/>
            <pc:sldMk cId="3462502840" sldId="256"/>
            <ac:picMk id="4" creationId="{BB8CF3B0-BFC0-4A1A-949B-E76709A367BA}"/>
          </ac:picMkLst>
        </pc:picChg>
      </pc:sldChg>
      <pc:sldChg chg="modSp mod">
        <pc:chgData name="Yao, Jiewen" userId="466aead4-8ec4-4fd5-baed-98caa4a6145d" providerId="ADAL" clId="{93FDEE67-4901-496D-9492-FBA4A82A1759}" dt="2021-01-26T03:19:07.949" v="61" actId="6549"/>
        <pc:sldMkLst>
          <pc:docMk/>
          <pc:sldMk cId="98935509" sldId="956"/>
        </pc:sldMkLst>
        <pc:spChg chg="mod">
          <ac:chgData name="Yao, Jiewen" userId="466aead4-8ec4-4fd5-baed-98caa4a6145d" providerId="ADAL" clId="{93FDEE67-4901-496D-9492-FBA4A82A1759}" dt="2021-01-26T03:19:07.949" v="61" actId="6549"/>
          <ac:spMkLst>
            <pc:docMk/>
            <pc:sldMk cId="98935509" sldId="956"/>
            <ac:spMk id="3" creationId="{0C68E758-B85B-4EC9-AA37-27B2697BDF5E}"/>
          </ac:spMkLst>
        </pc:spChg>
      </pc:sldChg>
      <pc:sldChg chg="addSp modSp mod">
        <pc:chgData name="Yao, Jiewen" userId="466aead4-8ec4-4fd5-baed-98caa4a6145d" providerId="ADAL" clId="{93FDEE67-4901-496D-9492-FBA4A82A1759}" dt="2021-01-26T03:18:12.026" v="30" actId="20577"/>
        <pc:sldMkLst>
          <pc:docMk/>
          <pc:sldMk cId="3645098340" sldId="957"/>
        </pc:sldMkLst>
        <pc:spChg chg="add mod">
          <ac:chgData name="Yao, Jiewen" userId="466aead4-8ec4-4fd5-baed-98caa4a6145d" providerId="ADAL" clId="{93FDEE67-4901-496D-9492-FBA4A82A1759}" dt="2021-01-26T03:18:12.026" v="30" actId="20577"/>
          <ac:spMkLst>
            <pc:docMk/>
            <pc:sldMk cId="3645098340" sldId="957"/>
            <ac:spMk id="10" creationId="{745F991A-A079-4FB8-9C33-8FA0D01E605F}"/>
          </ac:spMkLst>
        </pc:spChg>
      </pc:sldChg>
      <pc:sldChg chg="addSp modSp mod">
        <pc:chgData name="Yao, Jiewen" userId="466aead4-8ec4-4fd5-baed-98caa4a6145d" providerId="ADAL" clId="{93FDEE67-4901-496D-9492-FBA4A82A1759}" dt="2021-01-26T03:18:17.791" v="33" actId="20577"/>
        <pc:sldMkLst>
          <pc:docMk/>
          <pc:sldMk cId="1286706612" sldId="958"/>
        </pc:sldMkLst>
        <pc:spChg chg="add mod">
          <ac:chgData name="Yao, Jiewen" userId="466aead4-8ec4-4fd5-baed-98caa4a6145d" providerId="ADAL" clId="{93FDEE67-4901-496D-9492-FBA4A82A1759}" dt="2021-01-26T03:18:17.791" v="33" actId="20577"/>
          <ac:spMkLst>
            <pc:docMk/>
            <pc:sldMk cId="1286706612" sldId="958"/>
            <ac:spMk id="9" creationId="{7A17AC4E-5C75-49A8-89C6-68B374CB24B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A5609-2821-48DA-8013-D22BC4CB5F5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13D82-11ED-4194-859E-40267637F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7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de-D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1484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9127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4308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8542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582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6831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8991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20859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61579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5218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4246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889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0986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3362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4690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943645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878644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74099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03057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4323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6952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01685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86468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36313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4614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5806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16F32-31CF-437D-B557-EED6F65C3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ED4F9-8B45-40E7-9553-D920F674F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998E7-7159-44F8-A3BB-9CB1BFF19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7024-036A-41C2-87C3-4C76CBF40B1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AAEC5-A299-419B-9224-8E84C95F7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84BA0-693B-4B74-A79C-F4B50FE7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888C-DA00-42C7-A600-EDCFA824D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9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8D05C-F5E6-4813-82D6-F75A1232D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747ACB-285F-4C6A-8A79-5C4D6DDEE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39853-DB5D-42DD-8047-E8DC7EEDF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7024-036A-41C2-87C3-4C76CBF40B1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86BD8-8D33-4B6B-85C0-F4A2D9E9A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7BD63-0DAF-4A85-AE1A-36980F1E4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888C-DA00-42C7-A600-EDCFA824D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0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0FFBD-5C69-4003-A509-57C061AA78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36D366-792C-4A19-BE3D-9A81C1811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87F7C-81AE-445F-BC65-853ED85E8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7024-036A-41C2-87C3-4C76CBF40B1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39FF3-8FED-4EB1-AFBE-E2997DEC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E4DB9-422F-4724-A9D3-BBE347D47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888C-DA00-42C7-A600-EDCFA824D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50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95504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www.uefi.org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48DB95-F33F-4174-96E2-E568CD7B14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0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50FEF-0EBA-4858-ACAD-10C2E0B0B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DB99C-C228-450D-B9A4-17E89C85C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58126-9086-435E-8B9D-4EA03A8B0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7024-036A-41C2-87C3-4C76CBF40B1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8941F-FA19-4D8F-91B0-F74AD3FE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AD01E-A56A-41E5-AEFE-BFCB27E5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888C-DA00-42C7-A600-EDCFA824D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63A09-BA5B-45A0-A653-BF94D3BDC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28800-AE81-4BCF-86D5-CA0365DBA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C3F02-616B-4486-9111-B776A5687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7024-036A-41C2-87C3-4C76CBF40B1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402F7-FFB4-485E-B53A-72DAA2CBE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723DD-E95E-42B2-885E-A66E8EC34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888C-DA00-42C7-A600-EDCFA824D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3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C77E4-10D4-49AA-B14C-E3614862C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84010-3B57-4ABF-9D15-B2F4AA4E58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94D50-3938-4C0E-9BDC-A4B0C8FF8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AEF32-D488-41BE-A692-5CE56CDC6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7024-036A-41C2-87C3-4C76CBF40B1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E38BF-349D-40B3-89B6-5FE53BE1E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F23A3-6308-4577-94E5-35F78301E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888C-DA00-42C7-A600-EDCFA824D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8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02911-3109-4D0B-996A-69EB329B2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C7608-171E-4E7C-987F-1719B0EE9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F52D4-BD4F-46B9-8AED-F420DC198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66BD32-9052-4298-A699-C7EF29965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069CD7-591E-4261-B3D2-6249DA7BB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AC5DEC-CE72-4CA5-880F-0B3BACDA6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7024-036A-41C2-87C3-4C76CBF40B1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643D34-B1EB-468E-AEBE-BF37E089C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62FF4A-FBDC-493B-94A1-1C02CAED5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888C-DA00-42C7-A600-EDCFA824D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9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FE48C-5D28-4F99-9C32-05E54EA35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C6B70-4D48-41BD-BDA3-28D2DDB63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7024-036A-41C2-87C3-4C76CBF40B1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2BCAEF-0A19-41D9-AD31-56BE7598F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615CE-7E99-44E7-8C83-430EEEC1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888C-DA00-42C7-A600-EDCFA824D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E164C8-E141-4D83-ADF0-88769A65E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7024-036A-41C2-87C3-4C76CBF40B1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551187-77C3-4616-8129-46ED9EDAC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F589D-AD13-4A57-A950-4F7BB368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888C-DA00-42C7-A600-EDCFA824D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6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74EEC-D7B6-4842-9883-8A45253E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6D7B1-5BDF-4C61-BAC4-2D58256F6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52EBF-3AEF-4A32-87B4-CBA45A22C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352286-108C-4F58-95B2-E6BDD8818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7024-036A-41C2-87C3-4C76CBF40B1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A2C00-402C-40CC-98A9-ADE3D2B8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8BEB1-425F-4F76-9487-FC78B9116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888C-DA00-42C7-A600-EDCFA824D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4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FE245-0892-49E7-842D-5064A24DB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9032EB-8128-466E-9912-EB64FAD5E5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BFBD1-9784-4D32-A0A9-86E687601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06927-34AB-459C-A2DA-96F4339B8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7024-036A-41C2-87C3-4C76CBF40B1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7DD16-5D01-4342-B314-B9DD58F1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8BDB2-9670-42BD-9B97-E8A127B60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4888C-DA00-42C7-A600-EDCFA824D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A148D-3A41-4C0F-BAB6-3E63494C5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29269C-B99A-4346-A966-9E85AF16E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90D3D-364D-4253-B56B-A1B84C4ECE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17024-036A-41C2-87C3-4C76CBF40B1C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C13D7-E613-49B0-96C7-38326A55AF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42371-4F79-46CE-8C78-756C2ED22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4888C-DA00-42C7-A600-EDCFA824D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1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tf.org/standards/pmci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sb.org/document-library/usb-authentication-specification-rev-10-ecn-and-errata-through-january-7-2019" TargetMode="External"/><Relationship Id="rId5" Type="http://schemas.openxmlformats.org/officeDocument/2006/relationships/hyperlink" Target="https://pcisig.com/specifications/review-zone" TargetMode="External"/><Relationship Id="rId4" Type="http://schemas.openxmlformats.org/officeDocument/2006/relationships/hyperlink" Target="https://trustedcomputinggroup.org/wp-content/uploads/TCG_PCClient_PFP_r1p05_v22_02dec2020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yao1/openspd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jyao1/edk2/tree/DeviceSecurity" TargetMode="External"/><Relationship Id="rId4" Type="http://schemas.openxmlformats.org/officeDocument/2006/relationships/hyperlink" Target="https://github.com/jyao1/openspdm/tree/master/Tool/SpdmDump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73AA-EC7A-4A7E-864A-A37601E89C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/>
              <a:t>An opensource SPDM implementation for secure device communication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69883C-1FF1-4713-A48C-3AFB75C7A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4496"/>
            <a:ext cx="9144000" cy="1093304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US"/>
              <a:t>Jiewen Yao, Principal Engineer, Intel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en-US"/>
              <a:t>Xiaoyu Ruan, Principal Engineer, Intel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8CF3B0-BFC0-4A1A-949B-E76709A36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341313"/>
            <a:ext cx="22098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02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/>
              <a:t>TCG SPDM support</a:t>
            </a:r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8E758-B85B-4EC9-AA37-27B2697BD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4688" y="1825625"/>
            <a:ext cx="10192512" cy="4351338"/>
          </a:xfrm>
        </p:spPr>
        <p:txBody>
          <a:bodyPr/>
          <a:lstStyle/>
          <a:p>
            <a:r>
              <a:rPr lang="en-US"/>
              <a:t>Described in </a:t>
            </a:r>
            <a:r>
              <a:rPr lang="en-US" u="sng"/>
              <a:t>TCG PC Client Platform Firmware Profile Specification (Draft public review)</a:t>
            </a:r>
          </a:p>
          <a:p>
            <a:r>
              <a:rPr lang="en-US"/>
              <a:t>Device measurement (hardware/firmware) –&gt; TPM</a:t>
            </a:r>
          </a:p>
          <a:p>
            <a:pPr lvl="1"/>
            <a:r>
              <a:rPr lang="en-US"/>
              <a:t>PCR2 (EV_EFI_SPDM_FIRMWARE_BLOB)</a:t>
            </a:r>
          </a:p>
          <a:p>
            <a:r>
              <a:rPr lang="en-US"/>
              <a:t>Device measurement (hardware/firmware configuration) -&gt; TPM</a:t>
            </a:r>
          </a:p>
          <a:p>
            <a:pPr lvl="1"/>
            <a:r>
              <a:rPr lang="en-US"/>
              <a:t>PCR3 (EV_EFI_SPDM_FIRMWARE_CONFIG)</a:t>
            </a:r>
          </a:p>
        </p:txBody>
      </p:sp>
    </p:spTree>
    <p:extLst>
      <p:ext uri="{BB962C8B-B14F-4D97-AF65-F5344CB8AC3E}">
        <p14:creationId xmlns:p14="http://schemas.microsoft.com/office/powerpoint/2010/main" val="3694774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/>
              <a:t>Part II - </a:t>
            </a:r>
            <a:r>
              <a:rPr lang="en-US" dirty="0" err="1">
                <a:cs typeface="Calibri"/>
              </a:rPr>
              <a:t>SPDMcode</a:t>
            </a:r>
            <a:endParaRPr dirty="0"/>
          </a:p>
        </p:txBody>
      </p:sp>
      <p:sp>
        <p:nvSpPr>
          <p:cNvPr id="46" name="Google Shape;4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4716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 err="1">
                <a:cs typeface="Calibri"/>
              </a:rPr>
              <a:t>SPDMcode</a:t>
            </a:r>
            <a:endParaRPr dirty="0"/>
          </a:p>
        </p:txBody>
      </p:sp>
      <p:sp>
        <p:nvSpPr>
          <p:cNvPr id="46" name="Google Shape;4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8E758-B85B-4EC9-AA37-27B2697BD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118574" cy="4351338"/>
          </a:xfrm>
        </p:spPr>
        <p:txBody>
          <a:bodyPr/>
          <a:lstStyle/>
          <a:p>
            <a:r>
              <a:rPr lang="en-US" dirty="0"/>
              <a:t>An open-source SPDM sample implementation (requester or responder).</a:t>
            </a:r>
          </a:p>
          <a:p>
            <a:r>
              <a:rPr lang="en-US" dirty="0"/>
              <a:t>It is BSD </a:t>
            </a:r>
            <a:r>
              <a:rPr lang="en-US" dirty="0" err="1"/>
              <a:t>licence</a:t>
            </a:r>
            <a:r>
              <a:rPr lang="en-US" dirty="0"/>
              <a:t>.</a:t>
            </a:r>
          </a:p>
          <a:p>
            <a:r>
              <a:rPr lang="en-US" dirty="0"/>
              <a:t>It is written in C language.</a:t>
            </a:r>
          </a:p>
          <a:p>
            <a:r>
              <a:rPr lang="en-US" dirty="0"/>
              <a:t>It includes a fake SPDM requester and responder in OS.</a:t>
            </a:r>
          </a:p>
          <a:p>
            <a:r>
              <a:rPr lang="en-US" dirty="0"/>
              <a:t>It can dump/trace the SPDM message flow.</a:t>
            </a:r>
          </a:p>
        </p:txBody>
      </p:sp>
    </p:spTree>
    <p:extLst>
      <p:ext uri="{BB962C8B-B14F-4D97-AF65-F5344CB8AC3E}">
        <p14:creationId xmlns:p14="http://schemas.microsoft.com/office/powerpoint/2010/main" val="2313073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A62729-942F-40DA-BB92-6BFC0A36CA1A}"/>
              </a:ext>
            </a:extLst>
          </p:cNvPr>
          <p:cNvSpPr/>
          <p:nvPr/>
        </p:nvSpPr>
        <p:spPr>
          <a:xfrm>
            <a:off x="5654544" y="1474154"/>
            <a:ext cx="3323843" cy="4522786"/>
          </a:xfrm>
          <a:prstGeom prst="roundRect">
            <a:avLst>
              <a:gd name="adj" fmla="val 8108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SPDM Responder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Device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66B27E-C977-4929-B761-2DC8C59B3AD5}"/>
              </a:ext>
            </a:extLst>
          </p:cNvPr>
          <p:cNvSpPr/>
          <p:nvPr/>
        </p:nvSpPr>
        <p:spPr>
          <a:xfrm>
            <a:off x="1694687" y="1474153"/>
            <a:ext cx="3362451" cy="4522787"/>
          </a:xfrm>
          <a:prstGeom prst="roundRect">
            <a:avLst>
              <a:gd name="adj" fmla="val 6696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SPDM Requester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Device</a:t>
            </a:r>
          </a:p>
        </p:txBody>
      </p:sp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 err="1">
                <a:cs typeface="Calibri"/>
              </a:rPr>
              <a:t>SPDMcode</a:t>
            </a:r>
            <a:r>
              <a:rPr lang="en-US" dirty="0"/>
              <a:t> design</a:t>
            </a:r>
            <a:endParaRPr dirty="0"/>
          </a:p>
        </p:txBody>
      </p:sp>
      <p:sp>
        <p:nvSpPr>
          <p:cNvPr id="46" name="Google Shape;4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9DD086-E6BB-43C3-A7D8-E05A15BEA1C2}"/>
              </a:ext>
            </a:extLst>
          </p:cNvPr>
          <p:cNvSpPr/>
          <p:nvPr/>
        </p:nvSpPr>
        <p:spPr>
          <a:xfrm>
            <a:off x="1798320" y="2803208"/>
            <a:ext cx="2265680" cy="453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SpdmRequesterLib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B8C8FC-28EA-4D8B-B75E-6A1317F2A873}"/>
              </a:ext>
            </a:extLst>
          </p:cNvPr>
          <p:cNvSpPr/>
          <p:nvPr/>
        </p:nvSpPr>
        <p:spPr>
          <a:xfrm>
            <a:off x="4226560" y="2803208"/>
            <a:ext cx="2265680" cy="453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SpdmCommonLib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A391F5-16F5-4DA6-83F8-3499AFD1DC3F}"/>
              </a:ext>
            </a:extLst>
          </p:cNvPr>
          <p:cNvSpPr/>
          <p:nvPr/>
        </p:nvSpPr>
        <p:spPr>
          <a:xfrm>
            <a:off x="6654800" y="2803208"/>
            <a:ext cx="2265680" cy="453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SpdmResponderLib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C49A61-1CB8-42D9-9D38-75D2F4BF435A}"/>
              </a:ext>
            </a:extLst>
          </p:cNvPr>
          <p:cNvSpPr/>
          <p:nvPr/>
        </p:nvSpPr>
        <p:spPr>
          <a:xfrm>
            <a:off x="4525486" y="3448012"/>
            <a:ext cx="1686561" cy="453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SpdmSecured MessageLib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BB358B-A094-4114-AB73-9C250F59A43B}"/>
              </a:ext>
            </a:extLst>
          </p:cNvPr>
          <p:cNvSpPr/>
          <p:nvPr/>
        </p:nvSpPr>
        <p:spPr>
          <a:xfrm>
            <a:off x="4226560" y="4209416"/>
            <a:ext cx="2265680" cy="453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SpdmTransportXXXLib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E6055F0-AEAB-4C9E-93B4-148F797AEB19}"/>
              </a:ext>
            </a:extLst>
          </p:cNvPr>
          <p:cNvSpPr/>
          <p:nvPr/>
        </p:nvSpPr>
        <p:spPr>
          <a:xfrm>
            <a:off x="152400" y="2647632"/>
            <a:ext cx="8920480" cy="1406208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800" i="1" u="sng" dirty="0" err="1">
                <a:solidFill>
                  <a:schemeClr val="tx1"/>
                </a:solidFill>
              </a:rPr>
              <a:t>SPDMcode</a:t>
            </a:r>
            <a:endParaRPr lang="en-US" sz="1800" i="1" u="sng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D0F2B3-2B11-4ECA-8047-468EF685A582}"/>
              </a:ext>
            </a:extLst>
          </p:cNvPr>
          <p:cNvSpPr/>
          <p:nvPr/>
        </p:nvSpPr>
        <p:spPr>
          <a:xfrm>
            <a:off x="4226560" y="4818064"/>
            <a:ext cx="2265680" cy="45307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SpdmDeviceIo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AD7F02-A306-4241-8CAE-539515AA2A73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4064000" y="3029744"/>
            <a:ext cx="162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E38114-0E7C-40E3-814C-6868DC707242}"/>
              </a:ext>
            </a:extLst>
          </p:cNvPr>
          <p:cNvCxnSpPr>
            <a:stCxn id="10" idx="1"/>
            <a:endCxn id="9" idx="3"/>
          </p:cNvCxnSpPr>
          <p:nvPr/>
        </p:nvCxnSpPr>
        <p:spPr>
          <a:xfrm flipH="1">
            <a:off x="6492240" y="3029744"/>
            <a:ext cx="162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5DA45937-3D0B-4476-9860-4CDAF66A51E2}"/>
              </a:ext>
            </a:extLst>
          </p:cNvPr>
          <p:cNvCxnSpPr>
            <a:cxnSpLocks/>
            <a:endCxn id="12" idx="1"/>
          </p:cNvCxnSpPr>
          <p:nvPr/>
        </p:nvCxnSpPr>
        <p:spPr>
          <a:xfrm rot="16200000" flipH="1">
            <a:off x="3179524" y="3388916"/>
            <a:ext cx="1179672" cy="9144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24480E0F-E1A3-4E07-B525-FE5D52151EAD}"/>
              </a:ext>
            </a:extLst>
          </p:cNvPr>
          <p:cNvCxnSpPr>
            <a:endCxn id="16" idx="1"/>
          </p:cNvCxnSpPr>
          <p:nvPr/>
        </p:nvCxnSpPr>
        <p:spPr>
          <a:xfrm rot="16200000" flipH="1">
            <a:off x="2489120" y="3307160"/>
            <a:ext cx="1788320" cy="16865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EB58854D-1669-438E-822B-DA107872753F}"/>
              </a:ext>
            </a:extLst>
          </p:cNvPr>
          <p:cNvCxnSpPr>
            <a:cxnSpLocks/>
            <a:endCxn id="12" idx="3"/>
          </p:cNvCxnSpPr>
          <p:nvPr/>
        </p:nvCxnSpPr>
        <p:spPr>
          <a:xfrm rot="5400000">
            <a:off x="6344364" y="3404156"/>
            <a:ext cx="1179672" cy="88392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B8DB5C01-0B92-4FB7-891A-72B43B80C6BE}"/>
              </a:ext>
            </a:extLst>
          </p:cNvPr>
          <p:cNvCxnSpPr>
            <a:endCxn id="16" idx="3"/>
          </p:cNvCxnSpPr>
          <p:nvPr/>
        </p:nvCxnSpPr>
        <p:spPr>
          <a:xfrm rot="5400000">
            <a:off x="6426120" y="3322400"/>
            <a:ext cx="1788320" cy="165608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2C5459D-1569-429F-AE05-76C90E4A563B}"/>
              </a:ext>
            </a:extLst>
          </p:cNvPr>
          <p:cNvSpPr/>
          <p:nvPr/>
        </p:nvSpPr>
        <p:spPr>
          <a:xfrm>
            <a:off x="9210040" y="2878773"/>
            <a:ext cx="1869440" cy="453071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tx1"/>
                </a:solidFill>
              </a:rPr>
              <a:t>DSP0274 SPDM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91D792B-69D0-44B5-80A6-201BF8AB9A59}"/>
              </a:ext>
            </a:extLst>
          </p:cNvPr>
          <p:cNvSpPr/>
          <p:nvPr/>
        </p:nvSpPr>
        <p:spPr>
          <a:xfrm>
            <a:off x="9210040" y="3455671"/>
            <a:ext cx="2981960" cy="453071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tx1"/>
                </a:solidFill>
              </a:rPr>
              <a:t>DSP0277 Secured Message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7FDE191-D271-4E64-BA0B-11132C15D3D8}"/>
              </a:ext>
            </a:extLst>
          </p:cNvPr>
          <p:cNvSpPr/>
          <p:nvPr/>
        </p:nvSpPr>
        <p:spPr>
          <a:xfrm>
            <a:off x="9210040" y="4118451"/>
            <a:ext cx="3054846" cy="453071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tx1"/>
                </a:solidFill>
              </a:rPr>
              <a:t>DSP0275 SPDM Over MCTP</a:t>
            </a:r>
          </a:p>
          <a:p>
            <a:r>
              <a:rPr lang="en-US">
                <a:solidFill>
                  <a:schemeClr val="tx1"/>
                </a:solidFill>
              </a:rPr>
              <a:t>PCI DOE Message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90E1612-8662-4DBF-9607-3DD9D0383101}"/>
              </a:ext>
            </a:extLst>
          </p:cNvPr>
          <p:cNvSpPr/>
          <p:nvPr/>
        </p:nvSpPr>
        <p:spPr>
          <a:xfrm>
            <a:off x="9210040" y="4770915"/>
            <a:ext cx="2981960" cy="453071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tx1"/>
                </a:solidFill>
              </a:rPr>
              <a:t>DSP0237 MCTP Over SMBus</a:t>
            </a:r>
          </a:p>
          <a:p>
            <a:r>
              <a:rPr lang="en-US">
                <a:solidFill>
                  <a:schemeClr val="tx1"/>
                </a:solidFill>
              </a:rPr>
              <a:t>PCI DOE mailbox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C4034E7-5574-4D08-A1A3-E8BDAD417CED}"/>
              </a:ext>
            </a:extLst>
          </p:cNvPr>
          <p:cNvSpPr/>
          <p:nvPr/>
        </p:nvSpPr>
        <p:spPr>
          <a:xfrm>
            <a:off x="9210039" y="1474153"/>
            <a:ext cx="2981961" cy="1173479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>
                <a:solidFill>
                  <a:schemeClr val="tx1"/>
                </a:solidFill>
              </a:rPr>
              <a:t>Security Policy</a:t>
            </a:r>
          </a:p>
          <a:p>
            <a:r>
              <a:rPr lang="en-US">
                <a:solidFill>
                  <a:schemeClr val="tx1"/>
                </a:solidFill>
              </a:rPr>
              <a:t>Crypto Engine (Key, RNG, …) </a:t>
            </a:r>
          </a:p>
          <a:p>
            <a:r>
              <a:rPr lang="en-US">
                <a:solidFill>
                  <a:schemeClr val="tx1"/>
                </a:solidFill>
              </a:rPr>
              <a:t>Device RoT</a:t>
            </a:r>
          </a:p>
          <a:p>
            <a:r>
              <a:rPr lang="en-US">
                <a:solidFill>
                  <a:schemeClr val="tx1"/>
                </a:solidFill>
              </a:rPr>
              <a:t>Measurement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BE41EC-6426-4C4F-A900-86731B996D66}"/>
              </a:ext>
            </a:extLst>
          </p:cNvPr>
          <p:cNvSpPr/>
          <p:nvPr/>
        </p:nvSpPr>
        <p:spPr>
          <a:xfrm>
            <a:off x="1851660" y="5343448"/>
            <a:ext cx="1587279" cy="453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Crypto Engine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DBA1D0B-A03B-4F7A-B702-5166B22498F3}"/>
              </a:ext>
            </a:extLst>
          </p:cNvPr>
          <p:cNvSpPr/>
          <p:nvPr/>
        </p:nvSpPr>
        <p:spPr>
          <a:xfrm>
            <a:off x="7376160" y="5343448"/>
            <a:ext cx="1529714" cy="453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Crypto Engine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D9D0437F-5782-4D1B-8E00-3C915BB789D0}"/>
              </a:ext>
            </a:extLst>
          </p:cNvPr>
          <p:cNvCxnSpPr>
            <a:cxnSpLocks/>
          </p:cNvCxnSpPr>
          <p:nvPr/>
        </p:nvCxnSpPr>
        <p:spPr>
          <a:xfrm rot="5400000">
            <a:off x="1054297" y="4299864"/>
            <a:ext cx="2087168" cy="127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1075B0BC-3963-4916-8C29-555E5C3C01ED}"/>
              </a:ext>
            </a:extLst>
          </p:cNvPr>
          <p:cNvCxnSpPr>
            <a:cxnSpLocks/>
          </p:cNvCxnSpPr>
          <p:nvPr/>
        </p:nvCxnSpPr>
        <p:spPr>
          <a:xfrm rot="5400000">
            <a:off x="7575747" y="4293514"/>
            <a:ext cx="2087168" cy="127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5628A229-86E1-4BED-B14B-C15B7386EA47}"/>
              </a:ext>
            </a:extLst>
          </p:cNvPr>
          <p:cNvSpPr/>
          <p:nvPr/>
        </p:nvSpPr>
        <p:spPr>
          <a:xfrm>
            <a:off x="5739691" y="2108956"/>
            <a:ext cx="1216375" cy="453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SpdmDevice SecreteLib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23285B5-811C-47A1-8899-4DBE438775FE}"/>
              </a:ext>
            </a:extLst>
          </p:cNvPr>
          <p:cNvSpPr/>
          <p:nvPr/>
        </p:nvSpPr>
        <p:spPr>
          <a:xfrm>
            <a:off x="3761402" y="2098694"/>
            <a:ext cx="1216375" cy="453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SpdmDevice SecreteLib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3C3873-34B4-42A8-8ED3-396FF3830EE1}"/>
              </a:ext>
            </a:extLst>
          </p:cNvPr>
          <p:cNvCxnSpPr>
            <a:stCxn id="12" idx="0"/>
            <a:endCxn id="11" idx="2"/>
          </p:cNvCxnSpPr>
          <p:nvPr/>
        </p:nvCxnSpPr>
        <p:spPr>
          <a:xfrm flipV="1">
            <a:off x="5359400" y="3901084"/>
            <a:ext cx="9367" cy="308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233D556-0645-460B-8D87-AAA5E671B0E3}"/>
              </a:ext>
            </a:extLst>
          </p:cNvPr>
          <p:cNvCxnSpPr>
            <a:stCxn id="9" idx="2"/>
            <a:endCxn id="11" idx="0"/>
          </p:cNvCxnSpPr>
          <p:nvPr/>
        </p:nvCxnSpPr>
        <p:spPr>
          <a:xfrm>
            <a:off x="5359400" y="3256280"/>
            <a:ext cx="9367" cy="191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3D3E57E-4988-4CB9-941D-0122A5F6917B}"/>
              </a:ext>
            </a:extLst>
          </p:cNvPr>
          <p:cNvCxnSpPr/>
          <p:nvPr/>
        </p:nvCxnSpPr>
        <p:spPr>
          <a:xfrm flipV="1">
            <a:off x="4589490" y="2551766"/>
            <a:ext cx="0" cy="251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27461E5-27DB-49F7-9CFE-91E5C644CB53}"/>
              </a:ext>
            </a:extLst>
          </p:cNvPr>
          <p:cNvCxnSpPr/>
          <p:nvPr/>
        </p:nvCxnSpPr>
        <p:spPr>
          <a:xfrm flipV="1">
            <a:off x="5983357" y="2551766"/>
            <a:ext cx="0" cy="251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829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/>
              <a:t>Feature</a:t>
            </a:r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8E758-B85B-4EC9-AA37-27B2697BD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4688" y="1825625"/>
            <a:ext cx="9958832" cy="4351338"/>
          </a:xfrm>
        </p:spPr>
        <p:txBody>
          <a:bodyPr/>
          <a:lstStyle/>
          <a:p>
            <a:r>
              <a:rPr lang="en-US"/>
              <a:t>Implemented SPDM 1.0 and 1.1.</a:t>
            </a:r>
          </a:p>
          <a:p>
            <a:r>
              <a:rPr lang="en-US"/>
              <a:t>Support openssl/embedtls/3</a:t>
            </a:r>
            <a:r>
              <a:rPr lang="en-US" baseline="30000"/>
              <a:t>rd</a:t>
            </a:r>
            <a:r>
              <a:rPr lang="en-US"/>
              <a:t>PartyCryptoLib as crypto engine</a:t>
            </a:r>
          </a:p>
          <a:p>
            <a:r>
              <a:rPr lang="en-US"/>
              <a:t>Support algos defined in SPDM. (SHA/SHA3, RSASSA/RSAPSS/ECDSA, FFDHE/ECDHE, AES-GCM/CHACHA20-POLY1305)</a:t>
            </a:r>
          </a:p>
          <a:p>
            <a:r>
              <a:rPr lang="en-US"/>
              <a:t>Programming Context :No heap, no global variable.</a:t>
            </a:r>
          </a:p>
          <a:p>
            <a:r>
              <a:rPr lang="en-US"/>
              <a:t>Execution Context: Link as OS Application, UEFI Driver, BMC module, etc.</a:t>
            </a:r>
          </a:p>
          <a:p>
            <a:r>
              <a:rPr lang="en-US"/>
              <a:t>Build in Windows (VS2019/Clang), Linux (GCC/Clang).</a:t>
            </a:r>
          </a:p>
        </p:txBody>
      </p:sp>
    </p:spTree>
    <p:extLst>
      <p:ext uri="{BB962C8B-B14F-4D97-AF65-F5344CB8AC3E}">
        <p14:creationId xmlns:p14="http://schemas.microsoft.com/office/powerpoint/2010/main" val="166950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dirty="0"/>
              <a:t>Additional work for </a:t>
            </a:r>
            <a:r>
              <a:rPr lang="en-US" dirty="0" err="1">
                <a:cs typeface="Calibri"/>
              </a:rPr>
              <a:t>SPDMcode</a:t>
            </a:r>
            <a:r>
              <a:rPr lang="en-US" dirty="0"/>
              <a:t> consumer</a:t>
            </a:r>
            <a:endParaRPr dirty="0"/>
          </a:p>
        </p:txBody>
      </p:sp>
      <p:sp>
        <p:nvSpPr>
          <p:cNvPr id="46" name="Google Shape;4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8E758-B85B-4EC9-AA37-27B2697BD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4688" y="1464024"/>
            <a:ext cx="9958832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Link a crypto library (maybe hardware accelerator)</a:t>
            </a:r>
          </a:p>
          <a:p>
            <a:r>
              <a:rPr lang="en-US" dirty="0"/>
              <a:t>Protect the private key</a:t>
            </a:r>
          </a:p>
          <a:p>
            <a:r>
              <a:rPr lang="en-US" dirty="0"/>
              <a:t>Provision the public certificate</a:t>
            </a:r>
          </a:p>
          <a:p>
            <a:r>
              <a:rPr lang="en-US" dirty="0"/>
              <a:t>Support random number seed and random number generator</a:t>
            </a:r>
          </a:p>
          <a:p>
            <a:r>
              <a:rPr lang="en-US" dirty="0"/>
              <a:t>Put </a:t>
            </a:r>
            <a:r>
              <a:rPr lang="en-US" dirty="0" err="1">
                <a:cs typeface="Calibri"/>
              </a:rPr>
              <a:t>SPDMcode</a:t>
            </a:r>
            <a:r>
              <a:rPr lang="en-US" dirty="0"/>
              <a:t> in a protected execution environment</a:t>
            </a:r>
          </a:p>
          <a:p>
            <a:pPr lvl="1"/>
            <a:r>
              <a:rPr lang="en-US" dirty="0"/>
              <a:t>to prevent local attack or side channel attack, etc.</a:t>
            </a:r>
          </a:p>
          <a:p>
            <a:r>
              <a:rPr lang="en-US" dirty="0"/>
              <a:t>Provide transport layer send/receive function.</a:t>
            </a:r>
          </a:p>
          <a:p>
            <a:r>
              <a:rPr lang="en-US" dirty="0"/>
              <a:t>Implement proxy to handle device measurement</a:t>
            </a:r>
          </a:p>
          <a:p>
            <a:pPr lvl="1"/>
            <a:r>
              <a:rPr lang="en-US" dirty="0"/>
              <a:t>e.g. extend to TPM PCR or attestation</a:t>
            </a:r>
          </a:p>
          <a:p>
            <a:r>
              <a:rPr lang="en-US" dirty="0"/>
              <a:t>Support the different use case for SPDM secure session</a:t>
            </a:r>
          </a:p>
          <a:p>
            <a:pPr lvl="1"/>
            <a:r>
              <a:rPr lang="en-US" dirty="0"/>
              <a:t>e.g. PCI express key programming, link encryption setup.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51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/>
              <a:t>Size</a:t>
            </a:r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16</a:t>
            </a:fld>
            <a:endParaRPr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D1369E7-4166-4EA8-9BFE-134A17EAF67E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1930559"/>
          <a:ext cx="81279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199">
                  <a:extLst>
                    <a:ext uri="{9D8B030D-6E8A-4147-A177-3AD203B41FA5}">
                      <a16:colId xmlns:a16="http://schemas.microsoft.com/office/drawing/2014/main" val="795533065"/>
                    </a:ext>
                  </a:extLst>
                </a:gridCol>
                <a:gridCol w="2346960">
                  <a:extLst>
                    <a:ext uri="{9D8B030D-6E8A-4147-A177-3AD203B41FA5}">
                      <a16:colId xmlns:a16="http://schemas.microsoft.com/office/drawing/2014/main" val="3016924549"/>
                    </a:ext>
                  </a:extLst>
                </a:gridCol>
                <a:gridCol w="2656840">
                  <a:extLst>
                    <a:ext uri="{9D8B030D-6E8A-4147-A177-3AD203B41FA5}">
                      <a16:colId xmlns:a16="http://schemas.microsoft.com/office/drawing/2014/main" val="3846122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VS2019 (DLL)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Requester 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Responder (K)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466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Raw library, no crypto (X64)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759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With mbedtls (X64)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855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Raw library, no crypto (IA32)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625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With mbedtls (IA32)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586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931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/>
              <a:t>Demo (init connection)</a:t>
            </a:r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4D05E8-C17F-4630-8FF9-EF9220E9C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" y="1471024"/>
            <a:ext cx="7352527" cy="4259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43E6E8-88F2-4D9D-855C-1D673DCE5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071" y="2006640"/>
            <a:ext cx="7352527" cy="425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05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/>
              <a:t>Demo (challeng/auth)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072319-7C8C-4E77-98F7-FFB61BC6D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23" y="1482954"/>
            <a:ext cx="7352527" cy="4259533"/>
          </a:xfrm>
          <a:prstGeom prst="rect">
            <a:avLst/>
          </a:prstGeom>
        </p:spPr>
      </p:pic>
      <p:sp>
        <p:nvSpPr>
          <p:cNvPr id="12" name="Google Shape;46;p2">
            <a:extLst>
              <a:ext uri="{FF2B5EF4-FFF2-40B4-BE49-F238E27FC236}">
                <a16:creationId xmlns:a16="http://schemas.microsoft.com/office/drawing/2014/main" id="{127F204D-25D7-422C-8056-1F4C782960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6BD40D-A543-4D2A-8732-75A37D5E9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949" y="2096817"/>
            <a:ext cx="7352528" cy="425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1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/>
              <a:t>Demo (session creation)</a:t>
            </a:r>
            <a:endParaRPr/>
          </a:p>
        </p:txBody>
      </p:sp>
      <p:sp>
        <p:nvSpPr>
          <p:cNvPr id="12" name="Google Shape;46;p2">
            <a:extLst>
              <a:ext uri="{FF2B5EF4-FFF2-40B4-BE49-F238E27FC236}">
                <a16:creationId xmlns:a16="http://schemas.microsoft.com/office/drawing/2014/main" id="{127F204D-25D7-422C-8056-1F4C782960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8995BA-EEEC-4357-AC7F-EE87FD045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3" y="1382938"/>
            <a:ext cx="7767638" cy="45000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18DAF3-464E-465F-A51F-7634A6810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949" y="2233342"/>
            <a:ext cx="7352528" cy="425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26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B1C13-58F6-40AE-A7BE-0BDFDD8B9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Jiewen Yao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EDFD3-DEBD-44B9-814F-73245F7F6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979" y="1349791"/>
            <a:ext cx="5626431" cy="4061794"/>
          </a:xfrm>
        </p:spPr>
        <p:txBody>
          <a:bodyPr spcFirstLastPara="1" vert="horz" wrap="square" lIns="108852" tIns="54426" rIns="108852" bIns="54426" rtlCol="0" anchor="t" anchorCtr="0">
            <a:normAutofit lnSpcReduction="10000"/>
          </a:bodyPr>
          <a:lstStyle/>
          <a:p>
            <a:pPr marL="407971" indent="-407971"/>
            <a:r>
              <a:rPr lang="en-US" b="1" dirty="0"/>
              <a:t>Jiewen Yao</a:t>
            </a:r>
            <a:r>
              <a:rPr lang="en-US" dirty="0"/>
              <a:t> is a principal engineer in the Intel Architecture, Graphics, and Software Group. He has been engaged as a firmware developer for over 15 years. He is a member of the UEFI Security sub team, and the TCG PC Client sub working group.</a:t>
            </a:r>
          </a:p>
          <a:p>
            <a:pPr marL="407971" indent="-407971"/>
            <a:r>
              <a:rPr lang="en-US" dirty="0">
                <a:cs typeface="Calibri"/>
              </a:rPr>
              <a:t>He is the creator of the open source </a:t>
            </a:r>
            <a:r>
              <a:rPr lang="en-US" dirty="0" err="1">
                <a:cs typeface="Calibri"/>
              </a:rPr>
              <a:t>SPDMcode</a:t>
            </a:r>
            <a:r>
              <a:rPr lang="en-US" dirty="0">
                <a:cs typeface="Calibri"/>
              </a:rPr>
              <a:t> project.</a:t>
            </a:r>
          </a:p>
        </p:txBody>
      </p:sp>
      <p:pic>
        <p:nvPicPr>
          <p:cNvPr id="3074" name="Picture 2" descr="jiewen yao - Principal Engineer - Firmware Security - Intel ...">
            <a:extLst>
              <a:ext uri="{FF2B5EF4-FFF2-40B4-BE49-F238E27FC236}">
                <a16:creationId xmlns:a16="http://schemas.microsoft.com/office/drawing/2014/main" id="{6F6154AB-B073-4E56-8872-1479E4364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30" y="831284"/>
            <a:ext cx="4222750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613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/>
              <a:t>Demo (secured message)</a:t>
            </a:r>
            <a:endParaRPr/>
          </a:p>
        </p:txBody>
      </p:sp>
      <p:sp>
        <p:nvSpPr>
          <p:cNvPr id="12" name="Google Shape;46;p2">
            <a:extLst>
              <a:ext uri="{FF2B5EF4-FFF2-40B4-BE49-F238E27FC236}">
                <a16:creationId xmlns:a16="http://schemas.microsoft.com/office/drawing/2014/main" id="{127F204D-25D7-422C-8056-1F4C782960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C3B12-149A-4B83-9D6C-F32645E7A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84" y="1271178"/>
            <a:ext cx="7767638" cy="45000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A80D7B-BAC4-4A8E-989D-3C6853DDC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378" y="1992856"/>
            <a:ext cx="7767638" cy="450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42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/>
              <a:t>SpdmDump tool</a:t>
            </a:r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21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8E758-B85B-4EC9-AA37-27B2697BD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4688" y="1464024"/>
            <a:ext cx="9958832" cy="435133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Similar to ssldump.</a:t>
            </a:r>
          </a:p>
          <a:p>
            <a:r>
              <a:rPr lang="en-US"/>
              <a:t>Assuming there is PCAP file available for all SPDM transation</a:t>
            </a:r>
          </a:p>
          <a:p>
            <a:pPr lvl="1"/>
            <a:r>
              <a:rPr lang="en-US"/>
              <a:t>Sample provided by SPDM responder emu or SPDM requester emu.</a:t>
            </a:r>
          </a:p>
          <a:p>
            <a:r>
              <a:rPr lang="en-US"/>
              <a:t>Parse PCAP file and dump all SPDM transation in OS.</a:t>
            </a:r>
          </a:p>
          <a:p>
            <a:r>
              <a:rPr lang="en-US"/>
              <a:t>Support different mode (default, quite, all)</a:t>
            </a:r>
          </a:p>
          <a:p>
            <a:r>
              <a:rPr lang="en-US"/>
              <a:t>Support different transport layer</a:t>
            </a:r>
          </a:p>
          <a:p>
            <a:pPr lvl="1"/>
            <a:r>
              <a:rPr lang="en-US"/>
              <a:t>MCTP or PCI_DOE</a:t>
            </a:r>
          </a:p>
          <a:p>
            <a:r>
              <a:rPr lang="en-US"/>
              <a:t>Support known SPDM vendor defined message dump.</a:t>
            </a:r>
          </a:p>
          <a:p>
            <a:pPr lvl="1"/>
            <a:r>
              <a:rPr lang="en-US"/>
              <a:t>IDE_KM</a:t>
            </a:r>
          </a:p>
          <a:p>
            <a:r>
              <a:rPr lang="en-US"/>
              <a:t>Support secured message dump</a:t>
            </a:r>
          </a:p>
          <a:p>
            <a:pPr lvl="1"/>
            <a:r>
              <a:rPr lang="en-US"/>
              <a:t>Need user input --psk or --dhe_secret.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26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/>
              <a:t>SpdmDump – SPDM over MCTP</a:t>
            </a:r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6D984C-F252-4D49-9E74-67D7CC4D3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98519"/>
            <a:ext cx="112776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71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/>
              <a:t>SpdmDump – SPDM over PCI_DOE</a:t>
            </a:r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23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C51B9B-748D-48A4-BE4B-5F1D2112D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" y="1455255"/>
            <a:ext cx="112299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1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/>
              <a:t>SpdmDump – Secured SPDM</a:t>
            </a:r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24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E33F2E-62A2-406F-B348-73EF33F58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1308100"/>
            <a:ext cx="111823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34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/>
              <a:t>SpdmDump – dump all mode</a:t>
            </a:r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25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64DABA-5F94-48AE-8D04-860460F2E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52" y="1282700"/>
            <a:ext cx="111442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61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26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8E758-B85B-4EC9-AA37-27B2697BD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4688" y="1825625"/>
            <a:ext cx="9958832" cy="4351338"/>
          </a:xfrm>
        </p:spPr>
        <p:txBody>
          <a:bodyPr>
            <a:normAutofit/>
          </a:bodyPr>
          <a:lstStyle/>
          <a:p>
            <a:r>
              <a:rPr lang="en-US" dirty="0"/>
              <a:t>SPDM specification</a:t>
            </a:r>
          </a:p>
          <a:p>
            <a:pPr lvl="1"/>
            <a:r>
              <a:rPr lang="en-US" dirty="0"/>
              <a:t>It is well adopted in multiple standard </a:t>
            </a:r>
            <a:r>
              <a:rPr lang="en-US" dirty="0" err="1"/>
              <a:t>orgnizations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SPDM can be used to authenticate device and collect measurement.</a:t>
            </a:r>
          </a:p>
          <a:p>
            <a:pPr lvl="1"/>
            <a:r>
              <a:rPr lang="en-US" dirty="0"/>
              <a:t>SPDM session can be used for secure communication between devices.</a:t>
            </a:r>
          </a:p>
          <a:p>
            <a:r>
              <a:rPr lang="en-US" dirty="0" err="1">
                <a:cs typeface="Calibri"/>
              </a:rPr>
              <a:t>SPDMcode</a:t>
            </a:r>
            <a:endParaRPr lang="en-US" dirty="0"/>
          </a:p>
          <a:p>
            <a:pPr lvl="1"/>
            <a:r>
              <a:rPr lang="en-US" dirty="0"/>
              <a:t>It is an open source SPDM sample implementation.</a:t>
            </a:r>
          </a:p>
          <a:p>
            <a:pPr lvl="1"/>
            <a:r>
              <a:rPr lang="en-US" dirty="0"/>
              <a:t>It is BSD license and written in C.</a:t>
            </a:r>
          </a:p>
          <a:p>
            <a:pPr lvl="1"/>
            <a:r>
              <a:rPr lang="en-US" dirty="0"/>
              <a:t>It helps you learn SPDM and create SPDM capable devices.</a:t>
            </a:r>
          </a:p>
          <a:p>
            <a:pPr lvl="1"/>
            <a:r>
              <a:rPr lang="en-US" dirty="0" err="1"/>
              <a:t>SpdmDump</a:t>
            </a:r>
            <a:r>
              <a:rPr lang="en-US" dirty="0"/>
              <a:t> tool can help you </a:t>
            </a:r>
            <a:r>
              <a:rPr lang="en-US" dirty="0" err="1"/>
              <a:t>analyse</a:t>
            </a:r>
            <a:r>
              <a:rPr lang="en-US" dirty="0"/>
              <a:t> SPDM transaction.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701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/>
              <a:t>Reference</a:t>
            </a:r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27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8E758-B85B-4EC9-AA37-27B2697BD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4688" y="1239520"/>
            <a:ext cx="10842752" cy="4429760"/>
          </a:xfrm>
        </p:spPr>
        <p:txBody>
          <a:bodyPr>
            <a:normAutofit fontScale="62500" lnSpcReduction="20000"/>
          </a:bodyPr>
          <a:lstStyle/>
          <a:p>
            <a:r>
              <a:rPr lang="en-US"/>
              <a:t>SPDM Specification</a:t>
            </a:r>
          </a:p>
          <a:p>
            <a:pPr lvl="1"/>
            <a:r>
              <a:rPr lang="en-US"/>
              <a:t>DSP0274 - Security Protocol and Data Model (SPDM) Specification</a:t>
            </a:r>
          </a:p>
          <a:p>
            <a:pPr lvl="1"/>
            <a:r>
              <a:rPr lang="en-US"/>
              <a:t>DSP0275 - Security Protocol &amp; Data Model (SPDM) over MCTP Binding Specification</a:t>
            </a:r>
          </a:p>
          <a:p>
            <a:pPr lvl="1"/>
            <a:r>
              <a:rPr lang="en-US"/>
              <a:t>DSP0276 - Secured MCTP Messages over MCTP Binding Specification</a:t>
            </a:r>
          </a:p>
          <a:p>
            <a:pPr lvl="1"/>
            <a:r>
              <a:rPr lang="en-US"/>
              <a:t>DSP0277 - Secured Messages using SPDM Specification</a:t>
            </a:r>
          </a:p>
          <a:p>
            <a:pPr lvl="1"/>
            <a:r>
              <a:rPr lang="en-US"/>
              <a:t>DSP2058 - Security Protocol and Data Model (SPDM) Architecture White Paper</a:t>
            </a:r>
          </a:p>
          <a:p>
            <a:pPr lvl="1"/>
            <a:r>
              <a:rPr lang="en-US">
                <a:hlinkClick r:id="rId3"/>
              </a:rPr>
              <a:t>https://www.dmtf.org/standards/pmci</a:t>
            </a:r>
            <a:endParaRPr lang="en-US"/>
          </a:p>
          <a:p>
            <a:r>
              <a:rPr lang="en-US"/>
              <a:t>TCG SPDM Support</a:t>
            </a:r>
          </a:p>
          <a:p>
            <a:pPr lvl="1"/>
            <a:r>
              <a:rPr lang="en-US"/>
              <a:t>TCG PC Client Platform Firmware Profile Specification (Draft for review)</a:t>
            </a:r>
          </a:p>
          <a:p>
            <a:pPr lvl="1"/>
            <a:r>
              <a:rPr lang="en-US">
                <a:hlinkClick r:id="rId4"/>
              </a:rPr>
              <a:t>https://trustedcomputinggroup.org/wp-content/uploads/TCG_PCClient_PFP_r1p05_v22_02dec2020.pdf</a:t>
            </a:r>
            <a:endParaRPr lang="en-US"/>
          </a:p>
          <a:p>
            <a:r>
              <a:rPr lang="en-US"/>
              <a:t>PCI Support</a:t>
            </a:r>
          </a:p>
          <a:p>
            <a:pPr lvl="1"/>
            <a:r>
              <a:rPr lang="en-US"/>
              <a:t>ECR PCI Component Measurement and Authentication (CMA)</a:t>
            </a:r>
          </a:p>
          <a:p>
            <a:pPr lvl="1"/>
            <a:r>
              <a:rPr lang="en-US"/>
              <a:t>ECR PCI  Data Object Exchange (DOE)</a:t>
            </a:r>
          </a:p>
          <a:p>
            <a:pPr lvl="1"/>
            <a:r>
              <a:rPr lang="en-US"/>
              <a:t>ECR PCI Integrity and Data Encryption (IDE)</a:t>
            </a:r>
          </a:p>
          <a:p>
            <a:pPr lvl="1"/>
            <a:r>
              <a:rPr lang="en-US">
                <a:hlinkClick r:id="rId5"/>
              </a:rPr>
              <a:t>https://pcisig.com/specifications/review-zone</a:t>
            </a:r>
            <a:endParaRPr lang="en-US"/>
          </a:p>
          <a:p>
            <a:r>
              <a:rPr lang="en-US"/>
              <a:t>USB Support</a:t>
            </a:r>
          </a:p>
          <a:p>
            <a:pPr lvl="1"/>
            <a:r>
              <a:rPr lang="en-US"/>
              <a:t>USB Authentication Specification</a:t>
            </a:r>
          </a:p>
          <a:p>
            <a:pPr lvl="1"/>
            <a:r>
              <a:rPr lang="en-US" u="sng">
                <a:hlinkClick r:id="rId6"/>
              </a:rPr>
              <a:t>https://www.usb.org/document-library/usb-authentication-specification-rev-10-ecn-and-errata-through-january-7-2019</a:t>
            </a:r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55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/>
              <a:t>Reference</a:t>
            </a:r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28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8E758-B85B-4EC9-AA37-27B2697BD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4688" y="1239520"/>
            <a:ext cx="10050273" cy="4135341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"/>
              </a:rPr>
              <a:t>SPDMcode</a:t>
            </a:r>
            <a:r>
              <a:rPr lang="en-US" dirty="0"/>
              <a:t> pre-production code / document</a:t>
            </a:r>
          </a:p>
          <a:p>
            <a:pPr lvl="1"/>
            <a:r>
              <a:rPr lang="en-US" dirty="0">
                <a:hlinkClick r:id="rId3"/>
              </a:rPr>
              <a:t>https://github.com/jyao1</a:t>
            </a:r>
            <a:r>
              <a:rPr lang="en-US">
                <a:hlinkClick r:id="rId3"/>
              </a:rPr>
              <a:t>/openspdm</a:t>
            </a:r>
            <a:endParaRPr lang="en-US"/>
          </a:p>
          <a:p>
            <a:pPr lvl="1"/>
            <a:r>
              <a:rPr lang="en-US">
                <a:cs typeface="Calibri"/>
              </a:rPr>
              <a:t>SpdmDump tool: </a:t>
            </a:r>
            <a:r>
              <a:rPr lang="en-US">
                <a:hlinkClick r:id="rId4"/>
              </a:rPr>
              <a:t>https://github.com/jyao1/openspdm/tree/master/Tool/SpdmDump</a:t>
            </a:r>
            <a:endParaRPr lang="en-US"/>
          </a:p>
          <a:p>
            <a:pPr lvl="1"/>
            <a:endParaRPr lang="en-US" dirty="0"/>
          </a:p>
          <a:p>
            <a:r>
              <a:rPr lang="en-US" dirty="0"/>
              <a:t>EDKII pre-production code for device security</a:t>
            </a:r>
          </a:p>
          <a:p>
            <a:pPr lvl="1"/>
            <a:r>
              <a:rPr lang="en-US" dirty="0">
                <a:hlinkClick r:id="rId5"/>
              </a:rPr>
              <a:t>https://github.com/jyao1/edk2/tree/DeviceSecurity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5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/>
              <a:t>Question</a:t>
            </a:r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460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B1C13-58F6-40AE-A7BE-0BDFDD8B9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Xiauyu Ruan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EDFD3-DEBD-44B9-814F-73245F7F6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979" y="1349791"/>
            <a:ext cx="5626431" cy="3868253"/>
          </a:xfrm>
        </p:spPr>
        <p:txBody>
          <a:bodyPr spcFirstLastPara="1" vert="horz" wrap="square" lIns="108852" tIns="54426" rIns="108852" bIns="54426" rtlCol="0" anchor="t" anchorCtr="0">
            <a:normAutofit lnSpcReduction="10000"/>
          </a:bodyPr>
          <a:lstStyle/>
          <a:p>
            <a:pPr marL="407971" indent="-407971"/>
            <a:r>
              <a:rPr lang="en-US" b="1" dirty="0"/>
              <a:t>Xiaoyu Ruan</a:t>
            </a:r>
            <a:r>
              <a:rPr lang="en-US" dirty="0"/>
              <a:t> is a principal engineer in the Security Architecture and Engineering group at Intel.  He has 17 years of experience in cryptography and security architecture and implementation on embedded systems. </a:t>
            </a:r>
          </a:p>
          <a:p>
            <a:pPr marL="407971" indent="-407971"/>
            <a:r>
              <a:rPr lang="en-US" dirty="0"/>
              <a:t>He is a co-author of DMTF SPDM specifications.  </a:t>
            </a:r>
            <a:endParaRPr lang="en-US" dirty="0">
              <a:highlight>
                <a:srgbClr val="FFFF00"/>
              </a:highlight>
              <a:cs typeface="Calibri"/>
            </a:endParaRPr>
          </a:p>
        </p:txBody>
      </p:sp>
      <p:pic>
        <p:nvPicPr>
          <p:cNvPr id="7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82BC8D0C-7C1B-48AC-92DF-C4962F163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130" y="939113"/>
            <a:ext cx="2977182" cy="362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621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/>
              <a:t>Part I - SPDM</a:t>
            </a:r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8174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/>
              <a:t>SPDM</a:t>
            </a:r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8E758-B85B-4EC9-AA37-27B2697BD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4687" y="1825625"/>
            <a:ext cx="9978023" cy="4351338"/>
          </a:xfrm>
        </p:spPr>
        <p:txBody>
          <a:bodyPr/>
          <a:lstStyle/>
          <a:p>
            <a:r>
              <a:rPr lang="en-US" u="sng" dirty="0"/>
              <a:t>DSP0274 Secure Protocol and Data Model Specification</a:t>
            </a:r>
          </a:p>
          <a:p>
            <a:r>
              <a:rPr lang="en-US" dirty="0"/>
              <a:t>Part of Distributed Management Task Force (DMTF) Platform Management Components Intercommunication (PMCI)</a:t>
            </a:r>
          </a:p>
          <a:p>
            <a:r>
              <a:rPr lang="en-US" dirty="0"/>
              <a:t>SPDM1.0 (Dec 2019) – Device authentication and measurement</a:t>
            </a:r>
          </a:p>
          <a:p>
            <a:r>
              <a:rPr lang="en-US" dirty="0"/>
              <a:t>SPDM1.1 (July 2020) – Device session key establishment and secure communication (session)</a:t>
            </a:r>
          </a:p>
          <a:p>
            <a:r>
              <a:rPr lang="en-US" dirty="0"/>
              <a:t>SPDM1.2 (WIP, ETA Q2 2021) – See later slide for candidate features</a:t>
            </a:r>
          </a:p>
          <a:p>
            <a:r>
              <a:rPr lang="en-US" dirty="0"/>
              <a:t>Adoption: DMTF, PCI/CXL, MIPI, USB, TCG, 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189C66-4D64-431B-882D-726619AFC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739" y="1428623"/>
            <a:ext cx="4581939" cy="4776279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CFDF120-3952-4018-B97D-8FF6B368DB3F}"/>
              </a:ext>
            </a:extLst>
          </p:cNvPr>
          <p:cNvSpPr/>
          <p:nvPr/>
        </p:nvSpPr>
        <p:spPr>
          <a:xfrm>
            <a:off x="9333467" y="3617502"/>
            <a:ext cx="1460430" cy="767176"/>
          </a:xfrm>
          <a:prstGeom prst="wedgeRoundRectCallout">
            <a:avLst>
              <a:gd name="adj1" fmla="val -198634"/>
              <a:gd name="adj2" fmla="val -678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/>
              <a:t>SPDM 1.0</a:t>
            </a:r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437BB4F-D00C-4F01-AE41-26EB8D8DEADC}"/>
              </a:ext>
            </a:extLst>
          </p:cNvPr>
          <p:cNvSpPr/>
          <p:nvPr/>
        </p:nvSpPr>
        <p:spPr>
          <a:xfrm>
            <a:off x="9333467" y="5367890"/>
            <a:ext cx="1460430" cy="837012"/>
          </a:xfrm>
          <a:prstGeom prst="wedgeRoundRectCallout">
            <a:avLst>
              <a:gd name="adj1" fmla="val -200675"/>
              <a:gd name="adj2" fmla="val 3208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Device Measurement Collection / Attestation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D119819-161E-4BD7-9ADA-B4B82B521A50}"/>
              </a:ext>
            </a:extLst>
          </p:cNvPr>
          <p:cNvSpPr/>
          <p:nvPr/>
        </p:nvSpPr>
        <p:spPr>
          <a:xfrm>
            <a:off x="9333467" y="4492696"/>
            <a:ext cx="1460430" cy="767176"/>
          </a:xfrm>
          <a:prstGeom prst="wedgeRoundRectCallout">
            <a:avLst>
              <a:gd name="adj1" fmla="val -201355"/>
              <a:gd name="adj2" fmla="val 4244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Device Authentication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A976CFE-94D2-4EEB-9CD0-983339EE5981}"/>
              </a:ext>
            </a:extLst>
          </p:cNvPr>
          <p:cNvSpPr/>
          <p:nvPr/>
        </p:nvSpPr>
        <p:spPr>
          <a:xfrm>
            <a:off x="9333467" y="3617502"/>
            <a:ext cx="1460430" cy="767176"/>
          </a:xfrm>
          <a:prstGeom prst="wedgeRoundRectCallout">
            <a:avLst>
              <a:gd name="adj1" fmla="val -201356"/>
              <a:gd name="adj2" fmla="val 7742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Device Identification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5F991A-A079-4FB8-9C33-8FA0D01E605F}"/>
              </a:ext>
            </a:extLst>
          </p:cNvPr>
          <p:cNvSpPr txBox="1"/>
          <p:nvPr/>
        </p:nvSpPr>
        <p:spPr>
          <a:xfrm>
            <a:off x="4450563" y="6444476"/>
            <a:ext cx="2236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* source: SPDM 1.0 specification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5098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/>
              <a:t>SPDM 1.1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2EE61A-5BD0-4773-8485-9344A8A60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845" y="1946836"/>
            <a:ext cx="5675451" cy="340096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200A2A6-763D-445D-9E73-13726079F77C}"/>
              </a:ext>
            </a:extLst>
          </p:cNvPr>
          <p:cNvSpPr/>
          <p:nvPr/>
        </p:nvSpPr>
        <p:spPr>
          <a:xfrm>
            <a:off x="8090452" y="2772676"/>
            <a:ext cx="2484783" cy="8746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Diffie-Hellman (DH) based Key Exchange +</a:t>
            </a:r>
          </a:p>
          <a:p>
            <a:pPr algn="ctr"/>
            <a:r>
              <a:rPr lang="en-US" sz="1600">
                <a:solidFill>
                  <a:schemeClr val="tx1"/>
                </a:solidFill>
              </a:rPr>
              <a:t>(Mutual) Authentication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13DE91C-9267-4D21-97A9-ADB54E491382}"/>
              </a:ext>
            </a:extLst>
          </p:cNvPr>
          <p:cNvSpPr/>
          <p:nvPr/>
        </p:nvSpPr>
        <p:spPr>
          <a:xfrm>
            <a:off x="8090452" y="4243668"/>
            <a:ext cx="2484783" cy="8746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Pre-Shared Key (PSK) based Key Exchange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D81963-A9F4-4519-AB1B-387593C0C765}"/>
              </a:ext>
            </a:extLst>
          </p:cNvPr>
          <p:cNvSpPr/>
          <p:nvPr/>
        </p:nvSpPr>
        <p:spPr>
          <a:xfrm>
            <a:off x="9060311" y="3801375"/>
            <a:ext cx="545063" cy="288236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8" name="Google Shape;46;p2">
            <a:extLst>
              <a:ext uri="{FF2B5EF4-FFF2-40B4-BE49-F238E27FC236}">
                <a16:creationId xmlns:a16="http://schemas.microsoft.com/office/drawing/2014/main" id="{FF7A2414-28E1-4F79-91CF-86A47870957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17AC4E-5C75-49A8-89C6-68B374CB24B2}"/>
              </a:ext>
            </a:extLst>
          </p:cNvPr>
          <p:cNvSpPr txBox="1"/>
          <p:nvPr/>
        </p:nvSpPr>
        <p:spPr>
          <a:xfrm>
            <a:off x="4450563" y="6444476"/>
            <a:ext cx="2236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* source: SPDM 1.1 specification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86706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 dirty="0"/>
              <a:t>SPDM 1.2 Candidate Features </a:t>
            </a:r>
            <a:endParaRPr dirty="0"/>
          </a:p>
        </p:txBody>
      </p:sp>
      <p:sp>
        <p:nvSpPr>
          <p:cNvPr id="8" name="Google Shape;46;p2">
            <a:extLst>
              <a:ext uri="{FF2B5EF4-FFF2-40B4-BE49-F238E27FC236}">
                <a16:creationId xmlns:a16="http://schemas.microsoft.com/office/drawing/2014/main" id="{FF7A2414-28E1-4F79-91CF-86A47870957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8F68D4-363E-4010-915C-FA2189DADC58}"/>
              </a:ext>
            </a:extLst>
          </p:cNvPr>
          <p:cNvSpPr txBox="1"/>
          <p:nvPr/>
        </p:nvSpPr>
        <p:spPr>
          <a:xfrm>
            <a:off x="9002685" y="5987018"/>
            <a:ext cx="2236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source: OCP tech week 2020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DBA3664-9D2B-4CAB-8022-C9221C5A4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588387"/>
              </p:ext>
            </p:extLst>
          </p:nvPr>
        </p:nvGraphicFramePr>
        <p:xfrm>
          <a:off x="1428403" y="1515507"/>
          <a:ext cx="8458200" cy="427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1361615314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39476247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060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Set Certificate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 set</a:t>
                      </a:r>
                      <a:r>
                        <a:rPr lang="en-US" sz="1400" baseline="0" dirty="0"/>
                        <a:t> of commands to manage certificate chains in slots 1-7. Could include CSR export and slot policies.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76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Eventing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Mechanism to send</a:t>
                      </a:r>
                      <a:r>
                        <a:rPr lang="en-US" sz="1400" baseline="0" dirty="0"/>
                        <a:t> asynchronous events, related to SPDM, to a registered listener.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234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Multi-tier</a:t>
                      </a:r>
                      <a:r>
                        <a:rPr lang="en-US" baseline="0" dirty="0"/>
                        <a:t> Authentication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r>
                        <a:rPr lang="en-US" sz="1400" baseline="0" dirty="0"/>
                        <a:t> set of commands to authenticate devices behind non-transparent bridges. Under discussion, does the PA-RoT or intermediate device perform the authentication?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922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Smaller Certificates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Address the size issue with the current</a:t>
                      </a:r>
                      <a:r>
                        <a:rPr lang="en-US" sz="1400" baseline="0" dirty="0"/>
                        <a:t> certificate / </a:t>
                      </a:r>
                      <a:r>
                        <a:rPr lang="en-US" sz="1400" baseline="0"/>
                        <a:t>cert chain.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05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Measurement Manifests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Define a mechanism to produce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a manifest</a:t>
                      </a:r>
                      <a:r>
                        <a:rPr lang="en-US" sz="1400" baseline="0" dirty="0"/>
                        <a:t> of expected measurements for a given device, and modifications to the MEASUREMENTS command to report measurements in a way that is compatible with the reference manifest.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039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TCG DICE</a:t>
                      </a:r>
                      <a:r>
                        <a:rPr lang="en-US" baseline="0" dirty="0"/>
                        <a:t>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Support</a:t>
                      </a:r>
                      <a:r>
                        <a:rPr lang="en-US" sz="1400" baseline="0" dirty="0"/>
                        <a:t> the use of TCG DICE throughout SPDM, including in signature generation, Set Certificate, </a:t>
                      </a:r>
                      <a:r>
                        <a:rPr lang="en-US" sz="1400" baseline="0"/>
                        <a:t>and events.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105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Reprovisioning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Mechanism</a:t>
                      </a:r>
                      <a:r>
                        <a:rPr lang="en-US" sz="1400" baseline="0" dirty="0"/>
                        <a:t> to cause a device to generate a new set of Device Keys and invalidate all elements that depend on the existing Device Keys.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618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103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>
            <a:spLocks noGrp="1"/>
          </p:cNvSpPr>
          <p:nvPr>
            <p:ph type="title"/>
          </p:nvPr>
        </p:nvSpPr>
        <p:spPr>
          <a:xfrm>
            <a:off x="1694688" y="365125"/>
            <a:ext cx="96591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SemiBold"/>
              <a:buNone/>
            </a:pPr>
            <a:r>
              <a:rPr lang="en-US"/>
              <a:t>Transport Layer Binding</a:t>
            </a:r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13BC54-DFA7-4D66-B31A-DBAF04BD6D99}"/>
              </a:ext>
            </a:extLst>
          </p:cNvPr>
          <p:cNvSpPr/>
          <p:nvPr/>
        </p:nvSpPr>
        <p:spPr>
          <a:xfrm>
            <a:off x="2564295" y="1893096"/>
            <a:ext cx="6854689" cy="595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SPDM Message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6430A4-B432-4178-8AA1-0AB2F012F2ED}"/>
              </a:ext>
            </a:extLst>
          </p:cNvPr>
          <p:cNvSpPr/>
          <p:nvPr/>
        </p:nvSpPr>
        <p:spPr>
          <a:xfrm>
            <a:off x="2564296" y="2718595"/>
            <a:ext cx="2077278" cy="595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DMTF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SPDM over MCTP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0AF122-24BC-4727-B83A-B6102BAF9B28}"/>
              </a:ext>
            </a:extLst>
          </p:cNvPr>
          <p:cNvSpPr/>
          <p:nvPr/>
        </p:nvSpPr>
        <p:spPr>
          <a:xfrm>
            <a:off x="2564295" y="3544094"/>
            <a:ext cx="2077277" cy="595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DMTF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MCTP over SMBus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934418-CC6D-427A-86C4-3EEF3A35F692}"/>
              </a:ext>
            </a:extLst>
          </p:cNvPr>
          <p:cNvSpPr/>
          <p:nvPr/>
        </p:nvSpPr>
        <p:spPr>
          <a:xfrm>
            <a:off x="4953001" y="2717800"/>
            <a:ext cx="2077278" cy="14216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PCI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Data Object Exchange (DOE)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11E905-D207-4FF5-8977-FE2B05F2C40D}"/>
              </a:ext>
            </a:extLst>
          </p:cNvPr>
          <p:cNvSpPr/>
          <p:nvPr/>
        </p:nvSpPr>
        <p:spPr>
          <a:xfrm>
            <a:off x="7341706" y="2717800"/>
            <a:ext cx="2077278" cy="14216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USB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Control Transfer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3AFDA9-7B5D-4EF8-80B0-4EB1D5CED911}"/>
              </a:ext>
            </a:extLst>
          </p:cNvPr>
          <p:cNvSpPr/>
          <p:nvPr/>
        </p:nvSpPr>
        <p:spPr>
          <a:xfrm>
            <a:off x="2564295" y="4369593"/>
            <a:ext cx="2077277" cy="59531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SMBus Device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0B94DE-5DA8-4154-9755-961AA43E17D9}"/>
              </a:ext>
            </a:extLst>
          </p:cNvPr>
          <p:cNvSpPr/>
          <p:nvPr/>
        </p:nvSpPr>
        <p:spPr>
          <a:xfrm>
            <a:off x="4953002" y="4369593"/>
            <a:ext cx="2077277" cy="59531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PCI Device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CAFB83C-379D-4689-8620-6963CD92C98A}"/>
              </a:ext>
            </a:extLst>
          </p:cNvPr>
          <p:cNvSpPr/>
          <p:nvPr/>
        </p:nvSpPr>
        <p:spPr>
          <a:xfrm>
            <a:off x="7341707" y="4369593"/>
            <a:ext cx="2077277" cy="59531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USB Device</a:t>
            </a:r>
          </a:p>
        </p:txBody>
      </p:sp>
    </p:spTree>
    <p:extLst>
      <p:ext uri="{BB962C8B-B14F-4D97-AF65-F5344CB8AC3E}">
        <p14:creationId xmlns:p14="http://schemas.microsoft.com/office/powerpoint/2010/main" val="2387556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1288</Words>
  <Application>Microsoft Office PowerPoint</Application>
  <PresentationFormat>Widescreen</PresentationFormat>
  <Paragraphs>218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Open Sans SemiBold</vt:lpstr>
      <vt:lpstr>Arial</vt:lpstr>
      <vt:lpstr>Calibri</vt:lpstr>
      <vt:lpstr>Calibri Light</vt:lpstr>
      <vt:lpstr>Office Theme</vt:lpstr>
      <vt:lpstr>An opensource SPDM implementation for secure device communication</vt:lpstr>
      <vt:lpstr>Jiewen Yao</vt:lpstr>
      <vt:lpstr>Xiauyu Ruan</vt:lpstr>
      <vt:lpstr>Part I - SPDM</vt:lpstr>
      <vt:lpstr>SPDM</vt:lpstr>
      <vt:lpstr>SPDM 1.0</vt:lpstr>
      <vt:lpstr>SPDM 1.1</vt:lpstr>
      <vt:lpstr>SPDM 1.2 Candidate Features </vt:lpstr>
      <vt:lpstr>Transport Layer Binding</vt:lpstr>
      <vt:lpstr>TCG SPDM support</vt:lpstr>
      <vt:lpstr>Part II - SPDMcode</vt:lpstr>
      <vt:lpstr>SPDMcode</vt:lpstr>
      <vt:lpstr>SPDMcode design</vt:lpstr>
      <vt:lpstr>Feature</vt:lpstr>
      <vt:lpstr>Additional work for SPDMcode consumer</vt:lpstr>
      <vt:lpstr>Size</vt:lpstr>
      <vt:lpstr>Demo (init connection)</vt:lpstr>
      <vt:lpstr>Demo (challeng/auth)</vt:lpstr>
      <vt:lpstr>Demo (session creation)</vt:lpstr>
      <vt:lpstr>Demo (secured message)</vt:lpstr>
      <vt:lpstr>SpdmDump tool</vt:lpstr>
      <vt:lpstr>SpdmDump – SPDM over MCTP</vt:lpstr>
      <vt:lpstr>SpdmDump – SPDM over PCI_DOE</vt:lpstr>
      <vt:lpstr>SpdmDump – Secured SPDM</vt:lpstr>
      <vt:lpstr>SpdmDump – dump all mode</vt:lpstr>
      <vt:lpstr>Summary</vt:lpstr>
      <vt:lpstr>Reference</vt:lpstr>
      <vt:lpstr>Reference</vt:lpstr>
      <vt:lpstr>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opensource SPDM implementation for secure device communication</dc:title>
  <dc:creator>Yao, Jiewen</dc:creator>
  <cp:lastModifiedBy>Yao, Jiewen</cp:lastModifiedBy>
  <cp:revision>17</cp:revision>
  <dcterms:created xsi:type="dcterms:W3CDTF">2021-01-24T09:54:08Z</dcterms:created>
  <dcterms:modified xsi:type="dcterms:W3CDTF">2021-01-26T03:19:14Z</dcterms:modified>
</cp:coreProperties>
</file>