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7" r:id="rId4"/>
    <p:sldMasterId id="2147483709" r:id="rId5"/>
  </p:sldMasterIdLst>
  <p:notesMasterIdLst>
    <p:notesMasterId r:id="rId27"/>
  </p:notesMasterIdLst>
  <p:sldIdLst>
    <p:sldId id="821" r:id="rId6"/>
    <p:sldId id="262" r:id="rId7"/>
    <p:sldId id="264" r:id="rId8"/>
    <p:sldId id="1007" r:id="rId9"/>
    <p:sldId id="1001" r:id="rId10"/>
    <p:sldId id="263" r:id="rId11"/>
    <p:sldId id="998" r:id="rId12"/>
    <p:sldId id="266" r:id="rId13"/>
    <p:sldId id="999" r:id="rId14"/>
    <p:sldId id="308" r:id="rId15"/>
    <p:sldId id="1003" r:id="rId16"/>
    <p:sldId id="314" r:id="rId17"/>
    <p:sldId id="315" r:id="rId18"/>
    <p:sldId id="1000" r:id="rId19"/>
    <p:sldId id="1002" r:id="rId20"/>
    <p:sldId id="996" r:id="rId21"/>
    <p:sldId id="1009" r:id="rId22"/>
    <p:sldId id="270" r:id="rId23"/>
    <p:sldId id="997" r:id="rId24"/>
    <p:sldId id="310"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p:restoredTop sz="89418"/>
  </p:normalViewPr>
  <p:slideViewPr>
    <p:cSldViewPr snapToGrid="0" snapToObjects="1">
      <p:cViewPr varScale="1">
        <p:scale>
          <a:sx n="86" d="100"/>
          <a:sy n="86" d="100"/>
        </p:scale>
        <p:origin x="880" y="192"/>
      </p:cViewPr>
      <p:guideLst/>
    </p:cSldViewPr>
  </p:slideViewPr>
  <p:outlineViewPr>
    <p:cViewPr>
      <p:scale>
        <a:sx n="33" d="100"/>
        <a:sy n="33" d="100"/>
      </p:scale>
      <p:origin x="0" y="-7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31T23:24:19.473"/>
    </inkml:context>
    <inkml:brush xml:id="br0">
      <inkml:brushProperty name="width" value="0.1" units="cm"/>
      <inkml:brushProperty name="height" value="0.1" units="cm"/>
      <inkml:brushProperty name="color" value="#E71224"/>
    </inkml:brush>
  </inkml:definitions>
  <inkml:trace contextRef="#ctx0" brushRef="#br0">6421 844 24575,'73'0'0,"-9"0"0,2 0 0,7 0-966,-5-1 0,2 2 966,14 8 0,5 7-1250,18 11 1,4 10 1249,8 12 0,3 11-674,-33-12 1,0 5 0,1 1 673,4 1 0,0 1 0,-1 4 0,0 6 0,0 3 0,-2 1 0,-3-2 0,-1 0 0,0 3 0,5 10 0,0 3 0,-7-4 0,5 11 0,-4-1-641,-15-16 0,2 3 0,-7-4 641,2 6 0,-4-1-236,13 17 0,-1 0 236,-16-15 0,-5-1 0,-4 3 0,-5-1 499,-9-7 0,-3-1-499,3 2 0,-3 0 0,-7 2 0,-2 1 0,1-5 0,-3 0 0,-7 0 0,-3 0 0,4 6 0,-1-3 2640,-1 22-2640,-7-31 0,0 0 0,6 18 0,-5 24 0,-2-3 2426,-7-26-2426,0 14 1654,0-25-1654,0 16 1012,0-16-1012,-6 7 116,-8-9-116,-1 0 0,-4 0 0,5 9 0,0-6 0,0 5 0,1-7 0,-1-1 0,1 0 0,-1 0 0,1 0 0,-1 0 0,1 0 0,-7 0 0,5 0 0,-4 0 0,-1 1 0,5-1 0,-10 0 0,10 0 0,-28 29 0,18-22 0,-26 16 0,4 16 0,10-43 0,0 6 0,1 0 0,4-9 0,-35 40 0,21-29 0,-4 1 0,-8 9 0,16-19 0,-12 0 0,6-8 0,-6-1 0,0-5 0,0 4 0,0-10 0,7 3 0,-5-5 0,6-1 0,-8 1 0,2-7 0,6 5 0,-4-5 0,11 4 0,-13 3 0,14-9 0,-14 7 0,7-5 0,-55 41 0,26-18 0,16-17 0,-2 0 0,-33 28 0,-9-9-475,45-22 0,-2 1 475,-9 2 0,-2-1 0,6-3 0,-1-1 0,-8 6 0,-1-2 0,8-8 0,0-2 0,-5 6 0,-1-2 0,-1-5 0,0-1 0,-5 5 0,-2-1 0,-4-6 0,-2-3-643,0 2 1,-1-2 642,-5-5 0,-1-3 0,-6 1 0,-1-1 0,6-3 0,0-1 0,-5 1 0,0-1 0,-1-4 0,1 0 0,5 0 0,0-2 0,-6-2 0,1-2 0,6 1 0,1 0 0,5 0 0,1 0 0,-5 0 0,0 0 0,10 0 0,1 0 0,-4 0 0,-2 0 0,1 1 0,0-2 0,5-6 0,0-1 0,-11-1 0,0-3 0,4-8 0,1-4 0,-6 1 0,-1-2 0,1-5 0,0-3 0,-1 1 0,1-2 0,-2-6 0,0-4 0,4 3 0,2-2 0,-1-4 0,0 0 0,5 0 0,2 1 0,4 1 0,2 0 0,-1 1 0,2-2 0,8-1 0,2-1 0,1 5 0,1-1 0,-4-12 0,1-2 0,-1 3 0,1 1-356,6-3 1,3 0 355,1 0 0,4 4 0,-8-15 343,11 12 1,2 1-344,5 0 0,-13-12 0,0-4 0,4-9 0,8 18 0,0-3 0,-21-48 0,31 52 0,0-3 247,-2-7 1,2-1-248,3 5 0,1-1 0,-5-9 0,0-1 0,7 5 0,1 0 0,-5-5 0,1-1 0,7-2 0,2 4 0,-19-41 0,23 51 0,1-2 0,-1-1 0,1 0 0,-10-61 0,16 62 0,1 1 0,-5-36 0,4-20 0,1 7 0,4 40 0,2 1 0,3-35-388,0-19 388,0 19 0,0-18 0,0 18 0,7-18 0,2 7 0,14 1 0,-5-8 0,12 7 0,-12 1 0,13-9 0,-6 9 0,-10 55 0,3 0 0,20-55 0,-8 38 0,1-1 0,-5 18 0,1 1 0,11-17 0,0 2 0,-9 16 0,1 5 0,34-46 0,1-8 0,6 7 0,2 1 0,-32 47 0,0 3 0,19-16 0,-10 4 0,1 0 0,15-3 0,-15 6 0,2 0 0,31-15 0,-5-5 0,12 6 0,-5 8 0,7-6 0,-12 28 0,-23 4 0,-1 1 0,11 8 0,3-12 0,3 0 0,15 5 0,-26 6 0,1-2 0,43-10 0,-6-5 0,7 13 0,10-6 0,-8 7 0,-45 18 0,0 0 0,45-17 0,19 5 0,-36 10 0,21-7 0,-25 14 0,19-7 0,-10 2 0,-1 4 743,-11-4-743,1 7 0,29-13 0,-31 10 173,20-10-173,-38 14 810,0-1-810,1 1 426,-1-1-426,0-5 0,-8 4 0,6-4 0,3 5 0,2 1 0,5-1 0,-7 0 0,-1 1 0,0-1 0,0 7 0,0 1 0,0 6 0,0 0 0,1 0 0,7 0 0,-5 0 0,6 0 0,-9 0 0,-8 0 0,6 0 0,-13 0 0,13 0 0,-14 0 0,14 0 0,-13 5 0,12 2 0,-12 6 0,13 0 0,-6 0 0,8 0 0,-7 6 0,34 7 0,-35 1 0,36 5 0,-35-6 0,7 1 0,0 6 0,-1-5 0,1 11 0,0-11 0,-6 11 0,-3-12 0,-6 5 0,-3-8 0,-12-5 0,-3-2 0,-13-7 0,-6 0 0,0 0 0,-6-5 0,0-1 0,1 0 0,10 2 0,-3 9 0,23 3 0,-9 11 0,19 4 0,-3 6 0,7 1 0,-1 0 0,1 1 0,-9-9 0,-1 5 0,-14-7 0,5 6 0,-10-1 0,3-5 0,-11-4 0,3-5 0,-9-5 0,3-2 0,-4-4 0,-5-1 0,-1 0 0,0 1 0,-3-1 0,3 5 0,-4 7 0,6 14 0,6 8 0,8 7 0,5 7 0,1 3 0,7 1 0,-11-3 0,6-20 0,-15 2 0,2-23 0,-5 3 0,0-10 0,-5-1 0,-1 1 0,-4-5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9E9C1-588A-604D-A7BA-21275DA31541}" type="datetimeFigureOut">
              <a:rPr lang="en-US" smtClean="0"/>
              <a:t>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C79AB-AAC0-194B-8810-5A8AA9B4461F}" type="slidenum">
              <a:rPr lang="en-US" smtClean="0"/>
              <a:t>‹#›</a:t>
            </a:fld>
            <a:endParaRPr lang="en-US"/>
          </a:p>
        </p:txBody>
      </p:sp>
    </p:spTree>
    <p:extLst>
      <p:ext uri="{BB962C8B-B14F-4D97-AF65-F5344CB8AC3E}">
        <p14:creationId xmlns:p14="http://schemas.microsoft.com/office/powerpoint/2010/main" val="232086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F3D3E1-9F2C-A74E-A1F9-21AFD4F115B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04589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C79AB-AAC0-194B-8810-5A8AA9B4461F}" type="slidenum">
              <a:rPr lang="en-US" smtClean="0"/>
              <a:t>16</a:t>
            </a:fld>
            <a:endParaRPr lang="en-US"/>
          </a:p>
        </p:txBody>
      </p:sp>
    </p:spTree>
    <p:extLst>
      <p:ext uri="{BB962C8B-B14F-4D97-AF65-F5344CB8AC3E}">
        <p14:creationId xmlns:p14="http://schemas.microsoft.com/office/powerpoint/2010/main" val="377769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Processor design, as you may be aware, comes with a host of tradeoffs. Designers are constantly seeking tighter margins in a bid to improve performance and efficiency, with features such as increased max temperature, voltage scaling etc. However, this may result in serious reliability issues, which would necessitate design adjustments in terms of redundancy, parity, ECC </a:t>
            </a:r>
            <a:r>
              <a:rPr lang="en-US" dirty="0" err="1"/>
              <a:t>etc</a:t>
            </a:r>
            <a:r>
              <a:rPr lang="en-US" dirty="0"/>
              <a:t>, which in turn would force us against the power wall once again.</a:t>
            </a:r>
          </a:p>
          <a:p>
            <a:r>
              <a:rPr lang="en-US" dirty="0"/>
              <a:t>Start with power wall. Note importance for embedded and server class processors. Need for incorporating RAS features during the design stage before availability of Silicon.</a:t>
            </a:r>
          </a:p>
        </p:txBody>
      </p:sp>
      <p:sp>
        <p:nvSpPr>
          <p:cNvPr id="4" name="Slide Number Placeholder 3"/>
          <p:cNvSpPr>
            <a:spLocks noGrp="1"/>
          </p:cNvSpPr>
          <p:nvPr>
            <p:ph type="sldNum" sz="quarter" idx="5"/>
          </p:nvPr>
        </p:nvSpPr>
        <p:spPr/>
        <p:txBody>
          <a:bodyPr/>
          <a:lstStyle/>
          <a:p>
            <a:fld id="{719C79AB-AAC0-194B-8810-5A8AA9B4461F}" type="slidenum">
              <a:rPr lang="en-US" smtClean="0"/>
              <a:t>17</a:t>
            </a:fld>
            <a:endParaRPr lang="en-US"/>
          </a:p>
        </p:txBody>
      </p:sp>
    </p:spTree>
    <p:extLst>
      <p:ext uri="{BB962C8B-B14F-4D97-AF65-F5344CB8AC3E}">
        <p14:creationId xmlns:p14="http://schemas.microsoft.com/office/powerpoint/2010/main" val="197960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C5848-4A96-C943-86B5-1D192327A946}" type="slidenum">
              <a:rPr lang="en-US" smtClean="0"/>
              <a:t>18</a:t>
            </a:fld>
            <a:endParaRPr lang="en-US"/>
          </a:p>
        </p:txBody>
      </p:sp>
    </p:spTree>
    <p:extLst>
      <p:ext uri="{BB962C8B-B14F-4D97-AF65-F5344CB8AC3E}">
        <p14:creationId xmlns:p14="http://schemas.microsoft.com/office/powerpoint/2010/main" val="126268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power wall. Note importance for embedded and server class processors. Need for incorporating RAS features during the design stage before availability of Silicon.</a:t>
            </a:r>
          </a:p>
        </p:txBody>
      </p:sp>
      <p:sp>
        <p:nvSpPr>
          <p:cNvPr id="4" name="Slide Number Placeholder 3"/>
          <p:cNvSpPr>
            <a:spLocks noGrp="1"/>
          </p:cNvSpPr>
          <p:nvPr>
            <p:ph type="sldNum" sz="quarter" idx="5"/>
          </p:nvPr>
        </p:nvSpPr>
        <p:spPr/>
        <p:txBody>
          <a:bodyPr/>
          <a:lstStyle/>
          <a:p>
            <a:fld id="{719C79AB-AAC0-194B-8810-5A8AA9B4461F}" type="slidenum">
              <a:rPr lang="en-US" smtClean="0"/>
              <a:t>19</a:t>
            </a:fld>
            <a:endParaRPr lang="en-US"/>
          </a:p>
        </p:txBody>
      </p:sp>
    </p:spTree>
    <p:extLst>
      <p:ext uri="{BB962C8B-B14F-4D97-AF65-F5344CB8AC3E}">
        <p14:creationId xmlns:p14="http://schemas.microsoft.com/office/powerpoint/2010/main" val="262879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C79AB-AAC0-194B-8810-5A8AA9B4461F}" type="slidenum">
              <a:rPr lang="en-US" smtClean="0"/>
              <a:t>20</a:t>
            </a:fld>
            <a:endParaRPr lang="en-US"/>
          </a:p>
        </p:txBody>
      </p:sp>
    </p:spTree>
    <p:extLst>
      <p:ext uri="{BB962C8B-B14F-4D97-AF65-F5344CB8AC3E}">
        <p14:creationId xmlns:p14="http://schemas.microsoft.com/office/powerpoint/2010/main" val="173995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early should ‘early stage’ be? </a:t>
            </a:r>
            <a:br>
              <a:rPr lang="en-US" dirty="0"/>
            </a:br>
            <a:r>
              <a:rPr lang="en-US" dirty="0"/>
              <a:t>Too many latches to effectively model SER at a single latch level.</a:t>
            </a:r>
          </a:p>
          <a:p>
            <a:r>
              <a:rPr lang="en-US" dirty="0"/>
              <a:t>We assume all latches in a single RTL module, or macro have a similar likelihood of a bit flip in the event of a radiation strike</a:t>
            </a:r>
          </a:p>
        </p:txBody>
      </p:sp>
      <p:sp>
        <p:nvSpPr>
          <p:cNvPr id="4" name="Slide Number Placeholder 3"/>
          <p:cNvSpPr>
            <a:spLocks noGrp="1"/>
          </p:cNvSpPr>
          <p:nvPr>
            <p:ph type="sldNum" sz="quarter" idx="5"/>
          </p:nvPr>
        </p:nvSpPr>
        <p:spPr/>
        <p:txBody>
          <a:bodyPr/>
          <a:lstStyle/>
          <a:p>
            <a:fld id="{719C79AB-AAC0-194B-8810-5A8AA9B4461F}" type="slidenum">
              <a:rPr lang="en-US" smtClean="0"/>
              <a:t>21</a:t>
            </a:fld>
            <a:endParaRPr lang="en-US"/>
          </a:p>
        </p:txBody>
      </p:sp>
    </p:spTree>
    <p:extLst>
      <p:ext uri="{BB962C8B-B14F-4D97-AF65-F5344CB8AC3E}">
        <p14:creationId xmlns:p14="http://schemas.microsoft.com/office/powerpoint/2010/main" val="61756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It is imperative for modern day computing systems to account for reliability across the spectrum of application domains. Servers, mainframes and </a:t>
            </a:r>
            <a:r>
              <a:rPr lang="en-US" altLang="en-US" dirty="0" err="1"/>
              <a:t>hyperscale</a:t>
            </a:r>
            <a:r>
              <a:rPr lang="en-US" altLang="en-US" dirty="0"/>
              <a:t> systems, the chief source of revenue for IBM have to maintain high degree of error tolerance and reliable operation, the absence of which can lead to significant drop in efficiency, consequently resulting in loss of revenue and profit.</a:t>
            </a:r>
          </a:p>
          <a:p>
            <a:pPr eaLnBrk="1" hangingPunct="1">
              <a:spcBef>
                <a:spcPct val="0"/>
              </a:spcBef>
              <a:defRPr/>
            </a:pPr>
            <a:r>
              <a:rPr lang="en-US" altLang="en-US" dirty="0"/>
              <a:t>Emerging applications too require reliable operation under different conditions and harsh outdoor environments in several cases. When UAVs and drones used for surveillance, recon and other military missions fail, they can pose a significant security risk. Safety is of paramount importance in connected cars for instance, and faulty operation can severely compromise this.</a:t>
            </a:r>
          </a:p>
          <a:p>
            <a:pPr eaLnBrk="1" hangingPunct="1">
              <a:spcBef>
                <a:spcPct val="0"/>
              </a:spcBef>
              <a:defRPr/>
            </a:pPr>
            <a:endParaRPr lang="en-US" altLang="en-US" dirty="0"/>
          </a:p>
          <a:p>
            <a:pPr eaLnBrk="1" fontAlgn="auto" hangingPunct="1">
              <a:spcBef>
                <a:spcPts val="0"/>
              </a:spcBef>
              <a:spcAft>
                <a:spcPts val="0"/>
              </a:spcAft>
              <a:defRPr/>
            </a:pPr>
            <a:r>
              <a:rPr lang="en-US" dirty="0"/>
              <a:t>What reliability offer on each domain? </a:t>
            </a:r>
          </a:p>
          <a:p>
            <a:pPr marL="171450" indent="-171450" eaLnBrk="1" fontAlgn="auto" hangingPunct="1">
              <a:spcBef>
                <a:spcPts val="0"/>
              </a:spcBef>
              <a:spcAft>
                <a:spcPts val="0"/>
              </a:spcAft>
              <a:buFont typeface="Arial" panose="020B0604020202020204" pitchFamily="34" charset="0"/>
              <a:buChar char="•"/>
              <a:defRPr/>
            </a:pPr>
            <a:r>
              <a:rPr lang="en-US" dirty="0"/>
              <a:t>Add mainframe to the upper left one</a:t>
            </a:r>
          </a:p>
          <a:p>
            <a:pPr marL="171450" indent="-171450" eaLnBrk="1" fontAlgn="auto" hangingPunct="1">
              <a:spcBef>
                <a:spcPts val="0"/>
              </a:spcBef>
              <a:spcAft>
                <a:spcPts val="0"/>
              </a:spcAft>
              <a:buFont typeface="Arial" panose="020B0604020202020204" pitchFamily="34" charset="0"/>
              <a:buChar char="•"/>
              <a:defRPr/>
            </a:pPr>
            <a:r>
              <a:rPr lang="en-US" dirty="0"/>
              <a:t>Reliability means functionality</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Technology</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err="1"/>
              <a:t>IoT</a:t>
            </a:r>
            <a:r>
              <a:rPr lang="en-US" dirty="0"/>
              <a:t> etc. Cognitive</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hangingPunct="1">
              <a:spcBef>
                <a:spcPct val="0"/>
              </a:spcBef>
              <a:defRPr/>
            </a:pPr>
            <a:r>
              <a:rPr lang="en-US" altLang="en-US" dirty="0"/>
              <a:t>Servers  in the backend for Connected cars/UAVs and drones</a:t>
            </a:r>
          </a:p>
          <a:p>
            <a:pPr eaLnBrk="1" hangingPunct="1">
              <a:spcBef>
                <a:spcPct val="0"/>
              </a:spcBef>
              <a:defRPr/>
            </a:pPr>
            <a:endParaRPr lang="en-US" altLang="en-US" dirty="0"/>
          </a:p>
          <a:p>
            <a:pPr eaLnBrk="1" hangingPunct="1">
              <a:spcBef>
                <a:spcPct val="0"/>
              </a:spcBef>
              <a:defRPr/>
            </a:pPr>
            <a:r>
              <a:rPr lang="en-US" altLang="en-US" dirty="0"/>
              <a:t>+ more examples to add</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7896BD-C245-4F53-8F54-F557AB8AEE0A}" type="slidenum">
              <a:rPr lang="en-US" altLang="en-US" smtClean="0"/>
              <a:pPr/>
              <a:t>2</a:t>
            </a:fld>
            <a:endParaRPr lang="en-US" altLang="en-US"/>
          </a:p>
        </p:txBody>
      </p:sp>
    </p:spTree>
    <p:extLst>
      <p:ext uri="{BB962C8B-B14F-4D97-AF65-F5344CB8AC3E}">
        <p14:creationId xmlns:p14="http://schemas.microsoft.com/office/powerpoint/2010/main" val="421362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Processor design, as you may be aware, comes with a host of tradeoffs. Designers are constantly seeking tighter margins in a bid to improve performance and efficiency, with features such as increased max temperature, voltage scaling etc. However, this may result in serious reliability issues, which would necessitate design adjustments in terms of redundancy, parity, ECC </a:t>
            </a:r>
            <a:r>
              <a:rPr lang="en-US" dirty="0" err="1"/>
              <a:t>etc</a:t>
            </a:r>
            <a:r>
              <a:rPr lang="en-US" dirty="0"/>
              <a:t>, which in turn would force us against the power wall once again.</a:t>
            </a:r>
          </a:p>
          <a:p>
            <a:r>
              <a:rPr lang="en-US" dirty="0"/>
              <a:t>Start with power wall. Note importance for embedded and server class processors. Need for incorporating RAS features during the design stage before availability of Silicon.</a:t>
            </a:r>
          </a:p>
        </p:txBody>
      </p:sp>
      <p:sp>
        <p:nvSpPr>
          <p:cNvPr id="4" name="Slide Number Placeholder 3"/>
          <p:cNvSpPr>
            <a:spLocks noGrp="1"/>
          </p:cNvSpPr>
          <p:nvPr>
            <p:ph type="sldNum" sz="quarter" idx="5"/>
          </p:nvPr>
        </p:nvSpPr>
        <p:spPr/>
        <p:txBody>
          <a:bodyPr/>
          <a:lstStyle/>
          <a:p>
            <a:fld id="{719C79AB-AAC0-194B-8810-5A8AA9B4461F}" type="slidenum">
              <a:rPr lang="en-US" smtClean="0"/>
              <a:t>3</a:t>
            </a:fld>
            <a:endParaRPr lang="en-US"/>
          </a:p>
        </p:txBody>
      </p:sp>
    </p:spTree>
    <p:extLst>
      <p:ext uri="{BB962C8B-B14F-4D97-AF65-F5344CB8AC3E}">
        <p14:creationId xmlns:p14="http://schemas.microsoft.com/office/powerpoint/2010/main" val="303763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C79AB-AAC0-194B-8810-5A8AA9B4461F}" type="slidenum">
              <a:rPr lang="en-US" smtClean="0"/>
              <a:t>5</a:t>
            </a:fld>
            <a:endParaRPr lang="en-US"/>
          </a:p>
        </p:txBody>
      </p:sp>
    </p:spTree>
    <p:extLst>
      <p:ext uri="{BB962C8B-B14F-4D97-AF65-F5344CB8AC3E}">
        <p14:creationId xmlns:p14="http://schemas.microsoft.com/office/powerpoint/2010/main" val="1208026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carry out SER modeling as the RTL evolves so that RAS features can be incorporated into the design.</a:t>
            </a:r>
          </a:p>
          <a:p>
            <a:endParaRPr lang="en-US" dirty="0"/>
          </a:p>
        </p:txBody>
      </p:sp>
      <p:sp>
        <p:nvSpPr>
          <p:cNvPr id="4" name="Slide Number Placeholder 3"/>
          <p:cNvSpPr>
            <a:spLocks noGrp="1"/>
          </p:cNvSpPr>
          <p:nvPr>
            <p:ph type="sldNum" sz="quarter" idx="10"/>
          </p:nvPr>
        </p:nvSpPr>
        <p:spPr/>
        <p:txBody>
          <a:bodyPr/>
          <a:lstStyle/>
          <a:p>
            <a:fld id="{F40C5848-4A96-C943-86B5-1D192327A946}" type="slidenum">
              <a:rPr lang="en-US" smtClean="0"/>
              <a:t>6</a:t>
            </a:fld>
            <a:endParaRPr lang="en-US"/>
          </a:p>
        </p:txBody>
      </p:sp>
    </p:spTree>
    <p:extLst>
      <p:ext uri="{BB962C8B-B14F-4D97-AF65-F5344CB8AC3E}">
        <p14:creationId xmlns:p14="http://schemas.microsoft.com/office/powerpoint/2010/main" val="7323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C79AB-AAC0-194B-8810-5A8AA9B4461F}" type="slidenum">
              <a:rPr lang="en-US" smtClean="0"/>
              <a:t>7</a:t>
            </a:fld>
            <a:endParaRPr lang="en-US"/>
          </a:p>
        </p:txBody>
      </p:sp>
    </p:spTree>
    <p:extLst>
      <p:ext uri="{BB962C8B-B14F-4D97-AF65-F5344CB8AC3E}">
        <p14:creationId xmlns:p14="http://schemas.microsoft.com/office/powerpoint/2010/main" val="180593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C79AB-AAC0-194B-8810-5A8AA9B4461F}" type="slidenum">
              <a:rPr lang="en-US" smtClean="0"/>
              <a:t>8</a:t>
            </a:fld>
            <a:endParaRPr lang="en-US"/>
          </a:p>
        </p:txBody>
      </p:sp>
    </p:spTree>
    <p:extLst>
      <p:ext uri="{BB962C8B-B14F-4D97-AF65-F5344CB8AC3E}">
        <p14:creationId xmlns:p14="http://schemas.microsoft.com/office/powerpoint/2010/main" val="218851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activity per </a:t>
            </a:r>
            <a:r>
              <a:rPr lang="en-US" dirty="0" err="1"/>
              <a:t>inst</a:t>
            </a:r>
            <a:r>
              <a:rPr lang="en-US" dirty="0"/>
              <a:t> is sum of switching  activity across all macros</a:t>
            </a:r>
          </a:p>
          <a:p>
            <a:r>
              <a:rPr lang="en-US" dirty="0"/>
              <a:t>Define switching activity as the average of the per instruction switching activity across all instructions in the sequence</a:t>
            </a:r>
          </a:p>
        </p:txBody>
      </p:sp>
      <p:sp>
        <p:nvSpPr>
          <p:cNvPr id="4" name="Slide Number Placeholder 3"/>
          <p:cNvSpPr>
            <a:spLocks noGrp="1"/>
          </p:cNvSpPr>
          <p:nvPr>
            <p:ph type="sldNum" sz="quarter" idx="5"/>
          </p:nvPr>
        </p:nvSpPr>
        <p:spPr/>
        <p:txBody>
          <a:bodyPr/>
          <a:lstStyle/>
          <a:p>
            <a:fld id="{719C79AB-AAC0-194B-8810-5A8AA9B4461F}" type="slidenum">
              <a:rPr lang="en-US" smtClean="0"/>
              <a:t>10</a:t>
            </a:fld>
            <a:endParaRPr lang="en-US"/>
          </a:p>
        </p:txBody>
      </p:sp>
    </p:spTree>
    <p:extLst>
      <p:ext uri="{BB962C8B-B14F-4D97-AF65-F5344CB8AC3E}">
        <p14:creationId xmlns:p14="http://schemas.microsoft.com/office/powerpoint/2010/main" val="27935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400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1096090" y="6327168"/>
            <a:ext cx="1095910" cy="530832"/>
          </a:xfrm>
          <a:prstGeom prst="rect">
            <a:avLst/>
          </a:prstGeom>
          <a:solidFill>
            <a:schemeClr val="bg1"/>
          </a:solidFill>
          <a:ln w="57150">
            <a:noFill/>
            <a:prstDash val="sysDash"/>
            <a:round/>
            <a:headEnd/>
            <a:tailEnd type="arrow" w="med" len="med"/>
          </a:ln>
        </p:spPr>
        <p:txBody>
          <a:bodyPr rtlCol="0" anchor="ctr"/>
          <a:lstStyle/>
          <a:p>
            <a:pPr algn="ctr"/>
            <a:endParaRPr lang="en-US" sz="1500">
              <a:solidFill>
                <a:schemeClr val="accent4">
                  <a:lumMod val="50000"/>
                  <a:lumOff val="50000"/>
                </a:schemeClr>
              </a:solidFill>
            </a:endParaRPr>
          </a:p>
        </p:txBody>
      </p:sp>
      <p:sp>
        <p:nvSpPr>
          <p:cNvPr id="3074" name="Rectangle 2"/>
          <p:cNvSpPr>
            <a:spLocks noGrp="1" noChangeAspect="1" noChangeArrowheads="1"/>
          </p:cNvSpPr>
          <p:nvPr>
            <p:ph type="ctrTitle"/>
          </p:nvPr>
        </p:nvSpPr>
        <p:spPr>
          <a:xfrm>
            <a:off x="597958" y="1532495"/>
            <a:ext cx="10251282" cy="1315745"/>
          </a:xfrm>
        </p:spPr>
        <p:txBody>
          <a:bodyPr wrap="square" lIns="0" tIns="0" rIns="0" bIns="0" anchor="b"/>
          <a:lstStyle>
            <a:lvl1pPr>
              <a:lnSpc>
                <a:spcPct val="95000"/>
              </a:lnSpc>
              <a:defRPr sz="4500" b="0">
                <a:solidFill>
                  <a:schemeClr val="tx1"/>
                </a:solidFill>
              </a:defRPr>
            </a:lvl1pPr>
          </a:lstStyle>
          <a:p>
            <a:pPr lvl="0"/>
            <a:r>
              <a:rPr lang="en-US" altLang="en-US" noProof="0" dirty="0"/>
              <a:t>Click to edit </a:t>
            </a:r>
            <a:br>
              <a:rPr lang="en-US" altLang="en-US" noProof="0" dirty="0"/>
            </a:br>
            <a:r>
              <a:rPr lang="en-US" altLang="en-US" noProof="0" dirty="0"/>
              <a:t>master title style</a:t>
            </a:r>
          </a:p>
        </p:txBody>
      </p:sp>
      <p:sp>
        <p:nvSpPr>
          <p:cNvPr id="3075" name="Rectangle 3"/>
          <p:cNvSpPr>
            <a:spLocks noGrp="1" noChangeArrowheads="1"/>
          </p:cNvSpPr>
          <p:nvPr>
            <p:ph type="subTitle" idx="1"/>
          </p:nvPr>
        </p:nvSpPr>
        <p:spPr>
          <a:xfrm>
            <a:off x="597959" y="3884203"/>
            <a:ext cx="6400271" cy="832115"/>
          </a:xfrm>
          <a:prstGeom prst="rect">
            <a:avLst/>
          </a:prstGeom>
        </p:spPr>
        <p:txBody>
          <a:bodyPr wrap="square" lIns="0" tIns="0" rIns="0" bIns="0"/>
          <a:lstStyle>
            <a:lvl1pPr marL="0" indent="0">
              <a:buFont typeface="Wingdings" panose="05000000000000000000" pitchFamily="2" charset="2"/>
              <a:buNone/>
              <a:defRPr sz="2500"/>
            </a:lvl1pPr>
          </a:lstStyle>
          <a:p>
            <a:pPr lvl="0"/>
            <a:r>
              <a:rPr lang="en-US" altLang="en-US" noProof="0" dirty="0"/>
              <a:t>Click to edit Master subtitle style</a:t>
            </a:r>
          </a:p>
        </p:txBody>
      </p:sp>
    </p:spTree>
    <p:extLst>
      <p:ext uri="{BB962C8B-B14F-4D97-AF65-F5344CB8AC3E}">
        <p14:creationId xmlns:p14="http://schemas.microsoft.com/office/powerpoint/2010/main" val="40826205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82478938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28194535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11096090" y="6327168"/>
            <a:ext cx="1095910" cy="530832"/>
          </a:xfrm>
          <a:prstGeom prst="rect">
            <a:avLst/>
          </a:prstGeom>
          <a:solidFill>
            <a:schemeClr val="bg1"/>
          </a:solidFill>
          <a:ln w="57150">
            <a:noFill/>
            <a:prstDash val="sysDash"/>
            <a:round/>
            <a:headEnd/>
            <a:tailEnd type="arrow" w="med" len="med"/>
          </a:ln>
        </p:spPr>
        <p:txBody>
          <a:bodyPr rtlCol="0" anchor="ctr"/>
          <a:lstStyle/>
          <a:p>
            <a:pPr algn="ctr"/>
            <a:endParaRPr lang="en-US" sz="1500">
              <a:solidFill>
                <a:schemeClr val="accent4">
                  <a:lumMod val="50000"/>
                  <a:lumOff val="50000"/>
                </a:schemeClr>
              </a:solidFill>
            </a:endParaRPr>
          </a:p>
        </p:txBody>
      </p:sp>
      <p:sp>
        <p:nvSpPr>
          <p:cNvPr id="3074" name="Rectangle 2"/>
          <p:cNvSpPr>
            <a:spLocks noGrp="1" noChangeAspect="1" noChangeArrowheads="1"/>
          </p:cNvSpPr>
          <p:nvPr>
            <p:ph type="ctrTitle"/>
          </p:nvPr>
        </p:nvSpPr>
        <p:spPr>
          <a:xfrm>
            <a:off x="597958" y="2190368"/>
            <a:ext cx="10251282" cy="657872"/>
          </a:xfrm>
        </p:spPr>
        <p:txBody>
          <a:bodyPr wrap="square" lIns="0" tIns="0" rIns="0" bIns="0" anchor="b"/>
          <a:lstStyle>
            <a:lvl1pPr>
              <a:lnSpc>
                <a:spcPct val="95000"/>
              </a:lnSpc>
              <a:defRPr sz="4500" b="0">
                <a:solidFill>
                  <a:schemeClr val="tx1"/>
                </a:solidFill>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597959" y="3884203"/>
            <a:ext cx="6400271" cy="832115"/>
          </a:xfrm>
          <a:prstGeom prst="rect">
            <a:avLst/>
          </a:prstGeom>
        </p:spPr>
        <p:txBody>
          <a:bodyPr wrap="square" lIns="0" tIns="0" rIns="0" bIns="0"/>
          <a:lstStyle>
            <a:lvl1pPr marL="0" indent="0">
              <a:buFont typeface="Wingdings" panose="05000000000000000000" pitchFamily="2" charset="2"/>
              <a:buNone/>
              <a:defRPr sz="2500"/>
            </a:lvl1pPr>
          </a:lstStyle>
          <a:p>
            <a:pPr lvl="0"/>
            <a:r>
              <a:rPr lang="en-US" altLang="en-US" noProof="0"/>
              <a:t>Click to edit Master subtitle style</a:t>
            </a:r>
            <a:endParaRPr lang="en-US" altLang="en-US" noProof="0" dirty="0"/>
          </a:p>
        </p:txBody>
      </p:sp>
      <p:sp>
        <p:nvSpPr>
          <p:cNvPr id="5" name="Rectangle 4">
            <a:extLst>
              <a:ext uri="{FF2B5EF4-FFF2-40B4-BE49-F238E27FC236}">
                <a16:creationId xmlns:a16="http://schemas.microsoft.com/office/drawing/2014/main" id="{E7DD4AF5-48F9-324D-9805-49933CB5A02E}"/>
              </a:ext>
            </a:extLst>
          </p:cNvPr>
          <p:cNvSpPr/>
          <p:nvPr userDrawn="1"/>
        </p:nvSpPr>
        <p:spPr bwMode="auto">
          <a:xfrm>
            <a:off x="11096090" y="6327168"/>
            <a:ext cx="1095910" cy="530832"/>
          </a:xfrm>
          <a:prstGeom prst="rect">
            <a:avLst/>
          </a:prstGeom>
          <a:solidFill>
            <a:schemeClr val="bg1"/>
          </a:solidFill>
          <a:ln w="57150">
            <a:noFill/>
            <a:prstDash val="sysDash"/>
            <a:round/>
            <a:headEnd/>
            <a:tailEnd type="arrow" w="med" len="med"/>
          </a:ln>
        </p:spPr>
        <p:txBody>
          <a:bodyPr rtlCol="0" anchor="ctr"/>
          <a:lstStyle/>
          <a:p>
            <a:pPr algn="ctr"/>
            <a:endParaRPr lang="en-US" sz="1500">
              <a:solidFill>
                <a:schemeClr val="accent4">
                  <a:lumMod val="50000"/>
                  <a:lumOff val="50000"/>
                </a:schemeClr>
              </a:solidFill>
            </a:endParaRPr>
          </a:p>
        </p:txBody>
      </p:sp>
    </p:spTree>
    <p:extLst>
      <p:ext uri="{BB962C8B-B14F-4D97-AF65-F5344CB8AC3E}">
        <p14:creationId xmlns:p14="http://schemas.microsoft.com/office/powerpoint/2010/main" val="34301644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64053" y="1871550"/>
            <a:ext cx="11019722" cy="449659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
        <p:nvSpPr>
          <p:cNvPr id="6" name="Rectangle 6">
            <a:extLst>
              <a:ext uri="{FF2B5EF4-FFF2-40B4-BE49-F238E27FC236}">
                <a16:creationId xmlns:a16="http://schemas.microsoft.com/office/drawing/2014/main" id="{C8DD94F8-3162-8B47-ADC5-3384CCFAF23B}"/>
              </a:ext>
            </a:extLst>
          </p:cNvPr>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Tree>
    <p:extLst>
      <p:ext uri="{BB962C8B-B14F-4D97-AF65-F5344CB8AC3E}">
        <p14:creationId xmlns:p14="http://schemas.microsoft.com/office/powerpoint/2010/main" val="13439076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
        <p:nvSpPr>
          <p:cNvPr id="6" name="Rectangle 6">
            <a:extLst>
              <a:ext uri="{FF2B5EF4-FFF2-40B4-BE49-F238E27FC236}">
                <a16:creationId xmlns:a16="http://schemas.microsoft.com/office/drawing/2014/main" id="{CF01E258-5832-9442-BDB8-70FE2E447BB4}"/>
              </a:ext>
            </a:extLst>
          </p:cNvPr>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Tree>
    <p:extLst>
      <p:ext uri="{BB962C8B-B14F-4D97-AF65-F5344CB8AC3E}">
        <p14:creationId xmlns:p14="http://schemas.microsoft.com/office/powerpoint/2010/main" val="24058429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
        <p:nvSpPr>
          <p:cNvPr id="6" name="Rectangle 6">
            <a:extLst>
              <a:ext uri="{FF2B5EF4-FFF2-40B4-BE49-F238E27FC236}">
                <a16:creationId xmlns:a16="http://schemas.microsoft.com/office/drawing/2014/main" id="{A6205FC3-47FF-D64D-B20B-2EBD74D3F3D1}"/>
              </a:ext>
            </a:extLst>
          </p:cNvPr>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Tree>
    <p:extLst>
      <p:ext uri="{BB962C8B-B14F-4D97-AF65-F5344CB8AC3E}">
        <p14:creationId xmlns:p14="http://schemas.microsoft.com/office/powerpoint/2010/main" val="24544788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4"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
        <p:nvSpPr>
          <p:cNvPr id="5" name="Rectangle 6">
            <a:extLst>
              <a:ext uri="{FF2B5EF4-FFF2-40B4-BE49-F238E27FC236}">
                <a16:creationId xmlns:a16="http://schemas.microsoft.com/office/drawing/2014/main" id="{1B553EB7-7191-BC43-96C8-C65EE72AAD9E}"/>
              </a:ext>
            </a:extLst>
          </p:cNvPr>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Tree>
    <p:extLst>
      <p:ext uri="{BB962C8B-B14F-4D97-AF65-F5344CB8AC3E}">
        <p14:creationId xmlns:p14="http://schemas.microsoft.com/office/powerpoint/2010/main" val="29785015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5266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734" y="1370013"/>
            <a:ext cx="5577418"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370013"/>
            <a:ext cx="5577416"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2991788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1760421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864053" y="1871550"/>
            <a:ext cx="11019722" cy="449659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Tree>
    <p:extLst>
      <p:ext uri="{BB962C8B-B14F-4D97-AF65-F5344CB8AC3E}">
        <p14:creationId xmlns:p14="http://schemas.microsoft.com/office/powerpoint/2010/main" val="855196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41196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72160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40681355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11096090" y="6327168"/>
            <a:ext cx="1095910" cy="530832"/>
          </a:xfrm>
          <a:prstGeom prst="rect">
            <a:avLst/>
          </a:prstGeom>
          <a:solidFill>
            <a:schemeClr val="bg1"/>
          </a:solidFill>
          <a:ln w="57150">
            <a:noFill/>
            <a:prstDash val="sysDash"/>
            <a:round/>
            <a:headEnd/>
            <a:tailEnd type="arrow" w="med" len="med"/>
          </a:ln>
        </p:spPr>
        <p:txBody>
          <a:bodyPr rtlCol="0" anchor="ctr"/>
          <a:lstStyle/>
          <a:p>
            <a:pPr algn="ctr"/>
            <a:endParaRPr lang="en-US" sz="1500">
              <a:solidFill>
                <a:srgbClr val="8064A2">
                  <a:lumMod val="50000"/>
                  <a:lumOff val="50000"/>
                </a:srgbClr>
              </a:solidFill>
            </a:endParaRPr>
          </a:p>
        </p:txBody>
      </p:sp>
      <p:sp>
        <p:nvSpPr>
          <p:cNvPr id="3074" name="Rectangle 2"/>
          <p:cNvSpPr>
            <a:spLocks noGrp="1" noChangeAspect="1" noChangeArrowheads="1"/>
          </p:cNvSpPr>
          <p:nvPr>
            <p:ph type="ctrTitle"/>
          </p:nvPr>
        </p:nvSpPr>
        <p:spPr>
          <a:xfrm>
            <a:off x="597958" y="2190368"/>
            <a:ext cx="10251282" cy="657872"/>
          </a:xfrm>
        </p:spPr>
        <p:txBody>
          <a:bodyPr wrap="square" lIns="0" tIns="0" rIns="0" bIns="0" anchor="b"/>
          <a:lstStyle>
            <a:lvl1pPr>
              <a:lnSpc>
                <a:spcPct val="95000"/>
              </a:lnSpc>
              <a:defRPr sz="4500" b="0">
                <a:solidFill>
                  <a:schemeClr val="tx1"/>
                </a:solidFill>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597959" y="3884203"/>
            <a:ext cx="6400271" cy="832115"/>
          </a:xfrm>
          <a:prstGeom prst="rect">
            <a:avLst/>
          </a:prstGeom>
        </p:spPr>
        <p:txBody>
          <a:bodyPr wrap="square" lIns="0" tIns="0" rIns="0" bIns="0"/>
          <a:lstStyle>
            <a:lvl1pPr marL="0" indent="0">
              <a:buFont typeface="Wingdings" panose="05000000000000000000" pitchFamily="2" charset="2"/>
              <a:buNone/>
              <a:defRPr sz="2500"/>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254193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64053" y="1871550"/>
            <a:ext cx="11019722" cy="449659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8308534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7943738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402280915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4"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0778467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098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9022147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Tree>
    <p:extLst>
      <p:ext uri="{BB962C8B-B14F-4D97-AF65-F5344CB8AC3E}">
        <p14:creationId xmlns:p14="http://schemas.microsoft.com/office/powerpoint/2010/main" val="384759342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4288276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86296649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6306150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734" y="1370013"/>
            <a:ext cx="5577418"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370013"/>
            <a:ext cx="5577416"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37030402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78001" y="6550027"/>
            <a:ext cx="8636000" cy="298450"/>
          </a:xfrm>
          <a:prstGeom prst="rect">
            <a:avLst/>
          </a:prstGeom>
        </p:spPr>
        <p:txBody>
          <a:bodyPr/>
          <a:lstStyle/>
          <a:p>
            <a:pPr defTabSz="914403" eaLnBrk="0">
              <a:defRPr/>
            </a:pPr>
            <a:endParaRPr lang="en-US" dirty="0"/>
          </a:p>
        </p:txBody>
      </p:sp>
      <p:sp>
        <p:nvSpPr>
          <p:cNvPr id="4" name="Slide Number Placeholder 3"/>
          <p:cNvSpPr>
            <a:spLocks noGrp="1"/>
          </p:cNvSpPr>
          <p:nvPr>
            <p:ph type="sldNum" sz="quarter" idx="11"/>
          </p:nvPr>
        </p:nvSpPr>
        <p:spPr>
          <a:xfrm>
            <a:off x="10803240" y="6553201"/>
            <a:ext cx="1016000" cy="292102"/>
          </a:xfrm>
          <a:prstGeom prst="rect">
            <a:avLst/>
          </a:prstGeom>
        </p:spPr>
        <p:txBody>
          <a:bodyPr/>
          <a:lstStyle/>
          <a:p>
            <a:pPr defTabSz="914403" eaLnBrk="0">
              <a:defRPr/>
            </a:pPr>
            <a:fld id="{231CC523-8BC6-4921-807A-66BD262F34AB}" type="slidenum">
              <a:rPr lang="en-US" smtClean="0"/>
              <a:pPr defTabSz="914403" eaLnBrk="0">
                <a:defRPr/>
              </a:pPr>
              <a:t>‹#›</a:t>
            </a:fld>
            <a:endParaRPr lang="en-US"/>
          </a:p>
        </p:txBody>
      </p:sp>
      <p:cxnSp>
        <p:nvCxnSpPr>
          <p:cNvPr id="6" name="Straight Connector 5"/>
          <p:cNvCxnSpPr>
            <a:cxnSpLocks noChangeShapeType="1"/>
          </p:cNvCxnSpPr>
          <p:nvPr/>
        </p:nvCxnSpPr>
        <p:spPr bwMode="auto">
          <a:xfrm>
            <a:off x="508001" y="840102"/>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52" y="130210"/>
            <a:ext cx="1447251" cy="655072"/>
          </a:xfrm>
          <a:prstGeom prst="rect">
            <a:avLst/>
          </a:prstGeom>
        </p:spPr>
      </p:pic>
      <p:sp>
        <p:nvSpPr>
          <p:cNvPr id="7" name="Title 1"/>
          <p:cNvSpPr>
            <a:spLocks noGrp="1"/>
          </p:cNvSpPr>
          <p:nvPr>
            <p:ph type="ctrTitle"/>
          </p:nvPr>
        </p:nvSpPr>
        <p:spPr>
          <a:xfrm>
            <a:off x="2163237" y="151419"/>
            <a:ext cx="9520767"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9566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11096090" y="6327168"/>
            <a:ext cx="1095910" cy="530832"/>
          </a:xfrm>
          <a:prstGeom prst="rect">
            <a:avLst/>
          </a:prstGeom>
          <a:solidFill>
            <a:schemeClr val="bg1"/>
          </a:solidFill>
          <a:ln w="57150">
            <a:noFill/>
            <a:prstDash val="sysDash"/>
            <a:round/>
            <a:headEnd/>
            <a:tailEnd type="arrow" w="med" len="med"/>
          </a:ln>
        </p:spPr>
        <p:txBody>
          <a:bodyPr rtlCol="0" anchor="ctr"/>
          <a:lstStyle/>
          <a:p>
            <a:pPr algn="ctr"/>
            <a:endParaRPr lang="en-US" sz="1500">
              <a:solidFill>
                <a:schemeClr val="accent4">
                  <a:lumMod val="50000"/>
                  <a:lumOff val="50000"/>
                </a:schemeClr>
              </a:solidFill>
            </a:endParaRPr>
          </a:p>
        </p:txBody>
      </p:sp>
      <p:sp>
        <p:nvSpPr>
          <p:cNvPr id="3074" name="Rectangle 2"/>
          <p:cNvSpPr>
            <a:spLocks noGrp="1" noChangeAspect="1" noChangeArrowheads="1"/>
          </p:cNvSpPr>
          <p:nvPr>
            <p:ph type="ctrTitle"/>
          </p:nvPr>
        </p:nvSpPr>
        <p:spPr>
          <a:xfrm>
            <a:off x="597958" y="2190368"/>
            <a:ext cx="10251282" cy="657872"/>
          </a:xfrm>
        </p:spPr>
        <p:txBody>
          <a:bodyPr wrap="square" lIns="0" tIns="0" rIns="0" bIns="0" anchor="b"/>
          <a:lstStyle>
            <a:lvl1pPr>
              <a:lnSpc>
                <a:spcPct val="95000"/>
              </a:lnSpc>
              <a:defRPr sz="4500" b="0">
                <a:solidFill>
                  <a:schemeClr val="tx1"/>
                </a:solidFill>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597959" y="3884203"/>
            <a:ext cx="6400271" cy="832115"/>
          </a:xfrm>
          <a:prstGeom prst="rect">
            <a:avLst/>
          </a:prstGeom>
        </p:spPr>
        <p:txBody>
          <a:bodyPr wrap="square" lIns="0" tIns="0" rIns="0" bIns="0"/>
          <a:lstStyle>
            <a:lvl1pPr marL="0" indent="0">
              <a:buFont typeface="Wingdings" panose="05000000000000000000" pitchFamily="2" charset="2"/>
              <a:buNone/>
              <a:defRPr sz="2500"/>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17727456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64053" y="1871550"/>
            <a:ext cx="11019722" cy="449659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fld id="{D80A53B9-16B9-BE4E-A541-4780AA79D36C}" type="slidenum">
              <a:rPr lang="en-US" smtClean="0"/>
              <a:t>‹#›</a:t>
            </a:fld>
            <a:endParaRPr lang="en-US"/>
          </a:p>
        </p:txBody>
      </p:sp>
    </p:spTree>
    <p:extLst>
      <p:ext uri="{BB962C8B-B14F-4D97-AF65-F5344CB8AC3E}">
        <p14:creationId xmlns:p14="http://schemas.microsoft.com/office/powerpoint/2010/main" val="21396945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fld id="{D80A53B9-16B9-BE4E-A541-4780AA79D36C}" type="slidenum">
              <a:rPr lang="en-US" smtClean="0"/>
              <a:t>‹#›</a:t>
            </a:fld>
            <a:endParaRPr lang="en-US"/>
          </a:p>
        </p:txBody>
      </p:sp>
    </p:spTree>
    <p:extLst>
      <p:ext uri="{BB962C8B-B14F-4D97-AF65-F5344CB8AC3E}">
        <p14:creationId xmlns:p14="http://schemas.microsoft.com/office/powerpoint/2010/main" val="411833602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Tree>
    <p:extLst>
      <p:ext uri="{BB962C8B-B14F-4D97-AF65-F5344CB8AC3E}">
        <p14:creationId xmlns:p14="http://schemas.microsoft.com/office/powerpoint/2010/main" val="10394204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4"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fld id="{D80A53B9-16B9-BE4E-A541-4780AA79D36C}" type="slidenum">
              <a:rPr lang="en-US" smtClean="0"/>
              <a:t>‹#›</a:t>
            </a:fld>
            <a:endParaRPr lang="en-US"/>
          </a:p>
        </p:txBody>
      </p:sp>
    </p:spTree>
    <p:extLst>
      <p:ext uri="{BB962C8B-B14F-4D97-AF65-F5344CB8AC3E}">
        <p14:creationId xmlns:p14="http://schemas.microsoft.com/office/powerpoint/2010/main" val="36941735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Tree>
    <p:extLst>
      <p:ext uri="{BB962C8B-B14F-4D97-AF65-F5344CB8AC3E}">
        <p14:creationId xmlns:p14="http://schemas.microsoft.com/office/powerpoint/2010/main" val="387951829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1478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734" y="1370013"/>
            <a:ext cx="5577418"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370013"/>
            <a:ext cx="5577416"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fld id="{D80A53B9-16B9-BE4E-A541-4780AA79D36C}" type="slidenum">
              <a:rPr lang="en-US" smtClean="0"/>
              <a:t>‹#›</a:t>
            </a:fld>
            <a:endParaRPr lang="en-US"/>
          </a:p>
        </p:txBody>
      </p:sp>
    </p:spTree>
    <p:extLst>
      <p:ext uri="{BB962C8B-B14F-4D97-AF65-F5344CB8AC3E}">
        <p14:creationId xmlns:p14="http://schemas.microsoft.com/office/powerpoint/2010/main" val="376740345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5518242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72036516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81822221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23428989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11096090" y="6327168"/>
            <a:ext cx="1095910" cy="530832"/>
          </a:xfrm>
          <a:prstGeom prst="rect">
            <a:avLst/>
          </a:prstGeom>
          <a:solidFill>
            <a:schemeClr val="bg1"/>
          </a:solidFill>
          <a:ln w="57150">
            <a:noFill/>
            <a:prstDash val="sysDash"/>
            <a:round/>
            <a:headEnd/>
            <a:tailEnd type="arrow" w="med" len="med"/>
          </a:ln>
        </p:spPr>
        <p:txBody>
          <a:bodyPr rtlCol="0" anchor="ctr"/>
          <a:lstStyle/>
          <a:p>
            <a:pPr algn="ctr"/>
            <a:endParaRPr lang="en-US" sz="1500">
              <a:solidFill>
                <a:srgbClr val="8064A2">
                  <a:lumMod val="50000"/>
                  <a:lumOff val="50000"/>
                </a:srgbClr>
              </a:solidFill>
            </a:endParaRPr>
          </a:p>
        </p:txBody>
      </p:sp>
      <p:sp>
        <p:nvSpPr>
          <p:cNvPr id="3074" name="Rectangle 2"/>
          <p:cNvSpPr>
            <a:spLocks noGrp="1" noChangeAspect="1" noChangeArrowheads="1"/>
          </p:cNvSpPr>
          <p:nvPr>
            <p:ph type="ctrTitle"/>
          </p:nvPr>
        </p:nvSpPr>
        <p:spPr>
          <a:xfrm>
            <a:off x="597958" y="2190368"/>
            <a:ext cx="10251282" cy="657872"/>
          </a:xfrm>
        </p:spPr>
        <p:txBody>
          <a:bodyPr wrap="square" lIns="0" tIns="0" rIns="0" bIns="0" anchor="b"/>
          <a:lstStyle>
            <a:lvl1pPr>
              <a:lnSpc>
                <a:spcPct val="95000"/>
              </a:lnSpc>
              <a:defRPr sz="4500" b="0">
                <a:solidFill>
                  <a:schemeClr val="tx1"/>
                </a:solidFill>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597959" y="3884203"/>
            <a:ext cx="6400271" cy="832115"/>
          </a:xfrm>
          <a:prstGeom prst="rect">
            <a:avLst/>
          </a:prstGeom>
        </p:spPr>
        <p:txBody>
          <a:bodyPr wrap="square" lIns="0" tIns="0" rIns="0" bIns="0"/>
          <a:lstStyle>
            <a:lvl1pPr marL="0" indent="0">
              <a:buFont typeface="Wingdings" panose="05000000000000000000" pitchFamily="2" charset="2"/>
              <a:buNone/>
              <a:defRPr sz="2500"/>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322252847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64053" y="1871550"/>
            <a:ext cx="11019722" cy="4496594"/>
          </a:xfrm>
          <a:prstGeom prst="rect">
            <a:avLst/>
          </a:prstGeo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0756004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8712884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5"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5987192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ChangeArrowheads="1"/>
          </p:cNvSpPr>
          <p:nvPr userDrawn="1"/>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4"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pPr>
                <a:defRPr/>
              </a:pPr>
              <a:t>‹#›</a:t>
            </a:fld>
            <a:endParaRPr lang="en-US" dirty="0"/>
          </a:p>
        </p:txBody>
      </p:sp>
    </p:spTree>
    <p:extLst>
      <p:ext uri="{BB962C8B-B14F-4D97-AF65-F5344CB8AC3E}">
        <p14:creationId xmlns:p14="http://schemas.microsoft.com/office/powerpoint/2010/main" val="31636199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ChangeArrowheads="1"/>
          </p:cNvSpPr>
          <p:nvPr/>
        </p:nvSpPr>
        <p:spPr bwMode="black">
          <a:xfrm>
            <a:off x="490802" y="6510176"/>
            <a:ext cx="3266646" cy="197348"/>
          </a:xfrm>
          <a:prstGeom prst="rect">
            <a:avLst/>
          </a:prstGeom>
          <a:noFill/>
          <a:ln>
            <a:noFill/>
          </a:ln>
        </p:spPr>
        <p:txBody>
          <a:bodyPr wrap="square" lIns="68501" tIns="34251" rIns="68501" bIns="34251">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en-US" altLang="en-US" sz="833" b="0" dirty="0">
                <a:solidFill>
                  <a:srgbClr val="FFFFFF"/>
                </a:solidFill>
                <a:latin typeface="HelvNeue Light for IBM" pitchFamily="34" charset="0"/>
                <a:ea typeface="MS PGothic" pitchFamily="34" charset="-128"/>
              </a:rPr>
              <a:t>© 2016 International Business Machines Corporation</a:t>
            </a:r>
          </a:p>
        </p:txBody>
      </p:sp>
      <p:sp>
        <p:nvSpPr>
          <p:cNvPr id="4" name="Rectangle 6"/>
          <p:cNvSpPr>
            <a:spLocks noGrp="1" noChangeArrowheads="1"/>
          </p:cNvSpPr>
          <p:nvPr>
            <p:ph type="sldNum" sz="quarter" idx="4"/>
          </p:nvPr>
        </p:nvSpPr>
        <p:spPr bwMode="auto">
          <a:xfrm>
            <a:off x="11451422" y="6537443"/>
            <a:ext cx="444500" cy="142875"/>
          </a:xfrm>
          <a:prstGeom prst="rect">
            <a:avLst/>
          </a:prstGeom>
          <a:noFill/>
          <a:ln>
            <a:noFill/>
          </a:ln>
          <a:effectLst/>
        </p:spPr>
        <p:txBody>
          <a:bodyPr vert="horz" wrap="square" lIns="0" tIns="0" rIns="0" bIns="0" numCol="1" anchor="t" anchorCtr="0" compatLnSpc="1">
            <a:prstTxWarp prst="textNoShape">
              <a:avLst/>
            </a:prstTxWarp>
          </a:bodyPr>
          <a:lstStyle>
            <a:lvl1pPr algn="r">
              <a:spcBef>
                <a:spcPct val="0"/>
              </a:spcBef>
              <a:buSzTx/>
              <a:buFontTx/>
              <a:buNone/>
              <a:defRPr sz="750" b="0">
                <a:ln>
                  <a:noFill/>
                </a:ln>
                <a:solidFill>
                  <a:schemeClr val="tx1">
                    <a:lumMod val="50000"/>
                    <a:lumOff val="50000"/>
                  </a:schemeClr>
                </a:solidFill>
                <a:latin typeface="Arial" charset="0"/>
                <a:ea typeface="ＭＳ Ｐゴシック" pitchFamily="34" charset="-128"/>
                <a:cs typeface="Arial" charset="0"/>
              </a:defRPr>
            </a:lvl1pPr>
          </a:lstStyle>
          <a:p>
            <a:pPr>
              <a:defRPr/>
            </a:pPr>
            <a:fld id="{CDD1C7A2-6758-4531-95C7-A985E29F93B1}" type="slidenum">
              <a:rPr lang="en-US" smtClean="0">
                <a:solidFill>
                  <a:prstClr val="black">
                    <a:lumMod val="50000"/>
                    <a:lumOff val="50000"/>
                  </a:prstClr>
                </a:solidFill>
              </a:rPr>
              <a:pPr>
                <a:def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57561082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93565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76119582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57483533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97569040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415498"/>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66761496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734" y="1370013"/>
            <a:ext cx="5577418"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370013"/>
            <a:ext cx="5577416"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167642738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78001" y="6550027"/>
            <a:ext cx="8636000" cy="298450"/>
          </a:xfrm>
          <a:prstGeom prst="rect">
            <a:avLst/>
          </a:prstGeom>
        </p:spPr>
        <p:txBody>
          <a:bodyPr/>
          <a:lstStyle/>
          <a:p>
            <a:pPr defTabSz="914403" eaLnBrk="0">
              <a:defRPr/>
            </a:pPr>
            <a:endParaRPr lang="en-US" dirty="0"/>
          </a:p>
        </p:txBody>
      </p:sp>
      <p:sp>
        <p:nvSpPr>
          <p:cNvPr id="4" name="Slide Number Placeholder 3"/>
          <p:cNvSpPr>
            <a:spLocks noGrp="1"/>
          </p:cNvSpPr>
          <p:nvPr>
            <p:ph type="sldNum" sz="quarter" idx="11"/>
          </p:nvPr>
        </p:nvSpPr>
        <p:spPr>
          <a:xfrm>
            <a:off x="10803240" y="6553201"/>
            <a:ext cx="1016000" cy="292102"/>
          </a:xfrm>
          <a:prstGeom prst="rect">
            <a:avLst/>
          </a:prstGeom>
        </p:spPr>
        <p:txBody>
          <a:bodyPr/>
          <a:lstStyle/>
          <a:p>
            <a:pPr defTabSz="914403" eaLnBrk="0">
              <a:defRPr/>
            </a:pPr>
            <a:fld id="{231CC523-8BC6-4921-807A-66BD262F34AB}" type="slidenum">
              <a:rPr lang="en-US" smtClean="0"/>
              <a:pPr defTabSz="914403" eaLnBrk="0">
                <a:defRPr/>
              </a:pPr>
              <a:t>‹#›</a:t>
            </a:fld>
            <a:endParaRPr lang="en-US"/>
          </a:p>
        </p:txBody>
      </p:sp>
      <p:cxnSp>
        <p:nvCxnSpPr>
          <p:cNvPr id="6" name="Straight Connector 5"/>
          <p:cNvCxnSpPr>
            <a:cxnSpLocks noChangeShapeType="1"/>
          </p:cNvCxnSpPr>
          <p:nvPr/>
        </p:nvCxnSpPr>
        <p:spPr bwMode="auto">
          <a:xfrm>
            <a:off x="508001" y="840102"/>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52" y="130210"/>
            <a:ext cx="1447251" cy="655072"/>
          </a:xfrm>
          <a:prstGeom prst="rect">
            <a:avLst/>
          </a:prstGeom>
        </p:spPr>
      </p:pic>
      <p:sp>
        <p:nvSpPr>
          <p:cNvPr id="7" name="Title 1"/>
          <p:cNvSpPr>
            <a:spLocks noGrp="1"/>
          </p:cNvSpPr>
          <p:nvPr>
            <p:ph type="ctrTitle"/>
          </p:nvPr>
        </p:nvSpPr>
        <p:spPr>
          <a:xfrm>
            <a:off x="2163237" y="151419"/>
            <a:ext cx="9520767"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015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57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8734" y="1370013"/>
            <a:ext cx="5577418"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370013"/>
            <a:ext cx="5577416" cy="4930775"/>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791885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25052508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204"/>
            <a:ext cx="10972800" cy="369332"/>
          </a:xfrm>
        </p:spPr>
        <p:txBody>
          <a:bodyPr/>
          <a:lstStyle>
            <a:lvl1pPr>
              <a:defRPr b="1">
                <a:latin typeface="Eurostile"/>
                <a:cs typeface="Eurostile"/>
              </a:defRPr>
            </a:lvl1pPr>
          </a:lstStyle>
          <a:p>
            <a:r>
              <a:rPr lang="en-US"/>
              <a:t>Click to edit Master title style</a:t>
            </a:r>
          </a:p>
        </p:txBody>
      </p:sp>
      <p:sp>
        <p:nvSpPr>
          <p:cNvPr id="7" name="Slide Number Placeholder 2"/>
          <p:cNvSpPr>
            <a:spLocks noGrp="1"/>
          </p:cNvSpPr>
          <p:nvPr>
            <p:ph type="sldNum" sz="quarter" idx="10"/>
          </p:nvPr>
        </p:nvSpPr>
        <p:spPr>
          <a:xfrm>
            <a:off x="10240434" y="6500813"/>
            <a:ext cx="1341967" cy="320675"/>
          </a:xfrm>
          <a:prstGeom prst="rect">
            <a:avLst/>
          </a:prstGeom>
        </p:spPr>
        <p:txBody>
          <a:bodyPr lIns="130622" tIns="65311" rIns="130622" bIns="65311"/>
          <a:lstStyle/>
          <a:p>
            <a:pPr algn="r"/>
            <a:fld id="{16B320E8-A04A-4A0D-BFE0-9582603BEAED}" type="slidenum">
              <a:rPr lang="en-US" altLang="en-US" sz="1667" smtClean="0">
                <a:solidFill>
                  <a:srgbClr val="00B0F0"/>
                </a:solidFill>
              </a:rPr>
              <a:pPr algn="r"/>
              <a:t>‹#›</a:t>
            </a:fld>
            <a:endParaRPr lang="en-US" altLang="en-US" sz="1667" dirty="0">
              <a:solidFill>
                <a:srgbClr val="00B0F0"/>
              </a:solidFill>
            </a:endParaRPr>
          </a:p>
        </p:txBody>
      </p:sp>
    </p:spTree>
    <p:extLst>
      <p:ext uri="{BB962C8B-B14F-4D97-AF65-F5344CB8AC3E}">
        <p14:creationId xmlns:p14="http://schemas.microsoft.com/office/powerpoint/2010/main" val="35179069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AABD"/>
            </a:gs>
            <a:gs pos="39999">
              <a:schemeClr val="bg1">
                <a:lumMod val="95000"/>
              </a:schemeClr>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9678" y="358452"/>
            <a:ext cx="11812323" cy="369332"/>
          </a:xfrm>
          <a:prstGeom prst="rect">
            <a:avLst/>
          </a:prstGeom>
          <a:noFill/>
          <a:ln w="9525">
            <a:noFill/>
            <a:miter lim="800000"/>
            <a:headEnd/>
            <a:tailEnd/>
          </a:ln>
        </p:spPr>
        <p:txBody>
          <a:bodyPr vert="horz" wrap="square" lIns="0" tIns="0" rIns="640080" bIns="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180940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defTabSz="1088717" rtl="0" eaLnBrk="0" fontAlgn="base" hangingPunct="0">
        <a:lnSpc>
          <a:spcPct val="90000"/>
        </a:lnSpc>
        <a:spcBef>
          <a:spcPct val="0"/>
        </a:spcBef>
        <a:spcAft>
          <a:spcPct val="0"/>
        </a:spcAft>
        <a:defRPr sz="2667" b="0" kern="1200">
          <a:solidFill>
            <a:schemeClr val="tx1"/>
          </a:solidFill>
          <a:latin typeface="+mj-lt"/>
          <a:ea typeface="ＭＳ Ｐゴシック" pitchFamily="15" charset="-128"/>
          <a:cs typeface="ＭＳ Ｐゴシック" pitchFamily="15" charset="-128"/>
        </a:defRPr>
      </a:lvl1pPr>
      <a:lvl2pPr algn="l" defTabSz="1088717" rtl="0" eaLnBrk="0" fontAlgn="base" hangingPunct="0">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2pPr>
      <a:lvl3pPr algn="l" defTabSz="1088717" rtl="0" eaLnBrk="0" fontAlgn="base" hangingPunct="0">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3pPr>
      <a:lvl4pPr algn="l" defTabSz="1088717" rtl="0" eaLnBrk="0" fontAlgn="base" hangingPunct="0">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4pPr>
      <a:lvl5pPr algn="l" defTabSz="1088717" rtl="0" eaLnBrk="0" fontAlgn="base" hangingPunct="0">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5pPr>
      <a:lvl6pPr marL="380985" algn="l" defTabSz="1088717" rtl="0" fontAlgn="base">
        <a:spcBef>
          <a:spcPct val="0"/>
        </a:spcBef>
        <a:spcAft>
          <a:spcPct val="0"/>
        </a:spcAft>
        <a:defRPr sz="3250">
          <a:solidFill>
            <a:srgbClr val="00B3EF"/>
          </a:solidFill>
          <a:latin typeface="Arial" panose="020B0604020202020204" pitchFamily="34" charset="0"/>
        </a:defRPr>
      </a:lvl6pPr>
      <a:lvl7pPr marL="761970" algn="l" defTabSz="1088717" rtl="0" fontAlgn="base">
        <a:spcBef>
          <a:spcPct val="0"/>
        </a:spcBef>
        <a:spcAft>
          <a:spcPct val="0"/>
        </a:spcAft>
        <a:defRPr sz="3250">
          <a:solidFill>
            <a:srgbClr val="00B3EF"/>
          </a:solidFill>
          <a:latin typeface="Arial" panose="020B0604020202020204" pitchFamily="34" charset="0"/>
        </a:defRPr>
      </a:lvl7pPr>
      <a:lvl8pPr marL="1142954" algn="l" defTabSz="1088717" rtl="0" fontAlgn="base">
        <a:spcBef>
          <a:spcPct val="0"/>
        </a:spcBef>
        <a:spcAft>
          <a:spcPct val="0"/>
        </a:spcAft>
        <a:defRPr sz="3250">
          <a:solidFill>
            <a:srgbClr val="00B3EF"/>
          </a:solidFill>
          <a:latin typeface="Arial" panose="020B0604020202020204" pitchFamily="34" charset="0"/>
        </a:defRPr>
      </a:lvl8pPr>
      <a:lvl9pPr marL="1523939" algn="l" defTabSz="1088717" rtl="0" fontAlgn="base">
        <a:spcBef>
          <a:spcPct val="0"/>
        </a:spcBef>
        <a:spcAft>
          <a:spcPct val="0"/>
        </a:spcAft>
        <a:defRPr sz="3250">
          <a:solidFill>
            <a:srgbClr val="00B3EF"/>
          </a:solidFill>
          <a:latin typeface="Arial" panose="020B0604020202020204" pitchFamily="34" charset="0"/>
        </a:defRPr>
      </a:lvl9pPr>
    </p:titleStyle>
    <p:bodyStyle>
      <a:lvl1pPr marL="203721" indent="-203721" algn="l" defTabSz="1088717" rtl="0" eaLnBrk="0" fontAlgn="base" hangingPunct="0">
        <a:spcBef>
          <a:spcPct val="0"/>
        </a:spcBef>
        <a:spcAft>
          <a:spcPct val="20000"/>
        </a:spcAft>
        <a:buClr>
          <a:schemeClr val="tx1"/>
        </a:buClr>
        <a:buFont typeface="Wingdings" pitchFamily="2" charset="2"/>
        <a:buChar char="§"/>
        <a:defRPr sz="2333" kern="1200">
          <a:solidFill>
            <a:schemeClr val="tx1"/>
          </a:solidFill>
          <a:latin typeface="+mn-lt"/>
          <a:ea typeface="ＭＳ Ｐゴシック" pitchFamily="15" charset="-128"/>
          <a:cs typeface="ＭＳ Ｐゴシック" pitchFamily="15" charset="-128"/>
        </a:defRPr>
      </a:lvl1pPr>
      <a:lvl2pPr marL="682598" indent="-273833" algn="l" defTabSz="1088717" rtl="0" eaLnBrk="0" fontAlgn="base" hangingPunct="0">
        <a:spcBef>
          <a:spcPct val="0"/>
        </a:spcBef>
        <a:spcAft>
          <a:spcPct val="15000"/>
        </a:spcAft>
        <a:buClr>
          <a:schemeClr val="tx1"/>
        </a:buClr>
        <a:buFont typeface="Arial" charset="0"/>
        <a:buChar char="–"/>
        <a:defRPr sz="1833" kern="1200">
          <a:solidFill>
            <a:schemeClr val="tx1"/>
          </a:solidFill>
          <a:latin typeface="+mn-lt"/>
          <a:ea typeface="ＭＳ Ｐゴシック" pitchFamily="15" charset="-128"/>
          <a:cs typeface="+mn-cs"/>
        </a:defRPr>
      </a:lvl2pPr>
      <a:lvl3pPr marL="1222326" indent="-271187" algn="l" defTabSz="1088717" rtl="0" eaLnBrk="0" fontAlgn="base" hangingPunct="0">
        <a:spcBef>
          <a:spcPct val="20000"/>
        </a:spcBef>
        <a:spcAft>
          <a:spcPct val="0"/>
        </a:spcAft>
        <a:buClr>
          <a:schemeClr val="tx1"/>
        </a:buClr>
        <a:defRPr kern="1200">
          <a:solidFill>
            <a:schemeClr val="tx1"/>
          </a:solidFill>
          <a:latin typeface="+mn-lt"/>
          <a:ea typeface="ＭＳ Ｐゴシック" pitchFamily="15" charset="-128"/>
          <a:cs typeface="+mn-cs"/>
        </a:defRPr>
      </a:lvl3pPr>
      <a:lvl4pPr marL="1764700" indent="-271187" algn="l" defTabSz="1088717" rtl="0" eaLnBrk="0" fontAlgn="base" hangingPunct="0">
        <a:spcBef>
          <a:spcPct val="20000"/>
        </a:spcBef>
        <a:spcAft>
          <a:spcPct val="0"/>
        </a:spcAft>
        <a:buClr>
          <a:schemeClr val="tx1"/>
        </a:buClr>
        <a:defRPr kern="1200">
          <a:solidFill>
            <a:schemeClr val="tx1"/>
          </a:solidFill>
          <a:latin typeface="+mn-lt"/>
          <a:ea typeface="ＭＳ Ｐゴシック" pitchFamily="15" charset="-128"/>
          <a:cs typeface="+mn-cs"/>
        </a:defRPr>
      </a:lvl4pPr>
      <a:lvl5pPr marL="2309720" indent="-272510" algn="l" defTabSz="1088717" rtl="0" eaLnBrk="0" fontAlgn="base" hangingPunct="0">
        <a:spcBef>
          <a:spcPct val="20000"/>
        </a:spcBef>
        <a:spcAft>
          <a:spcPct val="0"/>
        </a:spcAft>
        <a:buClr>
          <a:schemeClr val="tx1"/>
        </a:buClr>
        <a:defRPr kern="1200">
          <a:solidFill>
            <a:schemeClr val="tx1"/>
          </a:solidFill>
          <a:latin typeface="+mn-lt"/>
          <a:ea typeface="ＭＳ Ｐゴシック" pitchFamily="15" charset="-128"/>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AABD"/>
            </a:gs>
            <a:gs pos="39999">
              <a:schemeClr val="bg1">
                <a:lumMod val="95000"/>
              </a:schemeClr>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9678" y="358452"/>
            <a:ext cx="11812323" cy="369332"/>
          </a:xfrm>
          <a:prstGeom prst="rect">
            <a:avLst/>
          </a:prstGeom>
          <a:noFill/>
          <a:ln w="9525">
            <a:noFill/>
            <a:miter lim="800000"/>
            <a:headEnd/>
            <a:tailEnd/>
          </a:ln>
        </p:spPr>
        <p:txBody>
          <a:bodyPr vert="horz" wrap="square" lIns="0" tIns="0" rIns="64008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2230194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dt="0"/>
  <p:txStyles>
    <p:titleStyle>
      <a:lvl1pPr algn="l" defTabSz="1088717" rtl="0" eaLnBrk="1" fontAlgn="base" hangingPunct="1">
        <a:lnSpc>
          <a:spcPct val="90000"/>
        </a:lnSpc>
        <a:spcBef>
          <a:spcPct val="0"/>
        </a:spcBef>
        <a:spcAft>
          <a:spcPct val="0"/>
        </a:spcAft>
        <a:defRPr sz="2667" b="0" kern="1200">
          <a:solidFill>
            <a:schemeClr val="tx1"/>
          </a:solidFill>
          <a:latin typeface="+mj-lt"/>
          <a:ea typeface="ＭＳ Ｐゴシック" pitchFamily="15" charset="-128"/>
          <a:cs typeface="ＭＳ Ｐゴシック" pitchFamily="15" charset="-128"/>
        </a:defRPr>
      </a:lvl1pPr>
      <a:lvl2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2pPr>
      <a:lvl3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3pPr>
      <a:lvl4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4pPr>
      <a:lvl5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5pPr>
      <a:lvl6pPr marL="380985" algn="l" defTabSz="1088717" rtl="0" eaLnBrk="1" fontAlgn="base" hangingPunct="1">
        <a:spcBef>
          <a:spcPct val="0"/>
        </a:spcBef>
        <a:spcAft>
          <a:spcPct val="0"/>
        </a:spcAft>
        <a:defRPr sz="3250">
          <a:solidFill>
            <a:srgbClr val="00B3EF"/>
          </a:solidFill>
          <a:latin typeface="Arial" panose="020B0604020202020204" pitchFamily="34" charset="0"/>
        </a:defRPr>
      </a:lvl6pPr>
      <a:lvl7pPr marL="761970" algn="l" defTabSz="1088717" rtl="0" eaLnBrk="1" fontAlgn="base" hangingPunct="1">
        <a:spcBef>
          <a:spcPct val="0"/>
        </a:spcBef>
        <a:spcAft>
          <a:spcPct val="0"/>
        </a:spcAft>
        <a:defRPr sz="3250">
          <a:solidFill>
            <a:srgbClr val="00B3EF"/>
          </a:solidFill>
          <a:latin typeface="Arial" panose="020B0604020202020204" pitchFamily="34" charset="0"/>
        </a:defRPr>
      </a:lvl7pPr>
      <a:lvl8pPr marL="1142954" algn="l" defTabSz="1088717" rtl="0" eaLnBrk="1" fontAlgn="base" hangingPunct="1">
        <a:spcBef>
          <a:spcPct val="0"/>
        </a:spcBef>
        <a:spcAft>
          <a:spcPct val="0"/>
        </a:spcAft>
        <a:defRPr sz="3250">
          <a:solidFill>
            <a:srgbClr val="00B3EF"/>
          </a:solidFill>
          <a:latin typeface="Arial" panose="020B0604020202020204" pitchFamily="34" charset="0"/>
        </a:defRPr>
      </a:lvl8pPr>
      <a:lvl9pPr marL="1523939" algn="l" defTabSz="1088717" rtl="0" eaLnBrk="1" fontAlgn="base" hangingPunct="1">
        <a:spcBef>
          <a:spcPct val="0"/>
        </a:spcBef>
        <a:spcAft>
          <a:spcPct val="0"/>
        </a:spcAft>
        <a:defRPr sz="3250">
          <a:solidFill>
            <a:srgbClr val="00B3EF"/>
          </a:solidFill>
          <a:latin typeface="Arial" panose="020B0604020202020204" pitchFamily="34" charset="0"/>
        </a:defRPr>
      </a:lvl9pPr>
    </p:titleStyle>
    <p:bodyStyle>
      <a:lvl1pPr marL="203721" indent="-203721" algn="l" defTabSz="1088717" rtl="0" eaLnBrk="1" fontAlgn="base" hangingPunct="1">
        <a:spcBef>
          <a:spcPct val="0"/>
        </a:spcBef>
        <a:spcAft>
          <a:spcPct val="20000"/>
        </a:spcAft>
        <a:buClr>
          <a:schemeClr val="tx1"/>
        </a:buClr>
        <a:buFont typeface="Wingdings" pitchFamily="2" charset="2"/>
        <a:buChar char="§"/>
        <a:defRPr sz="2333" kern="1200">
          <a:solidFill>
            <a:schemeClr val="tx1"/>
          </a:solidFill>
          <a:latin typeface="+mn-lt"/>
          <a:ea typeface="ＭＳ Ｐゴシック" pitchFamily="15" charset="-128"/>
          <a:cs typeface="ＭＳ Ｐゴシック" pitchFamily="15" charset="-128"/>
        </a:defRPr>
      </a:lvl1pPr>
      <a:lvl2pPr marL="682598" indent="-273833" algn="l" defTabSz="1088717" rtl="0" eaLnBrk="1" fontAlgn="base" hangingPunct="1">
        <a:spcBef>
          <a:spcPct val="0"/>
        </a:spcBef>
        <a:spcAft>
          <a:spcPct val="15000"/>
        </a:spcAft>
        <a:buClr>
          <a:schemeClr val="tx1"/>
        </a:buClr>
        <a:buFont typeface="Arial" charset="0"/>
        <a:buChar char="–"/>
        <a:defRPr sz="1833" kern="1200">
          <a:solidFill>
            <a:schemeClr val="tx1"/>
          </a:solidFill>
          <a:latin typeface="+mn-lt"/>
          <a:ea typeface="ＭＳ Ｐゴシック" pitchFamily="15" charset="-128"/>
          <a:cs typeface="+mn-cs"/>
        </a:defRPr>
      </a:lvl2pPr>
      <a:lvl3pPr marL="1222326"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3pPr>
      <a:lvl4pPr marL="1764700"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4pPr>
      <a:lvl5pPr marL="2309720" indent="-272510"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AABD"/>
            </a:gs>
            <a:gs pos="39999">
              <a:schemeClr val="bg1">
                <a:lumMod val="95000"/>
              </a:schemeClr>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58452"/>
            <a:ext cx="11430000"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3792849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hf hdr="0" ftr="0" dt="0"/>
  <p:txStyles>
    <p:titleStyle>
      <a:lvl1pPr algn="l" defTabSz="1088717" rtl="0" eaLnBrk="1" fontAlgn="base" hangingPunct="1">
        <a:lnSpc>
          <a:spcPct val="90000"/>
        </a:lnSpc>
        <a:spcBef>
          <a:spcPct val="0"/>
        </a:spcBef>
        <a:spcAft>
          <a:spcPct val="0"/>
        </a:spcAft>
        <a:defRPr sz="3000" b="0" kern="1200">
          <a:solidFill>
            <a:schemeClr val="tx2"/>
          </a:solidFill>
          <a:latin typeface="Helvetica" charset="0"/>
          <a:ea typeface="Helvetica" charset="0"/>
          <a:cs typeface="Helvetica" charset="0"/>
        </a:defRPr>
      </a:lvl1pPr>
      <a:lvl2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2pPr>
      <a:lvl3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3pPr>
      <a:lvl4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4pPr>
      <a:lvl5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5pPr>
      <a:lvl6pPr marL="380985" algn="l" defTabSz="1088717" rtl="0" eaLnBrk="1" fontAlgn="base" hangingPunct="1">
        <a:spcBef>
          <a:spcPct val="0"/>
        </a:spcBef>
        <a:spcAft>
          <a:spcPct val="0"/>
        </a:spcAft>
        <a:defRPr sz="3250">
          <a:solidFill>
            <a:srgbClr val="00B3EF"/>
          </a:solidFill>
          <a:latin typeface="Arial" panose="020B0604020202020204" pitchFamily="34" charset="0"/>
        </a:defRPr>
      </a:lvl6pPr>
      <a:lvl7pPr marL="761970" algn="l" defTabSz="1088717" rtl="0" eaLnBrk="1" fontAlgn="base" hangingPunct="1">
        <a:spcBef>
          <a:spcPct val="0"/>
        </a:spcBef>
        <a:spcAft>
          <a:spcPct val="0"/>
        </a:spcAft>
        <a:defRPr sz="3250">
          <a:solidFill>
            <a:srgbClr val="00B3EF"/>
          </a:solidFill>
          <a:latin typeface="Arial" panose="020B0604020202020204" pitchFamily="34" charset="0"/>
        </a:defRPr>
      </a:lvl7pPr>
      <a:lvl8pPr marL="1142954" algn="l" defTabSz="1088717" rtl="0" eaLnBrk="1" fontAlgn="base" hangingPunct="1">
        <a:spcBef>
          <a:spcPct val="0"/>
        </a:spcBef>
        <a:spcAft>
          <a:spcPct val="0"/>
        </a:spcAft>
        <a:defRPr sz="3250">
          <a:solidFill>
            <a:srgbClr val="00B3EF"/>
          </a:solidFill>
          <a:latin typeface="Arial" panose="020B0604020202020204" pitchFamily="34" charset="0"/>
        </a:defRPr>
      </a:lvl8pPr>
      <a:lvl9pPr marL="1523939" algn="l" defTabSz="1088717" rtl="0" eaLnBrk="1" fontAlgn="base" hangingPunct="1">
        <a:spcBef>
          <a:spcPct val="0"/>
        </a:spcBef>
        <a:spcAft>
          <a:spcPct val="0"/>
        </a:spcAft>
        <a:defRPr sz="3250">
          <a:solidFill>
            <a:srgbClr val="00B3EF"/>
          </a:solidFill>
          <a:latin typeface="Arial" panose="020B0604020202020204" pitchFamily="34" charset="0"/>
        </a:defRPr>
      </a:lvl9pPr>
    </p:titleStyle>
    <p:bodyStyle>
      <a:lvl1pPr marL="203721" indent="-203721" algn="l" defTabSz="1088717" rtl="0" eaLnBrk="1" fontAlgn="base" hangingPunct="1">
        <a:spcBef>
          <a:spcPct val="0"/>
        </a:spcBef>
        <a:spcAft>
          <a:spcPct val="20000"/>
        </a:spcAft>
        <a:buClr>
          <a:schemeClr val="tx1"/>
        </a:buClr>
        <a:buFont typeface="Wingdings" pitchFamily="2" charset="2"/>
        <a:buChar char="§"/>
        <a:defRPr sz="2333" kern="1200">
          <a:solidFill>
            <a:schemeClr val="tx1"/>
          </a:solidFill>
          <a:latin typeface="+mn-lt"/>
          <a:ea typeface="ＭＳ Ｐゴシック" pitchFamily="15" charset="-128"/>
          <a:cs typeface="ＭＳ Ｐゴシック" pitchFamily="15" charset="-128"/>
        </a:defRPr>
      </a:lvl1pPr>
      <a:lvl2pPr marL="682598" indent="-273833" algn="l" defTabSz="1088717" rtl="0" eaLnBrk="1" fontAlgn="base" hangingPunct="1">
        <a:spcBef>
          <a:spcPct val="0"/>
        </a:spcBef>
        <a:spcAft>
          <a:spcPct val="15000"/>
        </a:spcAft>
        <a:buClr>
          <a:schemeClr val="tx1"/>
        </a:buClr>
        <a:buFont typeface="Arial" charset="0"/>
        <a:buChar char="–"/>
        <a:defRPr sz="1833" kern="1200">
          <a:solidFill>
            <a:schemeClr val="tx1"/>
          </a:solidFill>
          <a:latin typeface="+mn-lt"/>
          <a:ea typeface="ＭＳ Ｐゴシック" pitchFamily="15" charset="-128"/>
          <a:cs typeface="+mn-cs"/>
        </a:defRPr>
      </a:lvl2pPr>
      <a:lvl3pPr marL="1222326"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3pPr>
      <a:lvl4pPr marL="1764700"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4pPr>
      <a:lvl5pPr marL="2309720" indent="-272510"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AABD"/>
            </a:gs>
            <a:gs pos="39999">
              <a:schemeClr val="bg1">
                <a:lumMod val="95000"/>
              </a:schemeClr>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9678" y="358452"/>
            <a:ext cx="11812323" cy="369332"/>
          </a:xfrm>
          <a:prstGeom prst="rect">
            <a:avLst/>
          </a:prstGeom>
          <a:noFill/>
          <a:ln w="9525">
            <a:noFill/>
            <a:miter lim="800000"/>
            <a:headEnd/>
            <a:tailEnd/>
          </a:ln>
        </p:spPr>
        <p:txBody>
          <a:bodyPr vert="horz" wrap="square" lIns="0" tIns="0" rIns="64008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38766471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hf hdr="0" ftr="0" dt="0"/>
  <p:txStyles>
    <p:titleStyle>
      <a:lvl1pPr algn="l" defTabSz="1088717" rtl="0" eaLnBrk="1" fontAlgn="base" hangingPunct="1">
        <a:lnSpc>
          <a:spcPct val="90000"/>
        </a:lnSpc>
        <a:spcBef>
          <a:spcPct val="0"/>
        </a:spcBef>
        <a:spcAft>
          <a:spcPct val="0"/>
        </a:spcAft>
        <a:defRPr sz="2667" b="0" kern="1200">
          <a:solidFill>
            <a:schemeClr val="tx1"/>
          </a:solidFill>
          <a:latin typeface="+mj-lt"/>
          <a:ea typeface="ＭＳ Ｐゴシック" pitchFamily="15" charset="-128"/>
          <a:cs typeface="ＭＳ Ｐゴシック" pitchFamily="15" charset="-128"/>
        </a:defRPr>
      </a:lvl1pPr>
      <a:lvl2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2pPr>
      <a:lvl3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3pPr>
      <a:lvl4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4pPr>
      <a:lvl5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5pPr>
      <a:lvl6pPr marL="380985" algn="l" defTabSz="1088717" rtl="0" eaLnBrk="1" fontAlgn="base" hangingPunct="1">
        <a:spcBef>
          <a:spcPct val="0"/>
        </a:spcBef>
        <a:spcAft>
          <a:spcPct val="0"/>
        </a:spcAft>
        <a:defRPr sz="3250">
          <a:solidFill>
            <a:srgbClr val="00B3EF"/>
          </a:solidFill>
          <a:latin typeface="Arial" panose="020B0604020202020204" pitchFamily="34" charset="0"/>
        </a:defRPr>
      </a:lvl6pPr>
      <a:lvl7pPr marL="761970" algn="l" defTabSz="1088717" rtl="0" eaLnBrk="1" fontAlgn="base" hangingPunct="1">
        <a:spcBef>
          <a:spcPct val="0"/>
        </a:spcBef>
        <a:spcAft>
          <a:spcPct val="0"/>
        </a:spcAft>
        <a:defRPr sz="3250">
          <a:solidFill>
            <a:srgbClr val="00B3EF"/>
          </a:solidFill>
          <a:latin typeface="Arial" panose="020B0604020202020204" pitchFamily="34" charset="0"/>
        </a:defRPr>
      </a:lvl7pPr>
      <a:lvl8pPr marL="1142954" algn="l" defTabSz="1088717" rtl="0" eaLnBrk="1" fontAlgn="base" hangingPunct="1">
        <a:spcBef>
          <a:spcPct val="0"/>
        </a:spcBef>
        <a:spcAft>
          <a:spcPct val="0"/>
        </a:spcAft>
        <a:defRPr sz="3250">
          <a:solidFill>
            <a:srgbClr val="00B3EF"/>
          </a:solidFill>
          <a:latin typeface="Arial" panose="020B0604020202020204" pitchFamily="34" charset="0"/>
        </a:defRPr>
      </a:lvl8pPr>
      <a:lvl9pPr marL="1523939" algn="l" defTabSz="1088717" rtl="0" eaLnBrk="1" fontAlgn="base" hangingPunct="1">
        <a:spcBef>
          <a:spcPct val="0"/>
        </a:spcBef>
        <a:spcAft>
          <a:spcPct val="0"/>
        </a:spcAft>
        <a:defRPr sz="3250">
          <a:solidFill>
            <a:srgbClr val="00B3EF"/>
          </a:solidFill>
          <a:latin typeface="Arial" panose="020B0604020202020204" pitchFamily="34" charset="0"/>
        </a:defRPr>
      </a:lvl9pPr>
    </p:titleStyle>
    <p:bodyStyle>
      <a:lvl1pPr marL="203721" indent="-203721" algn="l" defTabSz="1088717" rtl="0" eaLnBrk="1" fontAlgn="base" hangingPunct="1">
        <a:spcBef>
          <a:spcPct val="0"/>
        </a:spcBef>
        <a:spcAft>
          <a:spcPct val="20000"/>
        </a:spcAft>
        <a:buClr>
          <a:schemeClr val="tx1"/>
        </a:buClr>
        <a:buFont typeface="Wingdings" pitchFamily="2" charset="2"/>
        <a:buChar char="§"/>
        <a:defRPr sz="2333" kern="1200">
          <a:solidFill>
            <a:schemeClr val="tx1"/>
          </a:solidFill>
          <a:latin typeface="+mn-lt"/>
          <a:ea typeface="ＭＳ Ｐゴシック" pitchFamily="15" charset="-128"/>
          <a:cs typeface="ＭＳ Ｐゴシック" pitchFamily="15" charset="-128"/>
        </a:defRPr>
      </a:lvl1pPr>
      <a:lvl2pPr marL="682598" indent="-273833" algn="l" defTabSz="1088717" rtl="0" eaLnBrk="1" fontAlgn="base" hangingPunct="1">
        <a:spcBef>
          <a:spcPct val="0"/>
        </a:spcBef>
        <a:spcAft>
          <a:spcPct val="15000"/>
        </a:spcAft>
        <a:buClr>
          <a:schemeClr val="tx1"/>
        </a:buClr>
        <a:buFont typeface="Arial" charset="0"/>
        <a:buChar char="–"/>
        <a:defRPr sz="1833" kern="1200">
          <a:solidFill>
            <a:schemeClr val="tx1"/>
          </a:solidFill>
          <a:latin typeface="+mn-lt"/>
          <a:ea typeface="ＭＳ Ｐゴシック" pitchFamily="15" charset="-128"/>
          <a:cs typeface="+mn-cs"/>
        </a:defRPr>
      </a:lvl2pPr>
      <a:lvl3pPr marL="1222326"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3pPr>
      <a:lvl4pPr marL="1764700"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4pPr>
      <a:lvl5pPr marL="2309720" indent="-272510"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9AABD"/>
            </a:gs>
            <a:gs pos="39999">
              <a:schemeClr val="bg1">
                <a:lumMod val="95000"/>
              </a:schemeClr>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58452"/>
            <a:ext cx="11430000" cy="415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US" dirty="0"/>
          </a:p>
        </p:txBody>
      </p:sp>
    </p:spTree>
    <p:extLst>
      <p:ext uri="{BB962C8B-B14F-4D97-AF65-F5344CB8AC3E}">
        <p14:creationId xmlns:p14="http://schemas.microsoft.com/office/powerpoint/2010/main" val="3451047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p:fade/>
  </p:transition>
  <p:hf hdr="0" ftr="0" dt="0"/>
  <p:txStyles>
    <p:titleStyle>
      <a:lvl1pPr algn="l" defTabSz="1088717" rtl="0" eaLnBrk="1" fontAlgn="base" hangingPunct="1">
        <a:lnSpc>
          <a:spcPct val="90000"/>
        </a:lnSpc>
        <a:spcBef>
          <a:spcPct val="0"/>
        </a:spcBef>
        <a:spcAft>
          <a:spcPct val="0"/>
        </a:spcAft>
        <a:defRPr sz="3000" b="0" kern="1200">
          <a:solidFill>
            <a:schemeClr val="tx2"/>
          </a:solidFill>
          <a:latin typeface="Helvetica" charset="0"/>
          <a:ea typeface="Helvetica" charset="0"/>
          <a:cs typeface="Helvetica" charset="0"/>
        </a:defRPr>
      </a:lvl1pPr>
      <a:lvl2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2pPr>
      <a:lvl3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3pPr>
      <a:lvl4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4pPr>
      <a:lvl5pPr algn="l" defTabSz="1088717" rtl="0" eaLnBrk="1" fontAlgn="base" hangingPunct="1">
        <a:lnSpc>
          <a:spcPct val="90000"/>
        </a:lnSpc>
        <a:spcBef>
          <a:spcPct val="0"/>
        </a:spcBef>
        <a:spcAft>
          <a:spcPct val="0"/>
        </a:spcAft>
        <a:defRPr sz="2667">
          <a:solidFill>
            <a:schemeClr val="tx1"/>
          </a:solidFill>
          <a:latin typeface="Arial" panose="020B0604020202020204" pitchFamily="34" charset="0"/>
          <a:ea typeface="ＭＳ Ｐゴシック" pitchFamily="15" charset="-128"/>
          <a:cs typeface="ＭＳ Ｐゴシック" pitchFamily="15" charset="-128"/>
        </a:defRPr>
      </a:lvl5pPr>
      <a:lvl6pPr marL="380985" algn="l" defTabSz="1088717" rtl="0" eaLnBrk="1" fontAlgn="base" hangingPunct="1">
        <a:spcBef>
          <a:spcPct val="0"/>
        </a:spcBef>
        <a:spcAft>
          <a:spcPct val="0"/>
        </a:spcAft>
        <a:defRPr sz="3250">
          <a:solidFill>
            <a:srgbClr val="00B3EF"/>
          </a:solidFill>
          <a:latin typeface="Arial" panose="020B0604020202020204" pitchFamily="34" charset="0"/>
        </a:defRPr>
      </a:lvl6pPr>
      <a:lvl7pPr marL="761970" algn="l" defTabSz="1088717" rtl="0" eaLnBrk="1" fontAlgn="base" hangingPunct="1">
        <a:spcBef>
          <a:spcPct val="0"/>
        </a:spcBef>
        <a:spcAft>
          <a:spcPct val="0"/>
        </a:spcAft>
        <a:defRPr sz="3250">
          <a:solidFill>
            <a:srgbClr val="00B3EF"/>
          </a:solidFill>
          <a:latin typeface="Arial" panose="020B0604020202020204" pitchFamily="34" charset="0"/>
        </a:defRPr>
      </a:lvl7pPr>
      <a:lvl8pPr marL="1142954" algn="l" defTabSz="1088717" rtl="0" eaLnBrk="1" fontAlgn="base" hangingPunct="1">
        <a:spcBef>
          <a:spcPct val="0"/>
        </a:spcBef>
        <a:spcAft>
          <a:spcPct val="0"/>
        </a:spcAft>
        <a:defRPr sz="3250">
          <a:solidFill>
            <a:srgbClr val="00B3EF"/>
          </a:solidFill>
          <a:latin typeface="Arial" panose="020B0604020202020204" pitchFamily="34" charset="0"/>
        </a:defRPr>
      </a:lvl8pPr>
      <a:lvl9pPr marL="1523939" algn="l" defTabSz="1088717" rtl="0" eaLnBrk="1" fontAlgn="base" hangingPunct="1">
        <a:spcBef>
          <a:spcPct val="0"/>
        </a:spcBef>
        <a:spcAft>
          <a:spcPct val="0"/>
        </a:spcAft>
        <a:defRPr sz="3250">
          <a:solidFill>
            <a:srgbClr val="00B3EF"/>
          </a:solidFill>
          <a:latin typeface="Arial" panose="020B0604020202020204" pitchFamily="34" charset="0"/>
        </a:defRPr>
      </a:lvl9pPr>
    </p:titleStyle>
    <p:bodyStyle>
      <a:lvl1pPr marL="203721" indent="-203721" algn="l" defTabSz="1088717" rtl="0" eaLnBrk="1" fontAlgn="base" hangingPunct="1">
        <a:spcBef>
          <a:spcPct val="0"/>
        </a:spcBef>
        <a:spcAft>
          <a:spcPct val="20000"/>
        </a:spcAft>
        <a:buClr>
          <a:schemeClr val="tx1"/>
        </a:buClr>
        <a:buFont typeface="Wingdings" pitchFamily="2" charset="2"/>
        <a:buChar char="§"/>
        <a:defRPr sz="2333" kern="1200">
          <a:solidFill>
            <a:schemeClr val="tx1"/>
          </a:solidFill>
          <a:latin typeface="+mn-lt"/>
          <a:ea typeface="ＭＳ Ｐゴシック" pitchFamily="15" charset="-128"/>
          <a:cs typeface="ＭＳ Ｐゴシック" pitchFamily="15" charset="-128"/>
        </a:defRPr>
      </a:lvl1pPr>
      <a:lvl2pPr marL="682598" indent="-273833" algn="l" defTabSz="1088717" rtl="0" eaLnBrk="1" fontAlgn="base" hangingPunct="1">
        <a:spcBef>
          <a:spcPct val="0"/>
        </a:spcBef>
        <a:spcAft>
          <a:spcPct val="15000"/>
        </a:spcAft>
        <a:buClr>
          <a:schemeClr val="tx1"/>
        </a:buClr>
        <a:buFont typeface="Arial" charset="0"/>
        <a:buChar char="–"/>
        <a:defRPr sz="1833" kern="1200">
          <a:solidFill>
            <a:schemeClr val="tx1"/>
          </a:solidFill>
          <a:latin typeface="+mn-lt"/>
          <a:ea typeface="ＭＳ Ｐゴシック" pitchFamily="15" charset="-128"/>
          <a:cs typeface="+mn-cs"/>
        </a:defRPr>
      </a:lvl2pPr>
      <a:lvl3pPr marL="1222326"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3pPr>
      <a:lvl4pPr marL="1764700" indent="-271187"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4pPr>
      <a:lvl5pPr marL="2309720" indent="-272510" algn="l" defTabSz="1088717" rtl="0" eaLnBrk="1" fontAlgn="base" hangingPunct="1">
        <a:spcBef>
          <a:spcPct val="20000"/>
        </a:spcBef>
        <a:spcAft>
          <a:spcPct val="0"/>
        </a:spcAft>
        <a:buClr>
          <a:schemeClr val="tx1"/>
        </a:buClr>
        <a:defRPr kern="1200">
          <a:solidFill>
            <a:schemeClr val="tx1"/>
          </a:solidFill>
          <a:latin typeface="+mn-lt"/>
          <a:ea typeface="ＭＳ Ｐゴシック" pitchFamily="15" charset="-128"/>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IBM/microprobe" TargetMode="External"/><Relationship Id="rId7" Type="http://schemas.openxmlformats.org/officeDocument/2006/relationships/image" Target="../media/image3.png"/><Relationship Id="rId2" Type="http://schemas.openxmlformats.org/officeDocument/2006/relationships/hyperlink" Target="https://github.com/IBM/eraser" TargetMode="External"/><Relationship Id="rId1" Type="http://schemas.openxmlformats.org/officeDocument/2006/relationships/slideLayout" Target="../slideLayouts/slideLayout36.xml"/><Relationship Id="rId6" Type="http://schemas.openxmlformats.org/officeDocument/2006/relationships/image" Target="../media/image23.tiff"/><Relationship Id="rId5" Type="http://schemas.openxmlformats.org/officeDocument/2006/relationships/hyperlink" Target="https://github.com/chipsalliance/rocket-chip" TargetMode="External"/><Relationship Id="rId4" Type="http://schemas.openxmlformats.org/officeDocument/2006/relationships/hyperlink" Target="https://github.com/IBM/chiff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4.tiff"/><Relationship Id="rId11" Type="http://schemas.openxmlformats.org/officeDocument/2006/relationships/image" Target="../media/image19.tiff"/><Relationship Id="rId5" Type="http://schemas.openxmlformats.org/officeDocument/2006/relationships/image" Target="../media/image3.png"/><Relationship Id="rId10" Type="http://schemas.openxmlformats.org/officeDocument/2006/relationships/image" Target="../media/image18.tiff"/><Relationship Id="rId4" Type="http://schemas.openxmlformats.org/officeDocument/2006/relationships/image" Target="../media/image13.tiff"/><Relationship Id="rId9" Type="http://schemas.openxmlformats.org/officeDocument/2006/relationships/image" Target="../media/image17.tif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14.tiff"/><Relationship Id="rId5" Type="http://schemas.openxmlformats.org/officeDocument/2006/relationships/image" Target="../media/image3.png"/><Relationship Id="rId4" Type="http://schemas.openxmlformats.org/officeDocument/2006/relationships/image" Target="../media/image13.tiff"/><Relationship Id="rId9" Type="http://schemas.openxmlformats.org/officeDocument/2006/relationships/image" Target="../media/image17.tif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13.tiff"/></Relationships>
</file>

<file path=ppt/slides/_rels/slide3.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3.tiff"/><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5.tiff"/><Relationship Id="rId5" Type="http://schemas.openxmlformats.org/officeDocument/2006/relationships/image" Target="../media/image14.tiff"/><Relationship Id="rId10" Type="http://schemas.openxmlformats.org/officeDocument/2006/relationships/image" Target="../media/image19.tiff"/><Relationship Id="rId4" Type="http://schemas.openxmlformats.org/officeDocument/2006/relationships/image" Target="../media/image3.png"/><Relationship Id="rId9" Type="http://schemas.openxmlformats.org/officeDocument/2006/relationships/image" Target="../media/image18.tiff"/></Relationships>
</file>

<file path=ppt/slides/_rels/slide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20.emf"/><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cstate="print">
            <a:lum bright="61000" contrast="-72000"/>
            <a:extLst>
              <a:ext uri="{28A0092B-C50C-407E-A947-70E740481C1C}">
                <a14:useLocalDpi xmlns:a14="http://schemas.microsoft.com/office/drawing/2010/main" val="0"/>
              </a:ext>
            </a:extLst>
          </a:blip>
          <a:srcRect/>
          <a:stretch>
            <a:fillRect/>
          </a:stretch>
        </p:blipFill>
        <p:spPr bwMode="auto">
          <a:xfrm>
            <a:off x="5703095" y="2498626"/>
            <a:ext cx="6488906" cy="435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itle 4"/>
          <p:cNvSpPr>
            <a:spLocks noGrp="1"/>
          </p:cNvSpPr>
          <p:nvPr>
            <p:ph type="title" idx="4294967295"/>
          </p:nvPr>
        </p:nvSpPr>
        <p:spPr>
          <a:xfrm>
            <a:off x="1606959" y="1262063"/>
            <a:ext cx="10287843" cy="2126223"/>
          </a:xfrm>
        </p:spPr>
        <p:txBody>
          <a:bodyPr/>
          <a:lstStyle/>
          <a:p>
            <a:pPr>
              <a:defRPr/>
            </a:pPr>
            <a:r>
              <a:rPr lang="en-US" sz="4000" dirty="0"/>
              <a:t>ERASER: Early-Stage Reliability and Security Estimation for RISC-V processors</a:t>
            </a:r>
            <a:br>
              <a:rPr lang="en-US" sz="4000" dirty="0"/>
            </a:br>
            <a:br>
              <a:rPr lang="en-US" sz="4000" dirty="0">
                <a:solidFill>
                  <a:srgbClr val="002060"/>
                </a:solidFill>
                <a:latin typeface="Helvetica" charset="0"/>
                <a:ea typeface="Helvetica" charset="0"/>
                <a:cs typeface="Helvetica" charset="0"/>
              </a:rPr>
            </a:br>
            <a:endParaRPr lang="en-US" sz="3333" dirty="0">
              <a:solidFill>
                <a:schemeClr val="accent5">
                  <a:lumMod val="50000"/>
                </a:schemeClr>
              </a:solidFill>
              <a:latin typeface="Helvetica" charset="0"/>
              <a:ea typeface="Helvetica" charset="0"/>
              <a:cs typeface="Helvetica" charset="0"/>
            </a:endParaRPr>
          </a:p>
        </p:txBody>
      </p:sp>
      <p:sp>
        <p:nvSpPr>
          <p:cNvPr id="8" name="TextBox 7"/>
          <p:cNvSpPr txBox="1"/>
          <p:nvPr/>
        </p:nvSpPr>
        <p:spPr>
          <a:xfrm>
            <a:off x="1606959" y="3214385"/>
            <a:ext cx="8969312" cy="1661993"/>
          </a:xfrm>
          <a:prstGeom prst="rect">
            <a:avLst/>
          </a:prstGeom>
          <a:noFill/>
        </p:spPr>
        <p:txBody>
          <a:bodyPr wrap="square" lIns="0" tIns="0" rIns="0" bIns="0" rtlCol="0">
            <a:spAutoFit/>
          </a:bodyPr>
          <a:lstStyle/>
          <a:p>
            <a:pPr defTabSz="761970"/>
            <a:r>
              <a:rPr lang="en-US" sz="2400" b="1" dirty="0"/>
              <a:t>Karthik Swaminathan</a:t>
            </a:r>
            <a:r>
              <a:rPr lang="en-US" sz="2400" dirty="0"/>
              <a:t>, Ramon </a:t>
            </a:r>
            <a:r>
              <a:rPr lang="en-US" sz="2400" dirty="0" err="1"/>
              <a:t>Bertran</a:t>
            </a:r>
            <a:r>
              <a:rPr lang="en-US" sz="2400" dirty="0"/>
              <a:t>, Schuyler Eldridge, Hans Jacobson, </a:t>
            </a:r>
            <a:r>
              <a:rPr lang="en-US" sz="2400" dirty="0" err="1"/>
              <a:t>Alper</a:t>
            </a:r>
            <a:r>
              <a:rPr lang="en-US" sz="2400" dirty="0"/>
              <a:t> </a:t>
            </a:r>
            <a:r>
              <a:rPr lang="en-US" sz="2400" dirty="0" err="1"/>
              <a:t>Buyuktosunoglu</a:t>
            </a:r>
            <a:r>
              <a:rPr lang="en-US" sz="2400" dirty="0"/>
              <a:t>, Pradip Bose</a:t>
            </a:r>
            <a:endParaRPr lang="en-US" sz="2400" b="1" kern="0" dirty="0">
              <a:solidFill>
                <a:prstClr val="black">
                  <a:lumMod val="65000"/>
                  <a:lumOff val="35000"/>
                </a:prstClr>
              </a:solidFill>
              <a:latin typeface="Helvetica" charset="0"/>
              <a:ea typeface="Helvetica" charset="0"/>
              <a:cs typeface="Helvetica" charset="0"/>
            </a:endParaRPr>
          </a:p>
          <a:p>
            <a:pPr defTabSz="761970"/>
            <a:endParaRPr lang="en-US" sz="2400" b="1" kern="0" dirty="0">
              <a:solidFill>
                <a:prstClr val="black">
                  <a:lumMod val="50000"/>
                  <a:lumOff val="50000"/>
                </a:prstClr>
              </a:solidFill>
              <a:latin typeface="Helvetica" charset="0"/>
              <a:ea typeface="Helvetica" charset="0"/>
              <a:cs typeface="Helvetica" charset="0"/>
            </a:endParaRPr>
          </a:p>
          <a:p>
            <a:pPr defTabSz="761970"/>
            <a:r>
              <a:rPr lang="en-US" kern="0" dirty="0">
                <a:solidFill>
                  <a:schemeClr val="tx1">
                    <a:lumMod val="75000"/>
                    <a:lumOff val="25000"/>
                  </a:schemeClr>
                </a:solidFill>
                <a:latin typeface="Helvetica" charset="0"/>
                <a:ea typeface="Helvetica" charset="0"/>
                <a:cs typeface="Helvetica" charset="0"/>
              </a:rPr>
              <a:t>IBM T. J. Watson Research Center</a:t>
            </a:r>
            <a:br>
              <a:rPr lang="en-US" sz="1600" kern="0" dirty="0">
                <a:solidFill>
                  <a:schemeClr val="tx1">
                    <a:lumMod val="75000"/>
                    <a:lumOff val="25000"/>
                  </a:schemeClr>
                </a:solidFill>
                <a:latin typeface="Helvetica" charset="0"/>
                <a:ea typeface="Helvetica" charset="0"/>
                <a:cs typeface="Helvetica" charset="0"/>
              </a:rPr>
            </a:br>
            <a:r>
              <a:rPr lang="en-US" kern="0" dirty="0">
                <a:solidFill>
                  <a:schemeClr val="tx1">
                    <a:lumMod val="75000"/>
                    <a:lumOff val="25000"/>
                  </a:schemeClr>
                </a:solidFill>
                <a:latin typeface="Helvetica" charset="0"/>
                <a:ea typeface="Helvetica" charset="0"/>
                <a:cs typeface="Helvetica" charset="0"/>
              </a:rPr>
              <a:t>Yorktown Heights, NY 10598</a:t>
            </a:r>
          </a:p>
        </p:txBody>
      </p:sp>
      <p:cxnSp>
        <p:nvCxnSpPr>
          <p:cNvPr id="9" name="Straight Connector 8"/>
          <p:cNvCxnSpPr/>
          <p:nvPr/>
        </p:nvCxnSpPr>
        <p:spPr bwMode="auto">
          <a:xfrm>
            <a:off x="1386886" y="476250"/>
            <a:ext cx="0" cy="5083969"/>
          </a:xfrm>
          <a:prstGeom prst="line">
            <a:avLst/>
          </a:prstGeom>
          <a:solidFill>
            <a:schemeClr val="accent1"/>
          </a:solidFill>
          <a:ln w="12700" cap="rnd"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IBMneg_noR.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1116" y="470362"/>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386886" y="5854530"/>
            <a:ext cx="9525000" cy="625684"/>
          </a:xfrm>
          <a:prstGeom prst="rect">
            <a:avLst/>
          </a:prstGeom>
          <a:noFill/>
        </p:spPr>
        <p:txBody>
          <a:bodyPr wrap="square" lIns="0" tIns="0" rIns="0" bIns="0" rtlCol="0">
            <a:spAutoFit/>
          </a:bodyPr>
          <a:lstStyle/>
          <a:p>
            <a:pPr defTabSz="761970" fontAlgn="base">
              <a:spcBef>
                <a:spcPct val="0"/>
              </a:spcBef>
              <a:spcAft>
                <a:spcPct val="0"/>
              </a:spcAft>
            </a:pPr>
            <a:r>
              <a:rPr lang="en-US" sz="1333" i="1" dirty="0">
                <a:solidFill>
                  <a:prstClr val="white">
                    <a:lumMod val="50000"/>
                  </a:prstClr>
                </a:solidFill>
                <a:latin typeface="Arial" charset="0"/>
                <a:ea typeface="ＭＳ Ｐゴシック" pitchFamily="34" charset="-128"/>
                <a:cs typeface="Arial" charset="0"/>
              </a:rPr>
              <a:t>This research was developed in part with funding from the Defense Advanced Research Projects Agency (DARPA). The views, opinions and/or findings expressed are those of the author and should not be interpreted as representing the official views or policies of the Department of Defense or the U.S. Government.</a:t>
            </a:r>
            <a:r>
              <a:rPr lang="en-US" sz="1333" i="1" dirty="0">
                <a:solidFill>
                  <a:prstClr val="black">
                    <a:lumMod val="50000"/>
                    <a:lumOff val="50000"/>
                  </a:prstClr>
                </a:solidFill>
                <a:latin typeface="Arial" charset="0"/>
                <a:ea typeface="ＭＳ Ｐゴシック" pitchFamily="34" charset="-128"/>
                <a:cs typeface="Arial" charset="0"/>
              </a:rPr>
              <a:t> </a:t>
            </a:r>
            <a:r>
              <a:rPr lang="en-US" sz="1333" i="1" dirty="0">
                <a:solidFill>
                  <a:prstClr val="white">
                    <a:lumMod val="50000"/>
                  </a:prstClr>
                </a:solidFill>
                <a:latin typeface="Arial" charset="0"/>
                <a:ea typeface="ＭＳ Ｐゴシック" pitchFamily="34" charset="-128"/>
                <a:cs typeface="Arial" charset="0"/>
              </a:rPr>
              <a:t>Approved for Public Release, Distribution Unlimited</a:t>
            </a:r>
          </a:p>
        </p:txBody>
      </p:sp>
      <p:pic>
        <p:nvPicPr>
          <p:cNvPr id="2" name="Picture 1">
            <a:extLst>
              <a:ext uri="{FF2B5EF4-FFF2-40B4-BE49-F238E27FC236}">
                <a16:creationId xmlns:a16="http://schemas.microsoft.com/office/drawing/2014/main" id="{664032DE-38D6-7949-91D4-F723AA533F88}"/>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1786240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2A0D-1025-9242-9764-E12560C377A4}"/>
              </a:ext>
            </a:extLst>
          </p:cNvPr>
          <p:cNvSpPr>
            <a:spLocks noGrp="1"/>
          </p:cNvSpPr>
          <p:nvPr>
            <p:ph type="title"/>
          </p:nvPr>
        </p:nvSpPr>
        <p:spPr>
          <a:xfrm>
            <a:off x="22187" y="202202"/>
            <a:ext cx="10515600" cy="553998"/>
          </a:xfrm>
        </p:spPr>
        <p:txBody>
          <a:bodyPr/>
          <a:lstStyle/>
          <a:p>
            <a:r>
              <a:rPr lang="en-US" sz="4000" dirty="0">
                <a:latin typeface="Calibri" panose="020F0502020204030204" pitchFamily="34" charset="0"/>
                <a:cs typeface="Calibri" panose="020F0502020204030204" pitchFamily="34" charset="0"/>
              </a:rPr>
              <a:t>Methodology for generation of SER </a:t>
            </a:r>
            <a:r>
              <a:rPr lang="en-US" sz="4000" dirty="0" err="1">
                <a:latin typeface="Calibri" panose="020F0502020204030204" pitchFamily="34" charset="0"/>
                <a:cs typeface="Calibri" panose="020F0502020204030204" pitchFamily="34" charset="0"/>
              </a:rPr>
              <a:t>Stressmarks</a:t>
            </a:r>
            <a:endParaRPr lang="en-US" sz="4000" dirty="0">
              <a:latin typeface="Calibri" panose="020F0502020204030204" pitchFamily="34" charset="0"/>
              <a:cs typeface="Calibri" panose="020F0502020204030204" pitchFamily="34" charset="0"/>
            </a:endParaRPr>
          </a:p>
        </p:txBody>
      </p:sp>
      <p:sp>
        <p:nvSpPr>
          <p:cNvPr id="83" name="Content Placeholder 82">
            <a:extLst>
              <a:ext uri="{FF2B5EF4-FFF2-40B4-BE49-F238E27FC236}">
                <a16:creationId xmlns:a16="http://schemas.microsoft.com/office/drawing/2014/main" id="{96998F5E-BCDE-7044-A2FB-ADA45F170305}"/>
              </a:ext>
            </a:extLst>
          </p:cNvPr>
          <p:cNvSpPr>
            <a:spLocks noGrp="1"/>
          </p:cNvSpPr>
          <p:nvPr>
            <p:ph idx="1"/>
          </p:nvPr>
        </p:nvSpPr>
        <p:spPr>
          <a:xfrm>
            <a:off x="334125" y="3587270"/>
            <a:ext cx="11523749" cy="3093048"/>
          </a:xfrm>
        </p:spPr>
        <p:txBody>
          <a:bodyPr>
            <a:noAutofit/>
          </a:bodyPr>
          <a:lstStyle/>
          <a:p>
            <a:r>
              <a:rPr lang="en-US" sz="2400" dirty="0">
                <a:latin typeface="Calibri" panose="020F0502020204030204" pitchFamily="34" charset="0"/>
                <a:cs typeface="Calibri" panose="020F0502020204030204" pitchFamily="34" charset="0"/>
              </a:rPr>
              <a:t>The SER </a:t>
            </a:r>
            <a:r>
              <a:rPr lang="en-US" sz="2400" dirty="0" err="1">
                <a:latin typeface="Calibri" panose="020F0502020204030204" pitchFamily="34" charset="0"/>
                <a:cs typeface="Calibri" panose="020F0502020204030204" pitchFamily="34" charset="0"/>
              </a:rPr>
              <a:t>stressmark</a:t>
            </a:r>
            <a:r>
              <a:rPr lang="en-US" sz="2400" dirty="0">
                <a:latin typeface="Calibri" panose="020F0502020204030204" pitchFamily="34" charset="0"/>
                <a:cs typeface="Calibri" panose="020F0502020204030204" pitchFamily="34" charset="0"/>
              </a:rPr>
              <a:t> should maximize utilization and/or residency across maximum number of macros (M) in the core</a:t>
            </a:r>
          </a:p>
          <a:p>
            <a:pPr lvl="1"/>
            <a:r>
              <a:rPr lang="en-US" sz="2000" dirty="0">
                <a:latin typeface="Calibri" panose="020F0502020204030204" pitchFamily="34" charset="0"/>
                <a:cs typeface="Calibri" panose="020F0502020204030204" pitchFamily="34" charset="0"/>
              </a:rPr>
              <a:t>SER vulnerability can be expressed in terms of macro coverage (M), residency of the instruction sequence (R) and instruction CPI</a:t>
            </a:r>
          </a:p>
          <a:p>
            <a:pPr lvl="1"/>
            <a:r>
              <a:rPr lang="en-US" sz="2000" dirty="0">
                <a:latin typeface="Calibri" panose="020F0502020204030204" pitchFamily="34" charset="0"/>
                <a:cs typeface="Calibri" panose="020F0502020204030204" pitchFamily="34" charset="0"/>
              </a:rPr>
              <a:t>Residencies of macros below a percentage 𝞺 of the maximum macro residency are set to 0. 𝞺 is a user-defined parameter between 0 and 1</a:t>
            </a:r>
          </a:p>
          <a:p>
            <a:pPr lvl="1"/>
            <a:r>
              <a:rPr lang="en-US" sz="2000" dirty="0">
                <a:latin typeface="Calibri" panose="020F0502020204030204" pitchFamily="34" charset="0"/>
                <a:cs typeface="Calibri" panose="020F0502020204030204" pitchFamily="34" charset="0"/>
              </a:rPr>
              <a:t>Joint SER metric (J</a:t>
            </a:r>
            <a:r>
              <a:rPr lang="en-US" sz="2000" baseline="-25000" dirty="0">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 = M</a:t>
            </a:r>
            <a:r>
              <a:rPr lang="en-US" sz="2000" baseline="30000" dirty="0">
                <a:latin typeface="Calibri" panose="020F0502020204030204" pitchFamily="34" charset="0"/>
                <a:cs typeface="Calibri" panose="020F0502020204030204" pitchFamily="34" charset="0"/>
              </a:rPr>
              <a:t>α</a:t>
            </a:r>
            <a:r>
              <a:rPr lang="en-US" sz="2000" dirty="0">
                <a:latin typeface="Calibri" panose="020F0502020204030204" pitchFamily="34" charset="0"/>
                <a:cs typeface="Calibri" panose="020F0502020204030204" pitchFamily="34" charset="0"/>
              </a:rPr>
              <a:t>.R</a:t>
            </a:r>
            <a:r>
              <a:rPr lang="en-US" sz="2000" baseline="30000" dirty="0">
                <a:latin typeface="Calibri" panose="020F0502020204030204" pitchFamily="34" charset="0"/>
                <a:cs typeface="Calibri" panose="020F0502020204030204" pitchFamily="34" charset="0"/>
              </a:rPr>
              <a:t>β</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CPI</a:t>
            </a:r>
            <a:r>
              <a:rPr lang="en-US" sz="2000" baseline="30000" dirty="0" err="1">
                <a:latin typeface="Calibri" panose="020F0502020204030204" pitchFamily="34" charset="0"/>
                <a:cs typeface="Calibri" panose="020F0502020204030204" pitchFamily="34" charset="0"/>
              </a:rPr>
              <a:t>γ</a:t>
            </a:r>
            <a:r>
              <a:rPr lang="en-US" sz="2000" baseline="30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(α,β,</a:t>
            </a:r>
            <a:r>
              <a:rPr lang="en-US" sz="2000" dirty="0" err="1">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 are empirically determined based on micro-architectural parameters. Here we consider α=β=</a:t>
            </a:r>
            <a:r>
              <a:rPr lang="en-US" sz="2000" dirty="0" err="1">
                <a:latin typeface="Calibri" panose="020F0502020204030204" pitchFamily="34" charset="0"/>
                <a:cs typeface="Calibri" panose="020F0502020204030204" pitchFamily="34" charset="0"/>
              </a:rPr>
              <a:t>γ</a:t>
            </a:r>
            <a:r>
              <a:rPr lang="en-US" sz="2000" dirty="0">
                <a:latin typeface="Calibri" panose="020F0502020204030204" pitchFamily="34" charset="0"/>
                <a:cs typeface="Calibri" panose="020F0502020204030204" pitchFamily="34" charset="0"/>
              </a:rPr>
              <a:t>=1)</a:t>
            </a:r>
            <a:endParaRPr lang="en-US" sz="2000" baseline="30000" dirty="0">
              <a:latin typeface="Calibri" panose="020F0502020204030204" pitchFamily="34" charset="0"/>
              <a:cs typeface="Calibri" panose="020F0502020204030204" pitchFamily="34" charset="0"/>
            </a:endParaRPr>
          </a:p>
        </p:txBody>
      </p:sp>
      <p:sp>
        <p:nvSpPr>
          <p:cNvPr id="169" name="TextBox 168">
            <a:extLst>
              <a:ext uri="{FF2B5EF4-FFF2-40B4-BE49-F238E27FC236}">
                <a16:creationId xmlns:a16="http://schemas.microsoft.com/office/drawing/2014/main" id="{2E382419-5DD2-A94F-8B5E-147A82547E8E}"/>
              </a:ext>
            </a:extLst>
          </p:cNvPr>
          <p:cNvSpPr txBox="1"/>
          <p:nvPr/>
        </p:nvSpPr>
        <p:spPr>
          <a:xfrm>
            <a:off x="1199268" y="2966938"/>
            <a:ext cx="3178223"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Macro switching dictionary</a:t>
            </a:r>
          </a:p>
        </p:txBody>
      </p:sp>
      <p:sp>
        <p:nvSpPr>
          <p:cNvPr id="196" name="Right Arrow 195">
            <a:extLst>
              <a:ext uri="{FF2B5EF4-FFF2-40B4-BE49-F238E27FC236}">
                <a16:creationId xmlns:a16="http://schemas.microsoft.com/office/drawing/2014/main" id="{94302CD6-2094-4F49-A95B-79A818FA6B58}"/>
              </a:ext>
            </a:extLst>
          </p:cNvPr>
          <p:cNvSpPr/>
          <p:nvPr/>
        </p:nvSpPr>
        <p:spPr>
          <a:xfrm>
            <a:off x="4174010" y="2085072"/>
            <a:ext cx="711200" cy="290302"/>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7" name="TextBox 196">
            <a:extLst>
              <a:ext uri="{FF2B5EF4-FFF2-40B4-BE49-F238E27FC236}">
                <a16:creationId xmlns:a16="http://schemas.microsoft.com/office/drawing/2014/main" id="{AE4DAA74-AFA2-404A-873C-F19B00A2AAAA}"/>
              </a:ext>
            </a:extLst>
          </p:cNvPr>
          <p:cNvSpPr txBox="1"/>
          <p:nvPr/>
        </p:nvSpPr>
        <p:spPr>
          <a:xfrm>
            <a:off x="5262928" y="2953281"/>
            <a:ext cx="3178223"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Sort in </a:t>
            </a:r>
            <a:r>
              <a:rPr lang="en-US" b="1" dirty="0" err="1">
                <a:latin typeface="Calibri" panose="020F0502020204030204" pitchFamily="34" charset="0"/>
                <a:cs typeface="Calibri" panose="020F0502020204030204" pitchFamily="34" charset="0"/>
              </a:rPr>
              <a:t>dec.</a:t>
            </a:r>
            <a:r>
              <a:rPr lang="en-US" b="1" dirty="0">
                <a:latin typeface="Calibri" panose="020F0502020204030204" pitchFamily="34" charset="0"/>
                <a:cs typeface="Calibri" panose="020F0502020204030204" pitchFamily="34" charset="0"/>
              </a:rPr>
              <a:t> order of switching until all macros are covered</a:t>
            </a:r>
          </a:p>
        </p:txBody>
      </p:sp>
      <p:grpSp>
        <p:nvGrpSpPr>
          <p:cNvPr id="198" name="Group 197">
            <a:extLst>
              <a:ext uri="{FF2B5EF4-FFF2-40B4-BE49-F238E27FC236}">
                <a16:creationId xmlns:a16="http://schemas.microsoft.com/office/drawing/2014/main" id="{7F866926-C09F-774E-841F-03C546F42B94}"/>
              </a:ext>
            </a:extLst>
          </p:cNvPr>
          <p:cNvGrpSpPr/>
          <p:nvPr/>
        </p:nvGrpSpPr>
        <p:grpSpPr>
          <a:xfrm>
            <a:off x="5240181" y="1148683"/>
            <a:ext cx="2937759" cy="1877353"/>
            <a:chOff x="4278358" y="1652082"/>
            <a:chExt cx="2937759" cy="1877353"/>
          </a:xfrm>
        </p:grpSpPr>
        <p:sp>
          <p:nvSpPr>
            <p:cNvPr id="199" name="Rectangle 198">
              <a:extLst>
                <a:ext uri="{FF2B5EF4-FFF2-40B4-BE49-F238E27FC236}">
                  <a16:creationId xmlns:a16="http://schemas.microsoft.com/office/drawing/2014/main" id="{A5929ED8-3980-AB4F-92E2-E780333723ED}"/>
                </a:ext>
              </a:extLst>
            </p:cNvPr>
            <p:cNvSpPr/>
            <p:nvPr/>
          </p:nvSpPr>
          <p:spPr>
            <a:xfrm>
              <a:off x="4713949" y="2018550"/>
              <a:ext cx="2423615"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0" name="Rectangle 199">
              <a:extLst>
                <a:ext uri="{FF2B5EF4-FFF2-40B4-BE49-F238E27FC236}">
                  <a16:creationId xmlns:a16="http://schemas.microsoft.com/office/drawing/2014/main" id="{A779C421-46FA-0B40-ACD1-1199D7CF369D}"/>
                </a:ext>
              </a:extLst>
            </p:cNvPr>
            <p:cNvSpPr/>
            <p:nvPr/>
          </p:nvSpPr>
          <p:spPr>
            <a:xfrm>
              <a:off x="5922913" y="2020825"/>
              <a:ext cx="1216926"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1" name="Rectangle 200">
              <a:extLst>
                <a:ext uri="{FF2B5EF4-FFF2-40B4-BE49-F238E27FC236}">
                  <a16:creationId xmlns:a16="http://schemas.microsoft.com/office/drawing/2014/main" id="{04EE504D-2D45-3540-9DAF-3420EC90C362}"/>
                </a:ext>
              </a:extLst>
            </p:cNvPr>
            <p:cNvSpPr/>
            <p:nvPr/>
          </p:nvSpPr>
          <p:spPr>
            <a:xfrm>
              <a:off x="4709968" y="2018550"/>
              <a:ext cx="612444"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2" name="Rectangle 201">
              <a:extLst>
                <a:ext uri="{FF2B5EF4-FFF2-40B4-BE49-F238E27FC236}">
                  <a16:creationId xmlns:a16="http://schemas.microsoft.com/office/drawing/2014/main" id="{A32760E4-4A90-CE4C-92AA-72161C05C525}"/>
                </a:ext>
              </a:extLst>
            </p:cNvPr>
            <p:cNvSpPr/>
            <p:nvPr/>
          </p:nvSpPr>
          <p:spPr>
            <a:xfrm>
              <a:off x="6525120" y="2018550"/>
              <a:ext cx="612444"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3" name="Rectangle 202">
              <a:extLst>
                <a:ext uri="{FF2B5EF4-FFF2-40B4-BE49-F238E27FC236}">
                  <a16:creationId xmlns:a16="http://schemas.microsoft.com/office/drawing/2014/main" id="{6BE76B1C-7068-254E-B3EB-726B30BB9B25}"/>
                </a:ext>
              </a:extLst>
            </p:cNvPr>
            <p:cNvSpPr/>
            <p:nvPr/>
          </p:nvSpPr>
          <p:spPr>
            <a:xfrm rot="5400000">
              <a:off x="5565853" y="1168443"/>
              <a:ext cx="715825" cy="24275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4" name="Rectangle 203">
              <a:extLst>
                <a:ext uri="{FF2B5EF4-FFF2-40B4-BE49-F238E27FC236}">
                  <a16:creationId xmlns:a16="http://schemas.microsoft.com/office/drawing/2014/main" id="{3B98DFA1-384E-AB4E-9BDA-7EA24303019B}"/>
                </a:ext>
              </a:extLst>
            </p:cNvPr>
            <p:cNvSpPr/>
            <p:nvPr/>
          </p:nvSpPr>
          <p:spPr>
            <a:xfrm rot="5400000">
              <a:off x="5561827" y="1526945"/>
              <a:ext cx="723878" cy="24275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5" name="TextBox 204">
              <a:extLst>
                <a:ext uri="{FF2B5EF4-FFF2-40B4-BE49-F238E27FC236}">
                  <a16:creationId xmlns:a16="http://schemas.microsoft.com/office/drawing/2014/main" id="{F06AA0FA-64C2-F847-AF3D-2559E2F2397D}"/>
                </a:ext>
              </a:extLst>
            </p:cNvPr>
            <p:cNvSpPr txBox="1"/>
            <p:nvPr/>
          </p:nvSpPr>
          <p:spPr>
            <a:xfrm>
              <a:off x="4790717" y="1653748"/>
              <a:ext cx="45094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a:t>
              </a:r>
              <a:r>
                <a:rPr lang="en-US" baseline="-25000" dirty="0">
                  <a:latin typeface="Calibri" panose="020F0502020204030204" pitchFamily="34" charset="0"/>
                  <a:cs typeface="Calibri" panose="020F0502020204030204" pitchFamily="34" charset="0"/>
                </a:rPr>
                <a:t>1</a:t>
              </a:r>
            </a:p>
          </p:txBody>
        </p:sp>
        <p:sp>
          <p:nvSpPr>
            <p:cNvPr id="206" name="TextBox 205">
              <a:extLst>
                <a:ext uri="{FF2B5EF4-FFF2-40B4-BE49-F238E27FC236}">
                  <a16:creationId xmlns:a16="http://schemas.microsoft.com/office/drawing/2014/main" id="{73D25558-379B-D540-AEB7-3140CEF653B6}"/>
                </a:ext>
              </a:extLst>
            </p:cNvPr>
            <p:cNvSpPr txBox="1"/>
            <p:nvPr/>
          </p:nvSpPr>
          <p:spPr>
            <a:xfrm>
              <a:off x="5980594" y="1652082"/>
              <a:ext cx="450946" cy="369332"/>
            </a:xfrm>
            <a:prstGeom prst="rect">
              <a:avLst/>
            </a:prstGeom>
            <a:noFill/>
          </p:spPr>
          <p:txBody>
            <a:bodyPr wrap="square" rtlCol="0">
              <a:spAutoFit/>
            </a:bodyPr>
            <a:lstStyle/>
            <a:p>
              <a:pPr algn="ctr"/>
              <a:r>
                <a:rPr lang="en-US" dirty="0" err="1">
                  <a:latin typeface="Calibri" panose="020F0502020204030204" pitchFamily="34" charset="0"/>
                  <a:cs typeface="Calibri" panose="020F0502020204030204" pitchFamily="34" charset="0"/>
                </a:rPr>
                <a:t>I</a:t>
              </a:r>
              <a:r>
                <a:rPr lang="en-US" baseline="-25000" dirty="0" err="1">
                  <a:latin typeface="Calibri" panose="020F0502020204030204" pitchFamily="34" charset="0"/>
                  <a:cs typeface="Calibri" panose="020F0502020204030204" pitchFamily="34" charset="0"/>
                </a:rPr>
                <a:t>k</a:t>
              </a:r>
              <a:r>
                <a:rPr lang="en-US" baseline="-25000" dirty="0">
                  <a:latin typeface="Calibri" panose="020F0502020204030204" pitchFamily="34" charset="0"/>
                  <a:cs typeface="Calibri" panose="020F0502020204030204" pitchFamily="34" charset="0"/>
                </a:rPr>
                <a:t>’</a:t>
              </a:r>
            </a:p>
          </p:txBody>
        </p:sp>
        <p:sp>
          <p:nvSpPr>
            <p:cNvPr id="207" name="TextBox 206">
              <a:extLst>
                <a:ext uri="{FF2B5EF4-FFF2-40B4-BE49-F238E27FC236}">
                  <a16:creationId xmlns:a16="http://schemas.microsoft.com/office/drawing/2014/main" id="{3A94E97B-8D38-DD4D-BCB2-136F2A670CFC}"/>
                </a:ext>
              </a:extLst>
            </p:cNvPr>
            <p:cNvSpPr txBox="1"/>
            <p:nvPr/>
          </p:nvSpPr>
          <p:spPr>
            <a:xfrm>
              <a:off x="6605869" y="1657170"/>
              <a:ext cx="450946" cy="369332"/>
            </a:xfrm>
            <a:prstGeom prst="rect">
              <a:avLst/>
            </a:prstGeom>
            <a:noFill/>
          </p:spPr>
          <p:txBody>
            <a:bodyPr wrap="square" rtlCol="0">
              <a:spAutoFit/>
            </a:bodyPr>
            <a:lstStyle/>
            <a:p>
              <a:pPr algn="ctr"/>
              <a:r>
                <a:rPr lang="en-US" dirty="0" err="1">
                  <a:latin typeface="Calibri" panose="020F0502020204030204" pitchFamily="34" charset="0"/>
                  <a:cs typeface="Calibri" panose="020F0502020204030204" pitchFamily="34" charset="0"/>
                </a:rPr>
                <a:t>I</a:t>
              </a:r>
              <a:r>
                <a:rPr lang="en-US" baseline="-25000" dirty="0" err="1">
                  <a:latin typeface="Calibri" panose="020F0502020204030204" pitchFamily="34" charset="0"/>
                  <a:cs typeface="Calibri" panose="020F0502020204030204" pitchFamily="34" charset="0"/>
                </a:rPr>
                <a:t>k</a:t>
              </a:r>
              <a:r>
                <a:rPr lang="en-US" baseline="-25000" dirty="0">
                  <a:latin typeface="Calibri" panose="020F0502020204030204" pitchFamily="34" charset="0"/>
                  <a:cs typeface="Calibri" panose="020F0502020204030204" pitchFamily="34" charset="0"/>
                </a:rPr>
                <a:t>’’</a:t>
              </a:r>
            </a:p>
          </p:txBody>
        </p:sp>
        <p:sp>
          <p:nvSpPr>
            <p:cNvPr id="208" name="TextBox 207">
              <a:extLst>
                <a:ext uri="{FF2B5EF4-FFF2-40B4-BE49-F238E27FC236}">
                  <a16:creationId xmlns:a16="http://schemas.microsoft.com/office/drawing/2014/main" id="{12E7ED8A-71F2-2F48-9754-98EE6B9F7FC5}"/>
                </a:ext>
              </a:extLst>
            </p:cNvPr>
            <p:cNvSpPr txBox="1"/>
            <p:nvPr/>
          </p:nvSpPr>
          <p:spPr>
            <a:xfrm>
              <a:off x="4318164" y="1957027"/>
              <a:ext cx="470278"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r>
                <a:rPr lang="en-US" baseline="-25000" dirty="0">
                  <a:latin typeface="Calibri" panose="020F0502020204030204" pitchFamily="34" charset="0"/>
                  <a:cs typeface="Calibri" panose="020F0502020204030204" pitchFamily="34" charset="0"/>
                </a:rPr>
                <a:t>1</a:t>
              </a:r>
            </a:p>
          </p:txBody>
        </p:sp>
        <p:sp>
          <p:nvSpPr>
            <p:cNvPr id="209" name="TextBox 208">
              <a:extLst>
                <a:ext uri="{FF2B5EF4-FFF2-40B4-BE49-F238E27FC236}">
                  <a16:creationId xmlns:a16="http://schemas.microsoft.com/office/drawing/2014/main" id="{1162D869-A397-3843-BEC6-55B34453BA6B}"/>
                </a:ext>
              </a:extLst>
            </p:cNvPr>
            <p:cNvSpPr txBox="1"/>
            <p:nvPr/>
          </p:nvSpPr>
          <p:spPr>
            <a:xfrm>
              <a:off x="4278358" y="2341885"/>
              <a:ext cx="53055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r>
                <a:rPr lang="en-US" baseline="-25000" dirty="0">
                  <a:latin typeface="Calibri" panose="020F0502020204030204" pitchFamily="34" charset="0"/>
                  <a:cs typeface="Calibri" panose="020F0502020204030204" pitchFamily="34" charset="0"/>
                </a:rPr>
                <a:t>2</a:t>
              </a:r>
            </a:p>
          </p:txBody>
        </p:sp>
        <p:sp>
          <p:nvSpPr>
            <p:cNvPr id="210" name="TextBox 209">
              <a:extLst>
                <a:ext uri="{FF2B5EF4-FFF2-40B4-BE49-F238E27FC236}">
                  <a16:creationId xmlns:a16="http://schemas.microsoft.com/office/drawing/2014/main" id="{171EC6C8-CA32-D440-B236-C798D6B88164}"/>
                </a:ext>
              </a:extLst>
            </p:cNvPr>
            <p:cNvSpPr txBox="1"/>
            <p:nvPr/>
          </p:nvSpPr>
          <p:spPr>
            <a:xfrm>
              <a:off x="4280837" y="3160103"/>
              <a:ext cx="50042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r>
                <a:rPr lang="en-US" baseline="-25000" dirty="0">
                  <a:latin typeface="Calibri" panose="020F0502020204030204" pitchFamily="34" charset="0"/>
                  <a:cs typeface="Calibri" panose="020F0502020204030204" pitchFamily="34" charset="0"/>
                </a:rPr>
                <a:t>m</a:t>
              </a:r>
            </a:p>
          </p:txBody>
        </p:sp>
        <p:sp>
          <p:nvSpPr>
            <p:cNvPr id="211" name="TextBox 210">
              <a:extLst>
                <a:ext uri="{FF2B5EF4-FFF2-40B4-BE49-F238E27FC236}">
                  <a16:creationId xmlns:a16="http://schemas.microsoft.com/office/drawing/2014/main" id="{9B742344-A2E7-B64D-B581-9AE516FA0917}"/>
                </a:ext>
              </a:extLst>
            </p:cNvPr>
            <p:cNvSpPr txBox="1"/>
            <p:nvPr/>
          </p:nvSpPr>
          <p:spPr>
            <a:xfrm>
              <a:off x="5903324" y="2425647"/>
              <a:ext cx="565813" cy="276999"/>
            </a:xfrm>
            <a:prstGeom prst="rect">
              <a:avLst/>
            </a:prstGeom>
            <a:noFill/>
          </p:spPr>
          <p:txBody>
            <a:bodyPr wrap="square" rtlCol="0">
              <a:spAutoFit/>
            </a:bodyPr>
            <a:lstStyle/>
            <a:p>
              <a:pPr algn="ctr"/>
              <a:endParaRPr lang="en-US" baseline="-25000" dirty="0">
                <a:latin typeface="Calibri" panose="020F0502020204030204" pitchFamily="34" charset="0"/>
                <a:cs typeface="Calibri" panose="020F0502020204030204" pitchFamily="34" charset="0"/>
              </a:endParaRPr>
            </a:p>
          </p:txBody>
        </p:sp>
        <p:sp>
          <p:nvSpPr>
            <p:cNvPr id="212" name="TextBox 211">
              <a:extLst>
                <a:ext uri="{FF2B5EF4-FFF2-40B4-BE49-F238E27FC236}">
                  <a16:creationId xmlns:a16="http://schemas.microsoft.com/office/drawing/2014/main" id="{A1B7DF13-A02D-5344-8D7A-B85F91753E4B}"/>
                </a:ext>
              </a:extLst>
            </p:cNvPr>
            <p:cNvSpPr txBox="1"/>
            <p:nvPr/>
          </p:nvSpPr>
          <p:spPr>
            <a:xfrm>
              <a:off x="5402020" y="2409792"/>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p>
          </p:txBody>
        </p:sp>
        <p:sp>
          <p:nvSpPr>
            <p:cNvPr id="213" name="TextBox 212">
              <a:extLst>
                <a:ext uri="{FF2B5EF4-FFF2-40B4-BE49-F238E27FC236}">
                  <a16:creationId xmlns:a16="http://schemas.microsoft.com/office/drawing/2014/main" id="{A49CDF83-85D9-9545-A682-1255917D7110}"/>
                </a:ext>
              </a:extLst>
            </p:cNvPr>
            <p:cNvSpPr txBox="1"/>
            <p:nvPr/>
          </p:nvSpPr>
          <p:spPr>
            <a:xfrm>
              <a:off x="4781230" y="2768417"/>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214" name="TextBox 213">
              <a:extLst>
                <a:ext uri="{FF2B5EF4-FFF2-40B4-BE49-F238E27FC236}">
                  <a16:creationId xmlns:a16="http://schemas.microsoft.com/office/drawing/2014/main" id="{925496CB-F52D-2944-B3D2-3FFC3C81056E}"/>
                </a:ext>
              </a:extLst>
            </p:cNvPr>
            <p:cNvSpPr txBox="1"/>
            <p:nvPr/>
          </p:nvSpPr>
          <p:spPr>
            <a:xfrm>
              <a:off x="5974374" y="3112527"/>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215" name="TextBox 214">
              <a:extLst>
                <a:ext uri="{FF2B5EF4-FFF2-40B4-BE49-F238E27FC236}">
                  <a16:creationId xmlns:a16="http://schemas.microsoft.com/office/drawing/2014/main" id="{28E131F5-2573-8E4C-AB82-B12B3A20856E}"/>
                </a:ext>
              </a:extLst>
            </p:cNvPr>
            <p:cNvSpPr txBox="1"/>
            <p:nvPr/>
          </p:nvSpPr>
          <p:spPr>
            <a:xfrm>
              <a:off x="6607919" y="2769147"/>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216" name="TextBox 215">
              <a:extLst>
                <a:ext uri="{FF2B5EF4-FFF2-40B4-BE49-F238E27FC236}">
                  <a16:creationId xmlns:a16="http://schemas.microsoft.com/office/drawing/2014/main" id="{F15EE9CF-A353-E04F-8981-D98DDF8DF37B}"/>
                </a:ext>
              </a:extLst>
            </p:cNvPr>
            <p:cNvSpPr txBox="1"/>
            <p:nvPr/>
          </p:nvSpPr>
          <p:spPr>
            <a:xfrm>
              <a:off x="6532655" y="3111232"/>
              <a:ext cx="597374" cy="369332"/>
            </a:xfrm>
            <a:prstGeom prst="rect">
              <a:avLst/>
            </a:prstGeom>
            <a:noFill/>
          </p:spPr>
          <p:txBody>
            <a:bodyPr wrap="square" rtlCol="0">
              <a:spAutoFit/>
            </a:bodyPr>
            <a:lstStyle/>
            <a:p>
              <a:pPr algn="ctr"/>
              <a:r>
                <a:rPr lang="en-US" dirty="0" err="1">
                  <a:latin typeface="Calibri" panose="020F0502020204030204" pitchFamily="34" charset="0"/>
                  <a:cs typeface="Calibri" panose="020F0502020204030204" pitchFamily="34" charset="0"/>
                </a:rPr>
                <a:t>R</a:t>
              </a:r>
              <a:r>
                <a:rPr lang="en-US" baseline="-25000" dirty="0" err="1">
                  <a:latin typeface="Calibri" panose="020F0502020204030204" pitchFamily="34" charset="0"/>
                  <a:cs typeface="Calibri" panose="020F0502020204030204" pitchFamily="34" charset="0"/>
                </a:rPr>
                <a:t>mk</a:t>
              </a:r>
              <a:r>
                <a:rPr lang="en-US" baseline="-25000" dirty="0">
                  <a:latin typeface="Calibri" panose="020F0502020204030204" pitchFamily="34" charset="0"/>
                  <a:cs typeface="Calibri" panose="020F0502020204030204" pitchFamily="34" charset="0"/>
                </a:rPr>
                <a:t>’’</a:t>
              </a:r>
            </a:p>
          </p:txBody>
        </p:sp>
        <p:sp>
          <p:nvSpPr>
            <p:cNvPr id="217" name="TextBox 216">
              <a:extLst>
                <a:ext uri="{FF2B5EF4-FFF2-40B4-BE49-F238E27FC236}">
                  <a16:creationId xmlns:a16="http://schemas.microsoft.com/office/drawing/2014/main" id="{B3B7B5D1-AECE-6A4D-A15E-1BCD8EC357A5}"/>
                </a:ext>
              </a:extLst>
            </p:cNvPr>
            <p:cNvSpPr txBox="1"/>
            <p:nvPr/>
          </p:nvSpPr>
          <p:spPr>
            <a:xfrm>
              <a:off x="4716151" y="3138479"/>
              <a:ext cx="597374"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p>
          </p:txBody>
        </p:sp>
        <p:sp>
          <p:nvSpPr>
            <p:cNvPr id="218" name="TextBox 217">
              <a:extLst>
                <a:ext uri="{FF2B5EF4-FFF2-40B4-BE49-F238E27FC236}">
                  <a16:creationId xmlns:a16="http://schemas.microsoft.com/office/drawing/2014/main" id="{3E69DA1F-5D53-6446-B23C-1F34003C9910}"/>
                </a:ext>
              </a:extLst>
            </p:cNvPr>
            <p:cNvSpPr txBox="1"/>
            <p:nvPr/>
          </p:nvSpPr>
          <p:spPr>
            <a:xfrm rot="5400000">
              <a:off x="4419936" y="2556258"/>
              <a:ext cx="450946" cy="707886"/>
            </a:xfrm>
            <a:prstGeom prst="rect">
              <a:avLst/>
            </a:prstGeom>
            <a:noFill/>
          </p:spPr>
          <p:txBody>
            <a:bodyPr wrap="square" rtlCol="0">
              <a:spAutoFit/>
            </a:bodyPr>
            <a:lstStyle/>
            <a:p>
              <a:pPr algn="ctr"/>
              <a:r>
                <a:rPr lang="en-US" sz="4000" dirty="0">
                  <a:latin typeface="Calibri" panose="020F0502020204030204" pitchFamily="34" charset="0"/>
                  <a:cs typeface="Calibri" panose="020F0502020204030204" pitchFamily="34" charset="0"/>
                </a:rPr>
                <a:t>…</a:t>
              </a:r>
              <a:endParaRPr lang="en-US" sz="4000" baseline="-25000" dirty="0">
                <a:latin typeface="Calibri" panose="020F0502020204030204" pitchFamily="34" charset="0"/>
                <a:cs typeface="Calibri" panose="020F0502020204030204" pitchFamily="34" charset="0"/>
              </a:endParaRPr>
            </a:p>
          </p:txBody>
        </p:sp>
        <p:sp>
          <p:nvSpPr>
            <p:cNvPr id="219" name="TextBox 218">
              <a:extLst>
                <a:ext uri="{FF2B5EF4-FFF2-40B4-BE49-F238E27FC236}">
                  <a16:creationId xmlns:a16="http://schemas.microsoft.com/office/drawing/2014/main" id="{1D8AE72A-D1CB-7749-AE26-28469C5561B1}"/>
                </a:ext>
              </a:extLst>
            </p:cNvPr>
            <p:cNvSpPr txBox="1"/>
            <p:nvPr/>
          </p:nvSpPr>
          <p:spPr>
            <a:xfrm>
              <a:off x="5338474" y="2769147"/>
              <a:ext cx="597374"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p>
          </p:txBody>
        </p:sp>
        <p:sp>
          <p:nvSpPr>
            <p:cNvPr id="220" name="TextBox 219">
              <a:extLst>
                <a:ext uri="{FF2B5EF4-FFF2-40B4-BE49-F238E27FC236}">
                  <a16:creationId xmlns:a16="http://schemas.microsoft.com/office/drawing/2014/main" id="{76FAE284-E408-5849-AC64-8DCFBBF614C4}"/>
                </a:ext>
              </a:extLst>
            </p:cNvPr>
            <p:cNvSpPr txBox="1"/>
            <p:nvPr/>
          </p:nvSpPr>
          <p:spPr>
            <a:xfrm>
              <a:off x="5982869" y="2031636"/>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221" name="TextBox 220">
              <a:extLst>
                <a:ext uri="{FF2B5EF4-FFF2-40B4-BE49-F238E27FC236}">
                  <a16:creationId xmlns:a16="http://schemas.microsoft.com/office/drawing/2014/main" id="{C6D561FB-88F1-C546-8911-E0EDC8392458}"/>
                </a:ext>
              </a:extLst>
            </p:cNvPr>
            <p:cNvSpPr txBox="1"/>
            <p:nvPr/>
          </p:nvSpPr>
          <p:spPr>
            <a:xfrm>
              <a:off x="6545924" y="2385487"/>
              <a:ext cx="67019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2k’’</a:t>
              </a:r>
            </a:p>
          </p:txBody>
        </p:sp>
        <p:sp>
          <p:nvSpPr>
            <p:cNvPr id="222" name="TextBox 221">
              <a:extLst>
                <a:ext uri="{FF2B5EF4-FFF2-40B4-BE49-F238E27FC236}">
                  <a16:creationId xmlns:a16="http://schemas.microsoft.com/office/drawing/2014/main" id="{9B32A82C-2DCB-7744-9CB9-FC49731B9B2E}"/>
                </a:ext>
              </a:extLst>
            </p:cNvPr>
            <p:cNvSpPr txBox="1"/>
            <p:nvPr/>
          </p:nvSpPr>
          <p:spPr>
            <a:xfrm>
              <a:off x="6620653" y="2031713"/>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223" name="TextBox 222">
              <a:extLst>
                <a:ext uri="{FF2B5EF4-FFF2-40B4-BE49-F238E27FC236}">
                  <a16:creationId xmlns:a16="http://schemas.microsoft.com/office/drawing/2014/main" id="{F23DB1EA-D0F1-3148-AAFE-96DB321FA72D}"/>
                </a:ext>
              </a:extLst>
            </p:cNvPr>
            <p:cNvSpPr txBox="1"/>
            <p:nvPr/>
          </p:nvSpPr>
          <p:spPr>
            <a:xfrm>
              <a:off x="5404830" y="3138479"/>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grpSp>
      <p:sp>
        <p:nvSpPr>
          <p:cNvPr id="224" name="Oval 223">
            <a:extLst>
              <a:ext uri="{FF2B5EF4-FFF2-40B4-BE49-F238E27FC236}">
                <a16:creationId xmlns:a16="http://schemas.microsoft.com/office/drawing/2014/main" id="{293FD35D-8792-9F48-B885-42F316D18171}"/>
              </a:ext>
            </a:extLst>
          </p:cNvPr>
          <p:cNvSpPr/>
          <p:nvPr/>
        </p:nvSpPr>
        <p:spPr>
          <a:xfrm>
            <a:off x="5692832" y="1242803"/>
            <a:ext cx="486571" cy="1710809"/>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5" name="Oval 224">
            <a:extLst>
              <a:ext uri="{FF2B5EF4-FFF2-40B4-BE49-F238E27FC236}">
                <a16:creationId xmlns:a16="http://schemas.microsoft.com/office/drawing/2014/main" id="{8A620A69-AE9E-C143-87DE-41393A4C497C}"/>
              </a:ext>
            </a:extLst>
          </p:cNvPr>
          <p:cNvSpPr/>
          <p:nvPr/>
        </p:nvSpPr>
        <p:spPr>
          <a:xfrm>
            <a:off x="6900730" y="1242803"/>
            <a:ext cx="486571" cy="1710809"/>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6" name="Right Arrow 225">
            <a:extLst>
              <a:ext uri="{FF2B5EF4-FFF2-40B4-BE49-F238E27FC236}">
                <a16:creationId xmlns:a16="http://schemas.microsoft.com/office/drawing/2014/main" id="{C10F5781-00C5-024F-92CF-B790C25B9F6E}"/>
              </a:ext>
            </a:extLst>
          </p:cNvPr>
          <p:cNvSpPr/>
          <p:nvPr/>
        </p:nvSpPr>
        <p:spPr>
          <a:xfrm>
            <a:off x="8675691" y="2098207"/>
            <a:ext cx="673100" cy="351477"/>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latin typeface="Calibri" panose="020F0502020204030204" pitchFamily="34" charset="0"/>
              <a:cs typeface="Calibri" panose="020F0502020204030204" pitchFamily="34" charset="0"/>
            </a:endParaRPr>
          </a:p>
        </p:txBody>
      </p:sp>
      <p:sp>
        <p:nvSpPr>
          <p:cNvPr id="227" name="TextBox 226">
            <a:extLst>
              <a:ext uri="{FF2B5EF4-FFF2-40B4-BE49-F238E27FC236}">
                <a16:creationId xmlns:a16="http://schemas.microsoft.com/office/drawing/2014/main" id="{3C22DE69-E2CC-FE4D-A9F7-EE51D1447C44}"/>
              </a:ext>
            </a:extLst>
          </p:cNvPr>
          <p:cNvSpPr txBox="1"/>
          <p:nvPr/>
        </p:nvSpPr>
        <p:spPr>
          <a:xfrm>
            <a:off x="10841279" y="2053084"/>
            <a:ext cx="907362"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a:t>
            </a:r>
            <a:r>
              <a:rPr lang="en-US" sz="2400" baseline="-25000" dirty="0" err="1">
                <a:latin typeface="Calibri" panose="020F0502020204030204" pitchFamily="34" charset="0"/>
                <a:cs typeface="Calibri" panose="020F0502020204030204" pitchFamily="34" charset="0"/>
              </a:rPr>
              <a:t>k</a:t>
            </a:r>
            <a:r>
              <a:rPr lang="en-US" sz="2400" baseline="-25000" dirty="0">
                <a:latin typeface="Calibri" panose="020F0502020204030204" pitchFamily="34" charset="0"/>
                <a:cs typeface="Calibri" panose="020F0502020204030204" pitchFamily="34" charset="0"/>
              </a:rPr>
              <a:t>’’</a:t>
            </a:r>
          </a:p>
        </p:txBody>
      </p:sp>
      <p:sp>
        <p:nvSpPr>
          <p:cNvPr id="228" name="Rectangle 227">
            <a:extLst>
              <a:ext uri="{FF2B5EF4-FFF2-40B4-BE49-F238E27FC236}">
                <a16:creationId xmlns:a16="http://schemas.microsoft.com/office/drawing/2014/main" id="{C5A81479-6F0F-2A44-883E-22200E0A691C}"/>
              </a:ext>
            </a:extLst>
          </p:cNvPr>
          <p:cNvSpPr/>
          <p:nvPr/>
        </p:nvSpPr>
        <p:spPr>
          <a:xfrm>
            <a:off x="9818944" y="2079132"/>
            <a:ext cx="1807508" cy="432767"/>
          </a:xfrm>
          <a:prstGeom prst="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anose="020F0502020204030204" pitchFamily="34" charset="0"/>
              <a:cs typeface="Calibri" panose="020F0502020204030204" pitchFamily="34" charset="0"/>
            </a:endParaRPr>
          </a:p>
        </p:txBody>
      </p:sp>
      <p:sp>
        <p:nvSpPr>
          <p:cNvPr id="229" name="TextBox 228">
            <a:extLst>
              <a:ext uri="{FF2B5EF4-FFF2-40B4-BE49-F238E27FC236}">
                <a16:creationId xmlns:a16="http://schemas.microsoft.com/office/drawing/2014/main" id="{C2963A1F-1F95-7143-9709-34DD9C619C43}"/>
              </a:ext>
            </a:extLst>
          </p:cNvPr>
          <p:cNvSpPr txBox="1"/>
          <p:nvPr/>
        </p:nvSpPr>
        <p:spPr>
          <a:xfrm>
            <a:off x="9068806" y="2976025"/>
            <a:ext cx="2937962"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Instruction sequence: used to generate </a:t>
            </a:r>
            <a:r>
              <a:rPr lang="en-US" b="1" dirty="0" err="1">
                <a:latin typeface="Calibri" panose="020F0502020204030204" pitchFamily="34" charset="0"/>
                <a:cs typeface="Calibri" panose="020F0502020204030204" pitchFamily="34" charset="0"/>
              </a:rPr>
              <a:t>stressmark</a:t>
            </a:r>
            <a:endParaRPr lang="en-US" b="1" dirty="0">
              <a:latin typeface="Calibri" panose="020F0502020204030204" pitchFamily="34" charset="0"/>
              <a:cs typeface="Calibri" panose="020F0502020204030204" pitchFamily="34" charset="0"/>
            </a:endParaRPr>
          </a:p>
        </p:txBody>
      </p:sp>
      <p:sp>
        <p:nvSpPr>
          <p:cNvPr id="230" name="Oval 229">
            <a:extLst>
              <a:ext uri="{FF2B5EF4-FFF2-40B4-BE49-F238E27FC236}">
                <a16:creationId xmlns:a16="http://schemas.microsoft.com/office/drawing/2014/main" id="{B09B533A-42DB-924F-89B0-F7BAD237CF71}"/>
              </a:ext>
            </a:extLst>
          </p:cNvPr>
          <p:cNvSpPr/>
          <p:nvPr/>
        </p:nvSpPr>
        <p:spPr>
          <a:xfrm>
            <a:off x="7551896" y="1242800"/>
            <a:ext cx="486571" cy="1710809"/>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2" name="TextBox 231">
            <a:extLst>
              <a:ext uri="{FF2B5EF4-FFF2-40B4-BE49-F238E27FC236}">
                <a16:creationId xmlns:a16="http://schemas.microsoft.com/office/drawing/2014/main" id="{9136487E-7EA1-7248-9EF5-C413DD987CB3}"/>
              </a:ext>
            </a:extLst>
          </p:cNvPr>
          <p:cNvSpPr txBox="1"/>
          <p:nvPr/>
        </p:nvSpPr>
        <p:spPr>
          <a:xfrm>
            <a:off x="5710411" y="1498846"/>
            <a:ext cx="57149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11</a:t>
            </a:r>
          </a:p>
        </p:txBody>
      </p:sp>
      <p:sp>
        <p:nvSpPr>
          <p:cNvPr id="233" name="TextBox 232">
            <a:extLst>
              <a:ext uri="{FF2B5EF4-FFF2-40B4-BE49-F238E27FC236}">
                <a16:creationId xmlns:a16="http://schemas.microsoft.com/office/drawing/2014/main" id="{54CC26D2-758F-8C4A-9D68-E78CB05C93F4}"/>
              </a:ext>
            </a:extLst>
          </p:cNvPr>
          <p:cNvSpPr txBox="1"/>
          <p:nvPr/>
        </p:nvSpPr>
        <p:spPr>
          <a:xfrm>
            <a:off x="6324715" y="1493979"/>
            <a:ext cx="58855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12</a:t>
            </a:r>
            <a:endParaRPr lang="en-US" dirty="0">
              <a:latin typeface="Calibri" panose="020F0502020204030204" pitchFamily="34" charset="0"/>
              <a:cs typeface="Calibri" panose="020F0502020204030204" pitchFamily="34" charset="0"/>
            </a:endParaRPr>
          </a:p>
        </p:txBody>
      </p:sp>
      <p:sp>
        <p:nvSpPr>
          <p:cNvPr id="234" name="TextBox 233">
            <a:extLst>
              <a:ext uri="{FF2B5EF4-FFF2-40B4-BE49-F238E27FC236}">
                <a16:creationId xmlns:a16="http://schemas.microsoft.com/office/drawing/2014/main" id="{FDB37647-9CBD-664B-AC4F-3FD0990A3E77}"/>
              </a:ext>
            </a:extLst>
          </p:cNvPr>
          <p:cNvSpPr txBox="1"/>
          <p:nvPr/>
        </p:nvSpPr>
        <p:spPr>
          <a:xfrm>
            <a:off x="5708348" y="1900406"/>
            <a:ext cx="58880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21</a:t>
            </a:r>
          </a:p>
        </p:txBody>
      </p:sp>
      <p:sp>
        <p:nvSpPr>
          <p:cNvPr id="235" name="Oval 234">
            <a:extLst>
              <a:ext uri="{FF2B5EF4-FFF2-40B4-BE49-F238E27FC236}">
                <a16:creationId xmlns:a16="http://schemas.microsoft.com/office/drawing/2014/main" id="{B869D6E2-D7CA-3945-B7B7-07BDE7EA927B}"/>
              </a:ext>
            </a:extLst>
          </p:cNvPr>
          <p:cNvSpPr/>
          <p:nvPr/>
        </p:nvSpPr>
        <p:spPr>
          <a:xfrm>
            <a:off x="5190918" y="1440376"/>
            <a:ext cx="512359" cy="39377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anose="020F0502020204030204" pitchFamily="34" charset="0"/>
              <a:cs typeface="Calibri" panose="020F0502020204030204" pitchFamily="34" charset="0"/>
            </a:endParaRPr>
          </a:p>
        </p:txBody>
      </p:sp>
      <p:sp>
        <p:nvSpPr>
          <p:cNvPr id="236" name="Oval 235">
            <a:extLst>
              <a:ext uri="{FF2B5EF4-FFF2-40B4-BE49-F238E27FC236}">
                <a16:creationId xmlns:a16="http://schemas.microsoft.com/office/drawing/2014/main" id="{D8A5E332-1A51-8747-A627-EBE86490D568}"/>
              </a:ext>
            </a:extLst>
          </p:cNvPr>
          <p:cNvSpPr/>
          <p:nvPr/>
        </p:nvSpPr>
        <p:spPr>
          <a:xfrm>
            <a:off x="5183904" y="1831777"/>
            <a:ext cx="512359" cy="393770"/>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anose="020F0502020204030204" pitchFamily="34" charset="0"/>
              <a:cs typeface="Calibri" panose="020F0502020204030204" pitchFamily="34" charset="0"/>
            </a:endParaRPr>
          </a:p>
        </p:txBody>
      </p:sp>
      <p:sp>
        <p:nvSpPr>
          <p:cNvPr id="237" name="Oval 236">
            <a:extLst>
              <a:ext uri="{FF2B5EF4-FFF2-40B4-BE49-F238E27FC236}">
                <a16:creationId xmlns:a16="http://schemas.microsoft.com/office/drawing/2014/main" id="{A4A77035-8152-B243-B583-DE86AD73F632}"/>
              </a:ext>
            </a:extLst>
          </p:cNvPr>
          <p:cNvSpPr/>
          <p:nvPr/>
        </p:nvSpPr>
        <p:spPr>
          <a:xfrm flipV="1">
            <a:off x="5190917" y="2696453"/>
            <a:ext cx="512359" cy="3693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anose="020F0502020204030204" pitchFamily="34" charset="0"/>
              <a:cs typeface="Calibri" panose="020F0502020204030204" pitchFamily="34" charset="0"/>
            </a:endParaRPr>
          </a:p>
        </p:txBody>
      </p:sp>
      <p:sp>
        <p:nvSpPr>
          <p:cNvPr id="238" name="Oval 237">
            <a:extLst>
              <a:ext uri="{FF2B5EF4-FFF2-40B4-BE49-F238E27FC236}">
                <a16:creationId xmlns:a16="http://schemas.microsoft.com/office/drawing/2014/main" id="{8EC8F165-9B7C-7244-AE9B-960F55915CE2}"/>
              </a:ext>
            </a:extLst>
          </p:cNvPr>
          <p:cNvSpPr/>
          <p:nvPr/>
        </p:nvSpPr>
        <p:spPr>
          <a:xfrm>
            <a:off x="5176705" y="2301838"/>
            <a:ext cx="512359" cy="39377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latin typeface="Calibri" panose="020F0502020204030204" pitchFamily="34" charset="0"/>
              <a:cs typeface="Calibri" panose="020F0502020204030204" pitchFamily="34" charset="0"/>
            </a:endParaRPr>
          </a:p>
        </p:txBody>
      </p:sp>
      <p:sp>
        <p:nvSpPr>
          <p:cNvPr id="239" name="Rectangle 238">
            <a:extLst>
              <a:ext uri="{FF2B5EF4-FFF2-40B4-BE49-F238E27FC236}">
                <a16:creationId xmlns:a16="http://schemas.microsoft.com/office/drawing/2014/main" id="{2E8C0289-5347-8145-97C3-603B5D00E435}"/>
              </a:ext>
            </a:extLst>
          </p:cNvPr>
          <p:cNvSpPr/>
          <p:nvPr/>
        </p:nvSpPr>
        <p:spPr>
          <a:xfrm>
            <a:off x="6943698" y="1847938"/>
            <a:ext cx="497251" cy="369332"/>
          </a:xfrm>
          <a:prstGeom prst="rect">
            <a:avLst/>
          </a:prstGeom>
        </p:spPr>
        <p:txBody>
          <a:bodyPr wrap="none">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2k’</a:t>
            </a:r>
          </a:p>
        </p:txBody>
      </p:sp>
      <p:sp>
        <p:nvSpPr>
          <p:cNvPr id="240" name="Rectangle 239">
            <a:extLst>
              <a:ext uri="{FF2B5EF4-FFF2-40B4-BE49-F238E27FC236}">
                <a16:creationId xmlns:a16="http://schemas.microsoft.com/office/drawing/2014/main" id="{0F38BD80-597B-9D4D-B794-60438BBB302F}"/>
              </a:ext>
            </a:extLst>
          </p:cNvPr>
          <p:cNvSpPr/>
          <p:nvPr/>
        </p:nvSpPr>
        <p:spPr>
          <a:xfrm rot="5400000">
            <a:off x="7586912" y="2038761"/>
            <a:ext cx="1464208" cy="4285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1" name="Rectangle 240">
            <a:extLst>
              <a:ext uri="{FF2B5EF4-FFF2-40B4-BE49-F238E27FC236}">
                <a16:creationId xmlns:a16="http://schemas.microsoft.com/office/drawing/2014/main" id="{9D3D3410-E52D-F045-A323-6F81941A8B6A}"/>
              </a:ext>
            </a:extLst>
          </p:cNvPr>
          <p:cNvSpPr/>
          <p:nvPr/>
        </p:nvSpPr>
        <p:spPr>
          <a:xfrm rot="5400000">
            <a:off x="7956172" y="2030558"/>
            <a:ext cx="725689" cy="4285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2" name="Rectangle 241">
            <a:extLst>
              <a:ext uri="{FF2B5EF4-FFF2-40B4-BE49-F238E27FC236}">
                <a16:creationId xmlns:a16="http://schemas.microsoft.com/office/drawing/2014/main" id="{8694FF37-5488-834C-A5C2-E593BBDF8D8D}"/>
              </a:ext>
            </a:extLst>
          </p:cNvPr>
          <p:cNvSpPr/>
          <p:nvPr/>
        </p:nvSpPr>
        <p:spPr>
          <a:xfrm rot="5400000">
            <a:off x="7943917" y="2393771"/>
            <a:ext cx="745726" cy="4240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3" name="TextBox 242">
            <a:extLst>
              <a:ext uri="{FF2B5EF4-FFF2-40B4-BE49-F238E27FC236}">
                <a16:creationId xmlns:a16="http://schemas.microsoft.com/office/drawing/2014/main" id="{9024686A-E309-5741-AA6B-7FA3BEF51D10}"/>
              </a:ext>
            </a:extLst>
          </p:cNvPr>
          <p:cNvSpPr txBox="1"/>
          <p:nvPr/>
        </p:nvSpPr>
        <p:spPr>
          <a:xfrm>
            <a:off x="7882256" y="933639"/>
            <a:ext cx="450946"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endParaRPr lang="en-US" sz="3200" baseline="-25000" dirty="0">
              <a:latin typeface="Calibri" panose="020F0502020204030204" pitchFamily="34" charset="0"/>
              <a:cs typeface="Calibri" panose="020F0502020204030204" pitchFamily="34" charset="0"/>
            </a:endParaRPr>
          </a:p>
        </p:txBody>
      </p:sp>
      <p:sp>
        <p:nvSpPr>
          <p:cNvPr id="244" name="TextBox 243">
            <a:extLst>
              <a:ext uri="{FF2B5EF4-FFF2-40B4-BE49-F238E27FC236}">
                <a16:creationId xmlns:a16="http://schemas.microsoft.com/office/drawing/2014/main" id="{2B837A4F-B2D1-244E-85A9-35FDE745A406}"/>
              </a:ext>
            </a:extLst>
          </p:cNvPr>
          <p:cNvSpPr txBox="1"/>
          <p:nvPr/>
        </p:nvSpPr>
        <p:spPr>
          <a:xfrm>
            <a:off x="8133022" y="1147253"/>
            <a:ext cx="45094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a:t>
            </a:r>
            <a:r>
              <a:rPr lang="en-US" baseline="-25000" dirty="0">
                <a:latin typeface="Calibri" panose="020F0502020204030204" pitchFamily="34" charset="0"/>
                <a:cs typeface="Calibri" panose="020F0502020204030204" pitchFamily="34" charset="0"/>
              </a:rPr>
              <a:t>n</a:t>
            </a:r>
          </a:p>
        </p:txBody>
      </p:sp>
      <p:sp>
        <p:nvSpPr>
          <p:cNvPr id="245" name="TextBox 244">
            <a:extLst>
              <a:ext uri="{FF2B5EF4-FFF2-40B4-BE49-F238E27FC236}">
                <a16:creationId xmlns:a16="http://schemas.microsoft.com/office/drawing/2014/main" id="{0521BC7D-9EA8-DC45-9394-B678616C547D}"/>
              </a:ext>
            </a:extLst>
          </p:cNvPr>
          <p:cNvSpPr txBox="1"/>
          <p:nvPr/>
        </p:nvSpPr>
        <p:spPr>
          <a:xfrm>
            <a:off x="6313982" y="959390"/>
            <a:ext cx="450946"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endParaRPr lang="en-US" sz="3200" baseline="-25000" dirty="0">
              <a:latin typeface="Calibri" panose="020F0502020204030204" pitchFamily="34" charset="0"/>
              <a:cs typeface="Calibri" panose="020F0502020204030204" pitchFamily="34" charset="0"/>
            </a:endParaRPr>
          </a:p>
        </p:txBody>
      </p:sp>
      <p:sp>
        <p:nvSpPr>
          <p:cNvPr id="246" name="TextBox 245">
            <a:extLst>
              <a:ext uri="{FF2B5EF4-FFF2-40B4-BE49-F238E27FC236}">
                <a16:creationId xmlns:a16="http://schemas.microsoft.com/office/drawing/2014/main" id="{5DAD9B07-DCB4-CE49-BF1A-C3772F09E42F}"/>
              </a:ext>
            </a:extLst>
          </p:cNvPr>
          <p:cNvSpPr txBox="1"/>
          <p:nvPr/>
        </p:nvSpPr>
        <p:spPr>
          <a:xfrm>
            <a:off x="7247990" y="938795"/>
            <a:ext cx="450946"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endParaRPr lang="en-US" sz="3200" baseline="-25000" dirty="0">
              <a:latin typeface="Calibri" panose="020F0502020204030204" pitchFamily="34" charset="0"/>
              <a:cs typeface="Calibri" panose="020F0502020204030204" pitchFamily="34" charset="0"/>
            </a:endParaRPr>
          </a:p>
        </p:txBody>
      </p:sp>
      <p:sp>
        <p:nvSpPr>
          <p:cNvPr id="247" name="TextBox 246">
            <a:extLst>
              <a:ext uri="{FF2B5EF4-FFF2-40B4-BE49-F238E27FC236}">
                <a16:creationId xmlns:a16="http://schemas.microsoft.com/office/drawing/2014/main" id="{6211E9DA-8A08-9246-A5A4-0376543A8F63}"/>
              </a:ext>
            </a:extLst>
          </p:cNvPr>
          <p:cNvSpPr txBox="1"/>
          <p:nvPr/>
        </p:nvSpPr>
        <p:spPr>
          <a:xfrm>
            <a:off x="8034096" y="2578793"/>
            <a:ext cx="670193" cy="369332"/>
          </a:xfrm>
          <a:prstGeom prst="rect">
            <a:avLst/>
          </a:prstGeom>
          <a:noFill/>
        </p:spPr>
        <p:txBody>
          <a:bodyPr wrap="square" rtlCol="0">
            <a:spAutoFit/>
          </a:bodyPr>
          <a:lstStyle/>
          <a:p>
            <a:pPr algn="ctr"/>
            <a:r>
              <a:rPr lang="en-US" dirty="0" err="1">
                <a:latin typeface="Calibri" panose="020F0502020204030204" pitchFamily="34" charset="0"/>
                <a:cs typeface="Calibri" panose="020F0502020204030204" pitchFamily="34" charset="0"/>
              </a:rPr>
              <a:t>R</a:t>
            </a:r>
            <a:r>
              <a:rPr lang="en-US" baseline="-25000" dirty="0" err="1">
                <a:latin typeface="Calibri" panose="020F0502020204030204" pitchFamily="34" charset="0"/>
                <a:cs typeface="Calibri" panose="020F0502020204030204" pitchFamily="34" charset="0"/>
              </a:rPr>
              <a:t>mn</a:t>
            </a:r>
            <a:endParaRPr lang="en-US" baseline="-25000" dirty="0">
              <a:latin typeface="Calibri" panose="020F0502020204030204" pitchFamily="34" charset="0"/>
              <a:cs typeface="Calibri" panose="020F0502020204030204" pitchFamily="34" charset="0"/>
            </a:endParaRPr>
          </a:p>
        </p:txBody>
      </p:sp>
      <p:sp>
        <p:nvSpPr>
          <p:cNvPr id="248" name="TextBox 247">
            <a:extLst>
              <a:ext uri="{FF2B5EF4-FFF2-40B4-BE49-F238E27FC236}">
                <a16:creationId xmlns:a16="http://schemas.microsoft.com/office/drawing/2014/main" id="{8B647F5D-C494-6645-A4C9-4578A8AD044D}"/>
              </a:ext>
            </a:extLst>
          </p:cNvPr>
          <p:cNvSpPr txBox="1"/>
          <p:nvPr/>
        </p:nvSpPr>
        <p:spPr>
          <a:xfrm>
            <a:off x="7999928" y="1484657"/>
            <a:ext cx="67019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1n</a:t>
            </a:r>
          </a:p>
        </p:txBody>
      </p:sp>
      <p:sp>
        <p:nvSpPr>
          <p:cNvPr id="249" name="TextBox 248">
            <a:extLst>
              <a:ext uri="{FF2B5EF4-FFF2-40B4-BE49-F238E27FC236}">
                <a16:creationId xmlns:a16="http://schemas.microsoft.com/office/drawing/2014/main" id="{3B56C243-7FBA-4E4C-ADBC-FCD3E2325A6B}"/>
              </a:ext>
            </a:extLst>
          </p:cNvPr>
          <p:cNvSpPr txBox="1"/>
          <p:nvPr/>
        </p:nvSpPr>
        <p:spPr>
          <a:xfrm>
            <a:off x="8080854" y="1906893"/>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grpSp>
        <p:nvGrpSpPr>
          <p:cNvPr id="61" name="Group 60">
            <a:extLst>
              <a:ext uri="{FF2B5EF4-FFF2-40B4-BE49-F238E27FC236}">
                <a16:creationId xmlns:a16="http://schemas.microsoft.com/office/drawing/2014/main" id="{A34C0A9E-9F3D-034B-9106-3D37B64A521B}"/>
              </a:ext>
            </a:extLst>
          </p:cNvPr>
          <p:cNvGrpSpPr/>
          <p:nvPr/>
        </p:nvGrpSpPr>
        <p:grpSpPr>
          <a:xfrm>
            <a:off x="913507" y="863717"/>
            <a:ext cx="3106243" cy="2305519"/>
            <a:chOff x="913507" y="995822"/>
            <a:chExt cx="3106243" cy="2305519"/>
          </a:xfrm>
        </p:grpSpPr>
        <p:grpSp>
          <p:nvGrpSpPr>
            <p:cNvPr id="170" name="Group 169">
              <a:extLst>
                <a:ext uri="{FF2B5EF4-FFF2-40B4-BE49-F238E27FC236}">
                  <a16:creationId xmlns:a16="http://schemas.microsoft.com/office/drawing/2014/main" id="{5381B6B1-2EE1-4444-B52E-23F61F3F40A2}"/>
                </a:ext>
              </a:extLst>
            </p:cNvPr>
            <p:cNvGrpSpPr/>
            <p:nvPr/>
          </p:nvGrpSpPr>
          <p:grpSpPr>
            <a:xfrm>
              <a:off x="1134157" y="1241042"/>
              <a:ext cx="2885593" cy="1840310"/>
              <a:chOff x="396922" y="1612336"/>
              <a:chExt cx="2885593" cy="1840310"/>
            </a:xfrm>
          </p:grpSpPr>
          <p:sp>
            <p:nvSpPr>
              <p:cNvPr id="171" name="Rectangle 170">
                <a:extLst>
                  <a:ext uri="{FF2B5EF4-FFF2-40B4-BE49-F238E27FC236}">
                    <a16:creationId xmlns:a16="http://schemas.microsoft.com/office/drawing/2014/main" id="{9DE8E475-77AB-5E47-9D22-4993BAD8AB32}"/>
                  </a:ext>
                </a:extLst>
              </p:cNvPr>
              <p:cNvSpPr/>
              <p:nvPr/>
            </p:nvSpPr>
            <p:spPr>
              <a:xfrm>
                <a:off x="842181" y="1977138"/>
                <a:ext cx="2423615"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2" name="Rectangle 171">
                <a:extLst>
                  <a:ext uri="{FF2B5EF4-FFF2-40B4-BE49-F238E27FC236}">
                    <a16:creationId xmlns:a16="http://schemas.microsoft.com/office/drawing/2014/main" id="{0B6B5D85-590A-154B-B16A-6414776EF00B}"/>
                  </a:ext>
                </a:extLst>
              </p:cNvPr>
              <p:cNvSpPr/>
              <p:nvPr/>
            </p:nvSpPr>
            <p:spPr>
              <a:xfrm>
                <a:off x="2051145" y="1979413"/>
                <a:ext cx="1216926"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3" name="Rectangle 172">
                <a:extLst>
                  <a:ext uri="{FF2B5EF4-FFF2-40B4-BE49-F238E27FC236}">
                    <a16:creationId xmlns:a16="http://schemas.microsoft.com/office/drawing/2014/main" id="{30C75131-9734-E84C-82DA-74C7B8BED625}"/>
                  </a:ext>
                </a:extLst>
              </p:cNvPr>
              <p:cNvSpPr/>
              <p:nvPr/>
            </p:nvSpPr>
            <p:spPr>
              <a:xfrm>
                <a:off x="838200" y="1977138"/>
                <a:ext cx="612444"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4" name="Rectangle 173">
                <a:extLst>
                  <a:ext uri="{FF2B5EF4-FFF2-40B4-BE49-F238E27FC236}">
                    <a16:creationId xmlns:a16="http://schemas.microsoft.com/office/drawing/2014/main" id="{0C0BB223-F7C3-7E48-B350-C94A079940DD}"/>
                  </a:ext>
                </a:extLst>
              </p:cNvPr>
              <p:cNvSpPr/>
              <p:nvPr/>
            </p:nvSpPr>
            <p:spPr>
              <a:xfrm>
                <a:off x="2653352" y="1977138"/>
                <a:ext cx="612444" cy="144493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5" name="Rectangle 174">
                <a:extLst>
                  <a:ext uri="{FF2B5EF4-FFF2-40B4-BE49-F238E27FC236}">
                    <a16:creationId xmlns:a16="http://schemas.microsoft.com/office/drawing/2014/main" id="{7521C690-FD29-5C48-AC65-2023C4CFA3BE}"/>
                  </a:ext>
                </a:extLst>
              </p:cNvPr>
              <p:cNvSpPr/>
              <p:nvPr/>
            </p:nvSpPr>
            <p:spPr>
              <a:xfrm rot="5400000">
                <a:off x="1690059" y="1123005"/>
                <a:ext cx="723878" cy="24275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6" name="Rectangle 175">
                <a:extLst>
                  <a:ext uri="{FF2B5EF4-FFF2-40B4-BE49-F238E27FC236}">
                    <a16:creationId xmlns:a16="http://schemas.microsoft.com/office/drawing/2014/main" id="{4C5D1AF7-5C63-0D4A-BA60-5A16194BCB59}"/>
                  </a:ext>
                </a:extLst>
              </p:cNvPr>
              <p:cNvSpPr/>
              <p:nvPr/>
            </p:nvSpPr>
            <p:spPr>
              <a:xfrm rot="5400000">
                <a:off x="1690059" y="1485533"/>
                <a:ext cx="723878" cy="24275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E11EF080-6B41-2048-9C7E-846CAB1386E2}"/>
                  </a:ext>
                </a:extLst>
              </p:cNvPr>
              <p:cNvSpPr txBox="1"/>
              <p:nvPr/>
            </p:nvSpPr>
            <p:spPr>
              <a:xfrm>
                <a:off x="918949" y="1612336"/>
                <a:ext cx="45094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a:t>
                </a:r>
                <a:r>
                  <a:rPr lang="en-US" baseline="-25000" dirty="0">
                    <a:latin typeface="Calibri" panose="020F0502020204030204" pitchFamily="34" charset="0"/>
                    <a:cs typeface="Calibri" panose="020F0502020204030204" pitchFamily="34" charset="0"/>
                  </a:rPr>
                  <a:t>1</a:t>
                </a:r>
              </a:p>
            </p:txBody>
          </p:sp>
          <p:sp>
            <p:nvSpPr>
              <p:cNvPr id="178" name="TextBox 177">
                <a:extLst>
                  <a:ext uri="{FF2B5EF4-FFF2-40B4-BE49-F238E27FC236}">
                    <a16:creationId xmlns:a16="http://schemas.microsoft.com/office/drawing/2014/main" id="{F88F70DF-871C-7E44-BC13-E2B4070EE9F6}"/>
                  </a:ext>
                </a:extLst>
              </p:cNvPr>
              <p:cNvSpPr txBox="1"/>
              <p:nvPr/>
            </p:nvSpPr>
            <p:spPr>
              <a:xfrm>
                <a:off x="1539920" y="1612336"/>
                <a:ext cx="45094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a:t>
                </a:r>
                <a:r>
                  <a:rPr lang="en-US" baseline="-25000" dirty="0">
                    <a:latin typeface="Calibri" panose="020F0502020204030204" pitchFamily="34" charset="0"/>
                    <a:cs typeface="Calibri" panose="020F0502020204030204" pitchFamily="34" charset="0"/>
                  </a:rPr>
                  <a:t>2</a:t>
                </a:r>
              </a:p>
            </p:txBody>
          </p:sp>
          <p:sp>
            <p:nvSpPr>
              <p:cNvPr id="179" name="TextBox 178">
                <a:extLst>
                  <a:ext uri="{FF2B5EF4-FFF2-40B4-BE49-F238E27FC236}">
                    <a16:creationId xmlns:a16="http://schemas.microsoft.com/office/drawing/2014/main" id="{57CBC396-485E-9244-84B0-E723B7FD6534}"/>
                  </a:ext>
                </a:extLst>
              </p:cNvPr>
              <p:cNvSpPr txBox="1"/>
              <p:nvPr/>
            </p:nvSpPr>
            <p:spPr>
              <a:xfrm>
                <a:off x="2734101" y="1615758"/>
                <a:ext cx="45094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I</a:t>
                </a:r>
                <a:r>
                  <a:rPr lang="en-US" baseline="-25000" dirty="0">
                    <a:latin typeface="Calibri" panose="020F0502020204030204" pitchFamily="34" charset="0"/>
                    <a:cs typeface="Calibri" panose="020F0502020204030204" pitchFamily="34" charset="0"/>
                  </a:rPr>
                  <a:t>n</a:t>
                </a:r>
              </a:p>
            </p:txBody>
          </p:sp>
          <p:sp>
            <p:nvSpPr>
              <p:cNvPr id="180" name="TextBox 179">
                <a:extLst>
                  <a:ext uri="{FF2B5EF4-FFF2-40B4-BE49-F238E27FC236}">
                    <a16:creationId xmlns:a16="http://schemas.microsoft.com/office/drawing/2014/main" id="{C754B335-3E2E-E542-8CAB-BA5ED144D473}"/>
                  </a:ext>
                </a:extLst>
              </p:cNvPr>
              <p:cNvSpPr txBox="1"/>
              <p:nvPr/>
            </p:nvSpPr>
            <p:spPr>
              <a:xfrm>
                <a:off x="446396" y="1968623"/>
                <a:ext cx="470278"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r>
                  <a:rPr lang="en-US" baseline="-25000" dirty="0">
                    <a:latin typeface="Calibri" panose="020F0502020204030204" pitchFamily="34" charset="0"/>
                    <a:cs typeface="Calibri" panose="020F0502020204030204" pitchFamily="34" charset="0"/>
                  </a:rPr>
                  <a:t>1</a:t>
                </a:r>
              </a:p>
            </p:txBody>
          </p:sp>
          <p:sp>
            <p:nvSpPr>
              <p:cNvPr id="181" name="TextBox 180">
                <a:extLst>
                  <a:ext uri="{FF2B5EF4-FFF2-40B4-BE49-F238E27FC236}">
                    <a16:creationId xmlns:a16="http://schemas.microsoft.com/office/drawing/2014/main" id="{327C50FA-B50C-244A-885D-11DB863F8CB6}"/>
                  </a:ext>
                </a:extLst>
              </p:cNvPr>
              <p:cNvSpPr txBox="1"/>
              <p:nvPr/>
            </p:nvSpPr>
            <p:spPr>
              <a:xfrm>
                <a:off x="406590" y="2340229"/>
                <a:ext cx="53055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r>
                  <a:rPr lang="en-US" baseline="-25000" dirty="0">
                    <a:latin typeface="Calibri" panose="020F0502020204030204" pitchFamily="34" charset="0"/>
                    <a:cs typeface="Calibri" panose="020F0502020204030204" pitchFamily="34" charset="0"/>
                  </a:rPr>
                  <a:t>2</a:t>
                </a:r>
              </a:p>
            </p:txBody>
          </p:sp>
          <p:sp>
            <p:nvSpPr>
              <p:cNvPr id="182" name="TextBox 181">
                <a:extLst>
                  <a:ext uri="{FF2B5EF4-FFF2-40B4-BE49-F238E27FC236}">
                    <a16:creationId xmlns:a16="http://schemas.microsoft.com/office/drawing/2014/main" id="{7041A23A-4E60-7A4C-98A0-2F52970D1B41}"/>
                  </a:ext>
                </a:extLst>
              </p:cNvPr>
              <p:cNvSpPr txBox="1"/>
              <p:nvPr/>
            </p:nvSpPr>
            <p:spPr>
              <a:xfrm>
                <a:off x="396922" y="3038512"/>
                <a:ext cx="50042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r>
                  <a:rPr lang="en-US" baseline="-25000" dirty="0">
                    <a:latin typeface="Calibri" panose="020F0502020204030204" pitchFamily="34" charset="0"/>
                    <a:cs typeface="Calibri" panose="020F0502020204030204" pitchFamily="34" charset="0"/>
                  </a:rPr>
                  <a:t>m</a:t>
                </a:r>
              </a:p>
            </p:txBody>
          </p:sp>
          <p:sp>
            <p:nvSpPr>
              <p:cNvPr id="183" name="TextBox 182">
                <a:extLst>
                  <a:ext uri="{FF2B5EF4-FFF2-40B4-BE49-F238E27FC236}">
                    <a16:creationId xmlns:a16="http://schemas.microsoft.com/office/drawing/2014/main" id="{29494263-FEFD-BF4E-9F05-BCF672F8D71A}"/>
                  </a:ext>
                </a:extLst>
              </p:cNvPr>
              <p:cNvSpPr txBox="1"/>
              <p:nvPr/>
            </p:nvSpPr>
            <p:spPr>
              <a:xfrm>
                <a:off x="858674" y="1998284"/>
                <a:ext cx="57149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11</a:t>
                </a:r>
              </a:p>
            </p:txBody>
          </p:sp>
          <p:sp>
            <p:nvSpPr>
              <p:cNvPr id="184" name="TextBox 183">
                <a:extLst>
                  <a:ext uri="{FF2B5EF4-FFF2-40B4-BE49-F238E27FC236}">
                    <a16:creationId xmlns:a16="http://schemas.microsoft.com/office/drawing/2014/main" id="{C8FFA2BF-E54A-EF48-B3F9-F7E72878E054}"/>
                  </a:ext>
                </a:extLst>
              </p:cNvPr>
              <p:cNvSpPr txBox="1"/>
              <p:nvPr/>
            </p:nvSpPr>
            <p:spPr>
              <a:xfrm>
                <a:off x="1461446" y="1967398"/>
                <a:ext cx="58855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a:t>
                </a:r>
                <a:r>
                  <a:rPr lang="en-US" baseline="-25000" dirty="0">
                    <a:latin typeface="Calibri" panose="020F0502020204030204" pitchFamily="34" charset="0"/>
                    <a:cs typeface="Calibri" panose="020F0502020204030204" pitchFamily="34" charset="0"/>
                  </a:rPr>
                  <a:t>12</a:t>
                </a:r>
                <a:endParaRPr lang="en-US" dirty="0">
                  <a:latin typeface="Calibri" panose="020F0502020204030204" pitchFamily="34" charset="0"/>
                  <a:cs typeface="Calibri" panose="020F0502020204030204" pitchFamily="34" charset="0"/>
                </a:endParaRPr>
              </a:p>
            </p:txBody>
          </p:sp>
          <p:sp>
            <p:nvSpPr>
              <p:cNvPr id="185" name="TextBox 184">
                <a:extLst>
                  <a:ext uri="{FF2B5EF4-FFF2-40B4-BE49-F238E27FC236}">
                    <a16:creationId xmlns:a16="http://schemas.microsoft.com/office/drawing/2014/main" id="{DF69CA3C-59C4-5348-8BD5-C02ACF87963A}"/>
                  </a:ext>
                </a:extLst>
              </p:cNvPr>
              <p:cNvSpPr txBox="1"/>
              <p:nvPr/>
            </p:nvSpPr>
            <p:spPr>
              <a:xfrm>
                <a:off x="2691451" y="2003931"/>
                <a:ext cx="56581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1n</a:t>
                </a:r>
              </a:p>
            </p:txBody>
          </p:sp>
          <p:sp>
            <p:nvSpPr>
              <p:cNvPr id="186" name="TextBox 185">
                <a:extLst>
                  <a:ext uri="{FF2B5EF4-FFF2-40B4-BE49-F238E27FC236}">
                    <a16:creationId xmlns:a16="http://schemas.microsoft.com/office/drawing/2014/main" id="{7F02AEBF-7D13-F042-83B5-35078B850273}"/>
                  </a:ext>
                </a:extLst>
              </p:cNvPr>
              <p:cNvSpPr txBox="1"/>
              <p:nvPr/>
            </p:nvSpPr>
            <p:spPr>
              <a:xfrm>
                <a:off x="842281" y="2344075"/>
                <a:ext cx="58880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21</a:t>
                </a:r>
              </a:p>
            </p:txBody>
          </p:sp>
          <p:sp>
            <p:nvSpPr>
              <p:cNvPr id="187" name="TextBox 186">
                <a:extLst>
                  <a:ext uri="{FF2B5EF4-FFF2-40B4-BE49-F238E27FC236}">
                    <a16:creationId xmlns:a16="http://schemas.microsoft.com/office/drawing/2014/main" id="{56B4A9A1-9CDA-E54B-A9AC-CF08B17B8E65}"/>
                  </a:ext>
                </a:extLst>
              </p:cNvPr>
              <p:cNvSpPr txBox="1"/>
              <p:nvPr/>
            </p:nvSpPr>
            <p:spPr>
              <a:xfrm>
                <a:off x="1567502" y="2355985"/>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188" name="TextBox 187">
                <a:extLst>
                  <a:ext uri="{FF2B5EF4-FFF2-40B4-BE49-F238E27FC236}">
                    <a16:creationId xmlns:a16="http://schemas.microsoft.com/office/drawing/2014/main" id="{E2B4F498-EF06-1045-914A-86ACC008EF49}"/>
                  </a:ext>
                </a:extLst>
              </p:cNvPr>
              <p:cNvSpPr txBox="1"/>
              <p:nvPr/>
            </p:nvSpPr>
            <p:spPr>
              <a:xfrm>
                <a:off x="2705417" y="2351337"/>
                <a:ext cx="505538"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2n</a:t>
                </a:r>
              </a:p>
            </p:txBody>
          </p:sp>
          <p:sp>
            <p:nvSpPr>
              <p:cNvPr id="189" name="TextBox 188">
                <a:extLst>
                  <a:ext uri="{FF2B5EF4-FFF2-40B4-BE49-F238E27FC236}">
                    <a16:creationId xmlns:a16="http://schemas.microsoft.com/office/drawing/2014/main" id="{72EC30DD-ADC9-0447-A8CC-5E702049D4B6}"/>
                  </a:ext>
                </a:extLst>
              </p:cNvPr>
              <p:cNvSpPr txBox="1"/>
              <p:nvPr/>
            </p:nvSpPr>
            <p:spPr>
              <a:xfrm>
                <a:off x="1568640" y="2740154"/>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190" name="TextBox 189">
                <a:extLst>
                  <a:ext uri="{FF2B5EF4-FFF2-40B4-BE49-F238E27FC236}">
                    <a16:creationId xmlns:a16="http://schemas.microsoft.com/office/drawing/2014/main" id="{F5EEA762-721B-4A43-8F1F-E80ADC8B439D}"/>
                  </a:ext>
                </a:extLst>
              </p:cNvPr>
              <p:cNvSpPr txBox="1"/>
              <p:nvPr/>
            </p:nvSpPr>
            <p:spPr>
              <a:xfrm>
                <a:off x="2102606" y="3071115"/>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191" name="TextBox 190">
                <a:extLst>
                  <a:ext uri="{FF2B5EF4-FFF2-40B4-BE49-F238E27FC236}">
                    <a16:creationId xmlns:a16="http://schemas.microsoft.com/office/drawing/2014/main" id="{7313B98F-71AF-B848-A927-763CBFF3752A}"/>
                  </a:ext>
                </a:extLst>
              </p:cNvPr>
              <p:cNvSpPr txBox="1"/>
              <p:nvPr/>
            </p:nvSpPr>
            <p:spPr>
              <a:xfrm>
                <a:off x="2748885" y="2716904"/>
                <a:ext cx="450946"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192" name="TextBox 191">
                <a:extLst>
                  <a:ext uri="{FF2B5EF4-FFF2-40B4-BE49-F238E27FC236}">
                    <a16:creationId xmlns:a16="http://schemas.microsoft.com/office/drawing/2014/main" id="{C53138F2-60CD-1644-AA7D-9F30B560E8B1}"/>
                  </a:ext>
                </a:extLst>
              </p:cNvPr>
              <p:cNvSpPr txBox="1"/>
              <p:nvPr/>
            </p:nvSpPr>
            <p:spPr>
              <a:xfrm>
                <a:off x="2685141" y="3045044"/>
                <a:ext cx="597374"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endParaRPr lang="en-US" baseline="-25000" dirty="0">
                  <a:solidFill>
                    <a:srgbClr val="C00000"/>
                  </a:solidFill>
                  <a:latin typeface="Calibri" panose="020F0502020204030204" pitchFamily="34" charset="0"/>
                  <a:cs typeface="Calibri" panose="020F0502020204030204" pitchFamily="34" charset="0"/>
                </a:endParaRPr>
              </a:p>
            </p:txBody>
          </p:sp>
          <p:sp>
            <p:nvSpPr>
              <p:cNvPr id="193" name="TextBox 192">
                <a:extLst>
                  <a:ext uri="{FF2B5EF4-FFF2-40B4-BE49-F238E27FC236}">
                    <a16:creationId xmlns:a16="http://schemas.microsoft.com/office/drawing/2014/main" id="{DB59AF22-F666-9E44-A613-3C48B1EE1570}"/>
                  </a:ext>
                </a:extLst>
              </p:cNvPr>
              <p:cNvSpPr txBox="1"/>
              <p:nvPr/>
            </p:nvSpPr>
            <p:spPr>
              <a:xfrm>
                <a:off x="859453" y="3083314"/>
                <a:ext cx="597374" cy="369332"/>
              </a:xfrm>
              <a:prstGeom prst="rect">
                <a:avLst/>
              </a:prstGeom>
              <a:noFill/>
            </p:spPr>
            <p:txBody>
              <a:bodyPr wrap="square" rtlCol="0">
                <a:spAutoFit/>
              </a:bodyPr>
              <a:lstStyle/>
              <a:p>
                <a:pPr algn="ctr"/>
                <a:r>
                  <a:rPr lang="en-US" dirty="0">
                    <a:solidFill>
                      <a:srgbClr val="C00000"/>
                    </a:solidFill>
                    <a:latin typeface="Calibri" panose="020F0502020204030204" pitchFamily="34" charset="0"/>
                    <a:cs typeface="Calibri" panose="020F0502020204030204" pitchFamily="34" charset="0"/>
                  </a:rPr>
                  <a:t>0</a:t>
                </a:r>
              </a:p>
            </p:txBody>
          </p:sp>
          <p:sp>
            <p:nvSpPr>
              <p:cNvPr id="194" name="TextBox 193">
                <a:extLst>
                  <a:ext uri="{FF2B5EF4-FFF2-40B4-BE49-F238E27FC236}">
                    <a16:creationId xmlns:a16="http://schemas.microsoft.com/office/drawing/2014/main" id="{A9F00576-A9B1-104F-851A-66BE4E31064F}"/>
                  </a:ext>
                </a:extLst>
              </p:cNvPr>
              <p:cNvSpPr txBox="1"/>
              <p:nvPr/>
            </p:nvSpPr>
            <p:spPr>
              <a:xfrm>
                <a:off x="2106302" y="1659909"/>
                <a:ext cx="450946" cy="707886"/>
              </a:xfrm>
              <a:prstGeom prst="rect">
                <a:avLst/>
              </a:prstGeom>
              <a:noFill/>
            </p:spPr>
            <p:txBody>
              <a:bodyPr wrap="square" rtlCol="0">
                <a:spAutoFit/>
              </a:bodyPr>
              <a:lstStyle/>
              <a:p>
                <a:pPr algn="ctr"/>
                <a:r>
                  <a:rPr lang="en-US" sz="4000" dirty="0">
                    <a:latin typeface="Calibri" panose="020F0502020204030204" pitchFamily="34" charset="0"/>
                    <a:cs typeface="Calibri" panose="020F0502020204030204" pitchFamily="34" charset="0"/>
                  </a:rPr>
                  <a:t>…</a:t>
                </a:r>
                <a:endParaRPr lang="en-US" sz="4000" baseline="-25000" dirty="0">
                  <a:latin typeface="Calibri" panose="020F0502020204030204" pitchFamily="34" charset="0"/>
                  <a:cs typeface="Calibri" panose="020F0502020204030204" pitchFamily="34" charset="0"/>
                </a:endParaRPr>
              </a:p>
            </p:txBody>
          </p:sp>
          <p:sp>
            <p:nvSpPr>
              <p:cNvPr id="195" name="TextBox 194">
                <a:extLst>
                  <a:ext uri="{FF2B5EF4-FFF2-40B4-BE49-F238E27FC236}">
                    <a16:creationId xmlns:a16="http://schemas.microsoft.com/office/drawing/2014/main" id="{63C3397E-BE67-D340-B3B7-F088D0025106}"/>
                  </a:ext>
                </a:extLst>
              </p:cNvPr>
              <p:cNvSpPr txBox="1"/>
              <p:nvPr/>
            </p:nvSpPr>
            <p:spPr>
              <a:xfrm rot="5400000">
                <a:off x="1067886" y="2527628"/>
                <a:ext cx="450946" cy="707886"/>
              </a:xfrm>
              <a:prstGeom prst="rect">
                <a:avLst/>
              </a:prstGeom>
              <a:noFill/>
            </p:spPr>
            <p:txBody>
              <a:bodyPr wrap="square" rtlCol="0">
                <a:spAutoFit/>
              </a:bodyPr>
              <a:lstStyle/>
              <a:p>
                <a:pPr algn="ctr"/>
                <a:r>
                  <a:rPr lang="en-US" sz="4000" dirty="0">
                    <a:latin typeface="Calibri" panose="020F0502020204030204" pitchFamily="34" charset="0"/>
                    <a:cs typeface="Calibri" panose="020F0502020204030204" pitchFamily="34" charset="0"/>
                  </a:rPr>
                  <a:t>…</a:t>
                </a:r>
                <a:endParaRPr lang="en-US" sz="4000" baseline="-25000" dirty="0">
                  <a:latin typeface="Calibri" panose="020F0502020204030204" pitchFamily="34" charset="0"/>
                  <a:cs typeface="Calibri" panose="020F0502020204030204" pitchFamily="34" charset="0"/>
                </a:endParaRPr>
              </a:p>
            </p:txBody>
          </p:sp>
        </p:grpSp>
        <p:sp>
          <p:nvSpPr>
            <p:cNvPr id="231" name="TextBox 230">
              <a:extLst>
                <a:ext uri="{FF2B5EF4-FFF2-40B4-BE49-F238E27FC236}">
                  <a16:creationId xmlns:a16="http://schemas.microsoft.com/office/drawing/2014/main" id="{24DC90F9-C877-E547-8EB9-CB822A5C26BE}"/>
                </a:ext>
              </a:extLst>
            </p:cNvPr>
            <p:cNvSpPr txBox="1"/>
            <p:nvPr/>
          </p:nvSpPr>
          <p:spPr>
            <a:xfrm>
              <a:off x="2197716" y="2705852"/>
              <a:ext cx="588806"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a:t>
              </a:r>
              <a:r>
                <a:rPr lang="en-US" baseline="-25000" dirty="0">
                  <a:latin typeface="Calibri" panose="020F0502020204030204" pitchFamily="34" charset="0"/>
                  <a:cs typeface="Calibri" panose="020F0502020204030204" pitchFamily="34" charset="0"/>
                </a:rPr>
                <a:t>k2</a:t>
              </a:r>
            </a:p>
          </p:txBody>
        </p:sp>
        <p:sp>
          <p:nvSpPr>
            <p:cNvPr id="3" name="TextBox 2">
              <a:extLst>
                <a:ext uri="{FF2B5EF4-FFF2-40B4-BE49-F238E27FC236}">
                  <a16:creationId xmlns:a16="http://schemas.microsoft.com/office/drawing/2014/main" id="{DEE960F6-4D9C-114F-B920-211CAD02AE27}"/>
                </a:ext>
              </a:extLst>
            </p:cNvPr>
            <p:cNvSpPr txBox="1"/>
            <p:nvPr/>
          </p:nvSpPr>
          <p:spPr>
            <a:xfrm>
              <a:off x="1765901" y="995822"/>
              <a:ext cx="2084458"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Instructions</a:t>
              </a:r>
            </a:p>
          </p:txBody>
        </p:sp>
        <p:sp>
          <p:nvSpPr>
            <p:cNvPr id="250" name="TextBox 249">
              <a:extLst>
                <a:ext uri="{FF2B5EF4-FFF2-40B4-BE49-F238E27FC236}">
                  <a16:creationId xmlns:a16="http://schemas.microsoft.com/office/drawing/2014/main" id="{747EF3CE-3B77-C74A-B0FE-2B7D7E054C2E}"/>
                </a:ext>
              </a:extLst>
            </p:cNvPr>
            <p:cNvSpPr txBox="1"/>
            <p:nvPr/>
          </p:nvSpPr>
          <p:spPr>
            <a:xfrm rot="16200000">
              <a:off x="55944" y="2074446"/>
              <a:ext cx="2084458"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Macros</a:t>
              </a:r>
            </a:p>
          </p:txBody>
        </p:sp>
      </p:grpSp>
      <p:sp>
        <p:nvSpPr>
          <p:cNvPr id="251" name="TextBox 250">
            <a:extLst>
              <a:ext uri="{FF2B5EF4-FFF2-40B4-BE49-F238E27FC236}">
                <a16:creationId xmlns:a16="http://schemas.microsoft.com/office/drawing/2014/main" id="{E287DB62-2AF8-8B45-BF1F-4CC5768AAAC7}"/>
              </a:ext>
            </a:extLst>
          </p:cNvPr>
          <p:cNvSpPr txBox="1"/>
          <p:nvPr/>
        </p:nvSpPr>
        <p:spPr>
          <a:xfrm>
            <a:off x="6023477" y="898116"/>
            <a:ext cx="2084458"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Instructions</a:t>
            </a:r>
          </a:p>
        </p:txBody>
      </p:sp>
      <p:sp>
        <p:nvSpPr>
          <p:cNvPr id="252" name="TextBox 251">
            <a:extLst>
              <a:ext uri="{FF2B5EF4-FFF2-40B4-BE49-F238E27FC236}">
                <a16:creationId xmlns:a16="http://schemas.microsoft.com/office/drawing/2014/main" id="{5DC82E30-F271-0543-905A-C76311B8157C}"/>
              </a:ext>
            </a:extLst>
          </p:cNvPr>
          <p:cNvSpPr txBox="1"/>
          <p:nvPr/>
        </p:nvSpPr>
        <p:spPr>
          <a:xfrm rot="16200000">
            <a:off x="4010179" y="1996663"/>
            <a:ext cx="2084458"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Macros</a:t>
            </a:r>
          </a:p>
        </p:txBody>
      </p:sp>
      <p:sp>
        <p:nvSpPr>
          <p:cNvPr id="253" name="TextBox 252">
            <a:extLst>
              <a:ext uri="{FF2B5EF4-FFF2-40B4-BE49-F238E27FC236}">
                <a16:creationId xmlns:a16="http://schemas.microsoft.com/office/drawing/2014/main" id="{AB20955F-7A20-8A49-86CF-33BDDDACE485}"/>
              </a:ext>
            </a:extLst>
          </p:cNvPr>
          <p:cNvSpPr txBox="1"/>
          <p:nvPr/>
        </p:nvSpPr>
        <p:spPr>
          <a:xfrm>
            <a:off x="10220315" y="2061874"/>
            <a:ext cx="919282"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a:t>
            </a:r>
            <a:r>
              <a:rPr lang="en-US" sz="2400" baseline="-25000" dirty="0" err="1">
                <a:latin typeface="Calibri" panose="020F0502020204030204" pitchFamily="34" charset="0"/>
                <a:cs typeface="Calibri" panose="020F0502020204030204" pitchFamily="34" charset="0"/>
              </a:rPr>
              <a:t>k</a:t>
            </a:r>
            <a:r>
              <a:rPr lang="en-US" sz="2400" baseline="-25000" dirty="0">
                <a:latin typeface="Calibri" panose="020F0502020204030204" pitchFamily="34" charset="0"/>
                <a:cs typeface="Calibri" panose="020F0502020204030204" pitchFamily="34" charset="0"/>
              </a:rPr>
              <a:t>’</a:t>
            </a:r>
          </a:p>
        </p:txBody>
      </p:sp>
      <p:sp>
        <p:nvSpPr>
          <p:cNvPr id="254" name="TextBox 253">
            <a:extLst>
              <a:ext uri="{FF2B5EF4-FFF2-40B4-BE49-F238E27FC236}">
                <a16:creationId xmlns:a16="http://schemas.microsoft.com/office/drawing/2014/main" id="{1F87D636-EBA7-0749-9C00-56B7A0CD30CC}"/>
              </a:ext>
            </a:extLst>
          </p:cNvPr>
          <p:cNvSpPr txBox="1"/>
          <p:nvPr/>
        </p:nvSpPr>
        <p:spPr>
          <a:xfrm>
            <a:off x="9961249" y="2071722"/>
            <a:ext cx="706856" cy="461665"/>
          </a:xfrm>
          <a:prstGeom prst="rect">
            <a:avLst/>
          </a:prstGeom>
          <a:noFill/>
        </p:spPr>
        <p:txBody>
          <a:bodyPr wrap="square" rtlCol="0">
            <a:spAutoFit/>
          </a:bodyPr>
          <a:lstStyle/>
          <a:p>
            <a:r>
              <a:rPr lang="en-US" sz="2400" dirty="0" err="1">
                <a:latin typeface="Calibri" panose="020F0502020204030204" pitchFamily="34" charset="0"/>
                <a:cs typeface="Calibri" panose="020F0502020204030204" pitchFamily="34" charset="0"/>
              </a:rPr>
              <a:t>I</a:t>
            </a:r>
            <a:r>
              <a:rPr lang="en-US" sz="2400" baseline="-25000" dirty="0" err="1">
                <a:latin typeface="Calibri" panose="020F0502020204030204" pitchFamily="34" charset="0"/>
                <a:cs typeface="Calibri" panose="020F0502020204030204" pitchFamily="34" charset="0"/>
              </a:rPr>
              <a:t>k</a:t>
            </a:r>
            <a:endParaRPr lang="en-US" sz="2400" baseline="-25000" dirty="0">
              <a:latin typeface="Calibri" panose="020F0502020204030204" pitchFamily="34" charset="0"/>
              <a:cs typeface="Calibri" panose="020F0502020204030204" pitchFamily="34" charset="0"/>
            </a:endParaRPr>
          </a:p>
        </p:txBody>
      </p:sp>
      <p:sp>
        <p:nvSpPr>
          <p:cNvPr id="63" name="Slide Number Placeholder 62">
            <a:extLst>
              <a:ext uri="{FF2B5EF4-FFF2-40B4-BE49-F238E27FC236}">
                <a16:creationId xmlns:a16="http://schemas.microsoft.com/office/drawing/2014/main" id="{9000DB8D-904D-0549-A82B-7397040154AF}"/>
              </a:ext>
            </a:extLst>
          </p:cNvPr>
          <p:cNvSpPr>
            <a:spLocks noGrp="1"/>
          </p:cNvSpPr>
          <p:nvPr>
            <p:ph type="sldNum" sz="quarter" idx="4"/>
          </p:nvPr>
        </p:nvSpPr>
        <p:spPr/>
        <p:txBody>
          <a:bodyPr/>
          <a:lstStyle/>
          <a:p>
            <a:fld id="{D80A53B9-16B9-BE4E-A541-4780AA79D36C}" type="slidenum">
              <a:rPr lang="en-US" smtClean="0">
                <a:latin typeface="Calibri" panose="020F0502020204030204" pitchFamily="34" charset="0"/>
                <a:cs typeface="Calibri" panose="020F0502020204030204" pitchFamily="34" charset="0"/>
              </a:rPr>
              <a:t>10</a:t>
            </a:fld>
            <a:endParaRPr lang="en-US">
              <a:latin typeface="Calibri" panose="020F0502020204030204" pitchFamily="34" charset="0"/>
              <a:cs typeface="Calibri" panose="020F0502020204030204" pitchFamily="34" charset="0"/>
            </a:endParaRPr>
          </a:p>
        </p:txBody>
      </p:sp>
      <p:pic>
        <p:nvPicPr>
          <p:cNvPr id="93" name="Picture 92" descr="IBMneg_noR.png">
            <a:extLst>
              <a:ext uri="{FF2B5EF4-FFF2-40B4-BE49-F238E27FC236}">
                <a16:creationId xmlns:a16="http://schemas.microsoft.com/office/drawing/2014/main" id="{34BE8BAB-DE8A-554A-98C2-0F3029CF07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234" y="344184"/>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256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47"/>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96" grpId="0" animBg="1"/>
      <p:bldP spid="197" grpId="0"/>
      <p:bldP spid="224" grpId="0" animBg="1"/>
      <p:bldP spid="225" grpId="0" animBg="1"/>
      <p:bldP spid="226" grpId="0" animBg="1"/>
      <p:bldP spid="227" grpId="0"/>
      <p:bldP spid="228" grpId="0" animBg="1"/>
      <p:bldP spid="229" grpId="0"/>
      <p:bldP spid="230" grpId="0" animBg="1"/>
      <p:bldP spid="232" grpId="0"/>
      <p:bldP spid="233" grpId="0"/>
      <p:bldP spid="234" grpId="0"/>
      <p:bldP spid="235" grpId="0" animBg="1"/>
      <p:bldP spid="236" grpId="0" animBg="1"/>
      <p:bldP spid="237" grpId="0" animBg="1"/>
      <p:bldP spid="238" grpId="0" animBg="1"/>
      <p:bldP spid="239" grpId="0"/>
      <p:bldP spid="240" grpId="0" animBg="1"/>
      <p:bldP spid="241" grpId="0" animBg="1"/>
      <p:bldP spid="242" grpId="0" animBg="1"/>
      <p:bldP spid="243" grpId="0"/>
      <p:bldP spid="244" grpId="0"/>
      <p:bldP spid="245" grpId="0"/>
      <p:bldP spid="246" grpId="0"/>
      <p:bldP spid="247" grpId="0"/>
      <p:bldP spid="247" grpId="1"/>
      <p:bldP spid="248" grpId="0"/>
      <p:bldP spid="248" grpId="1"/>
      <p:bldP spid="249" grpId="0"/>
      <p:bldP spid="251" grpId="0"/>
      <p:bldP spid="252" grpId="0"/>
      <p:bldP spid="253" grpId="0"/>
      <p:bldP spid="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C145-9E0F-6641-B211-DC36364ADFCB}"/>
              </a:ext>
            </a:extLst>
          </p:cNvPr>
          <p:cNvSpPr>
            <a:spLocks noGrp="1"/>
          </p:cNvSpPr>
          <p:nvPr>
            <p:ph type="title"/>
          </p:nvPr>
        </p:nvSpPr>
        <p:spPr>
          <a:xfrm>
            <a:off x="466733" y="177348"/>
            <a:ext cx="10515600" cy="553998"/>
          </a:xfrm>
        </p:spPr>
        <p:txBody>
          <a:bodyPr/>
          <a:lstStyle/>
          <a:p>
            <a:r>
              <a:rPr lang="en-US" sz="4000" dirty="0">
                <a:latin typeface="Calibri" panose="020F0502020204030204" pitchFamily="34" charset="0"/>
                <a:cs typeface="Calibri" panose="020F0502020204030204" pitchFamily="34" charset="0"/>
              </a:rPr>
              <a:t>Sample results</a:t>
            </a:r>
          </a:p>
        </p:txBody>
      </p:sp>
      <p:sp>
        <p:nvSpPr>
          <p:cNvPr id="3" name="Content Placeholder 2">
            <a:extLst>
              <a:ext uri="{FF2B5EF4-FFF2-40B4-BE49-F238E27FC236}">
                <a16:creationId xmlns:a16="http://schemas.microsoft.com/office/drawing/2014/main" id="{4D7DECFC-5DD8-734D-8782-DCF0A92D5F01}"/>
              </a:ext>
            </a:extLst>
          </p:cNvPr>
          <p:cNvSpPr>
            <a:spLocks noGrp="1"/>
          </p:cNvSpPr>
          <p:nvPr>
            <p:ph idx="1"/>
          </p:nvPr>
        </p:nvSpPr>
        <p:spPr>
          <a:xfrm>
            <a:off x="238793" y="5066823"/>
            <a:ext cx="11714413" cy="1905281"/>
          </a:xfrm>
        </p:spPr>
        <p:txBody>
          <a:bodyPr>
            <a:normAutofit fontScale="92500" lnSpcReduction="10000"/>
          </a:bodyPr>
          <a:lstStyle/>
          <a:p>
            <a:pPr marL="0" indent="0">
              <a:buNone/>
            </a:pPr>
            <a:r>
              <a:rPr lang="en-US" sz="2600" dirty="0">
                <a:latin typeface="Calibri" panose="020F0502020204030204" pitchFamily="34" charset="0"/>
                <a:cs typeface="Calibri" panose="020F0502020204030204" pitchFamily="34" charset="0"/>
              </a:rPr>
              <a:t>Evaluated workloads</a:t>
            </a:r>
          </a:p>
          <a:p>
            <a:pPr lvl="1"/>
            <a:r>
              <a:rPr lang="en-US" sz="2200" dirty="0" err="1">
                <a:latin typeface="Calibri" panose="020F0502020204030204" pitchFamily="34" charset="0"/>
                <a:cs typeface="Calibri" panose="020F0502020204030204" pitchFamily="34" charset="0"/>
              </a:rPr>
              <a:t>Insts</a:t>
            </a:r>
            <a:r>
              <a:rPr lang="en-US" sz="2200" dirty="0">
                <a:latin typeface="Calibri" panose="020F0502020204030204" pitchFamily="34" charset="0"/>
                <a:cs typeface="Calibri" panose="020F0502020204030204" pitchFamily="34" charset="0"/>
              </a:rPr>
              <a:t>: Single instruction type testcases across entire ISA: Used as baseline workload in our evaluation</a:t>
            </a:r>
          </a:p>
          <a:p>
            <a:pPr lvl="1"/>
            <a:r>
              <a:rPr lang="en-US" sz="2200" dirty="0" err="1">
                <a:latin typeface="Calibri" panose="020F0502020204030204" pitchFamily="34" charset="0"/>
                <a:cs typeface="Calibri" panose="020F0502020204030204" pitchFamily="34" charset="0"/>
              </a:rPr>
              <a:t>Stressmark</a:t>
            </a:r>
            <a:r>
              <a:rPr lang="en-US" sz="2200" dirty="0">
                <a:latin typeface="Calibri" panose="020F0502020204030204" pitchFamily="34" charset="0"/>
                <a:cs typeface="Calibri" panose="020F0502020204030204" pitchFamily="34" charset="0"/>
              </a:rPr>
              <a:t>: Seeks to maximize soft error rate by maximize residency and/or utilization</a:t>
            </a:r>
            <a:endParaRPr lang="en-US" sz="2600" dirty="0">
              <a:latin typeface="Calibri" panose="020F0502020204030204" pitchFamily="34" charset="0"/>
              <a:cs typeface="Calibri" panose="020F0502020204030204" pitchFamily="34" charset="0"/>
            </a:endParaRPr>
          </a:p>
          <a:p>
            <a:pPr marL="0" indent="0">
              <a:buNone/>
            </a:pPr>
            <a:endParaRPr lang="en-US" sz="2400" i="1" dirty="0">
              <a:latin typeface="Calibri" panose="020F0502020204030204" pitchFamily="34" charset="0"/>
              <a:cs typeface="Calibri" panose="020F0502020204030204" pitchFamily="34" charset="0"/>
            </a:endParaRPr>
          </a:p>
          <a:p>
            <a:pPr marL="0" indent="0">
              <a:buNone/>
            </a:pPr>
            <a:r>
              <a:rPr lang="en-US" sz="2400" i="1" dirty="0">
                <a:latin typeface="Calibri" panose="020F0502020204030204" pitchFamily="34" charset="0"/>
                <a:cs typeface="Calibri" panose="020F0502020204030204" pitchFamily="34" charset="0"/>
              </a:rPr>
              <a:t>Generated </a:t>
            </a:r>
            <a:r>
              <a:rPr lang="en-US" sz="2400" i="1" dirty="0" err="1">
                <a:latin typeface="Calibri" panose="020F0502020204030204" pitchFamily="34" charset="0"/>
                <a:cs typeface="Calibri" panose="020F0502020204030204" pitchFamily="34" charset="0"/>
              </a:rPr>
              <a:t>stressmark</a:t>
            </a:r>
            <a:r>
              <a:rPr lang="en-US" sz="2400" i="1" dirty="0">
                <a:latin typeface="Calibri" panose="020F0502020204030204" pitchFamily="34" charset="0"/>
                <a:cs typeface="Calibri" panose="020F0502020204030204" pitchFamily="34" charset="0"/>
              </a:rPr>
              <a:t> shows higher residency and coverage than all single instruction test-cases!</a:t>
            </a:r>
          </a:p>
        </p:txBody>
      </p:sp>
      <p:sp>
        <p:nvSpPr>
          <p:cNvPr id="4" name="Slide Number Placeholder 3">
            <a:extLst>
              <a:ext uri="{FF2B5EF4-FFF2-40B4-BE49-F238E27FC236}">
                <a16:creationId xmlns:a16="http://schemas.microsoft.com/office/drawing/2014/main" id="{7D6CCFC8-9D99-8A44-BBDB-042ED72234EC}"/>
              </a:ext>
            </a:extLst>
          </p:cNvPr>
          <p:cNvSpPr>
            <a:spLocks noGrp="1"/>
          </p:cNvSpPr>
          <p:nvPr>
            <p:ph type="sldNum" sz="quarter" idx="4"/>
          </p:nvPr>
        </p:nvSpPr>
        <p:spPr/>
        <p:txBody>
          <a:bodyPr/>
          <a:lstStyle/>
          <a:p>
            <a:fld id="{D80A53B9-16B9-BE4E-A541-4780AA79D36C}" type="slidenum">
              <a:rPr lang="en-US" smtClean="0"/>
              <a:t>11</a:t>
            </a:fld>
            <a:endParaRPr lang="en-US"/>
          </a:p>
        </p:txBody>
      </p:sp>
      <p:pic>
        <p:nvPicPr>
          <p:cNvPr id="6" name="Picture 5" descr="IBMneg_noR.png">
            <a:extLst>
              <a:ext uri="{FF2B5EF4-FFF2-40B4-BE49-F238E27FC236}">
                <a16:creationId xmlns:a16="http://schemas.microsoft.com/office/drawing/2014/main" id="{67CD3D8E-57D4-B347-8D76-49EE534BBD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2234" y="344440"/>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B5F2107-D003-E345-BDD0-FF6CEB8A6818}"/>
              </a:ext>
            </a:extLst>
          </p:cNvPr>
          <p:cNvPicPr>
            <a:picLocks noChangeAspect="1"/>
          </p:cNvPicPr>
          <p:nvPr/>
        </p:nvPicPr>
        <p:blipFill>
          <a:blip r:embed="rId3"/>
          <a:stretch>
            <a:fillRect/>
          </a:stretch>
        </p:blipFill>
        <p:spPr>
          <a:xfrm>
            <a:off x="1379977" y="900028"/>
            <a:ext cx="9432046" cy="4166795"/>
          </a:xfrm>
          <a:prstGeom prst="rect">
            <a:avLst/>
          </a:prstGeom>
        </p:spPr>
      </p:pic>
    </p:spTree>
    <p:extLst>
      <p:ext uri="{BB962C8B-B14F-4D97-AF65-F5344CB8AC3E}">
        <p14:creationId xmlns:p14="http://schemas.microsoft.com/office/powerpoint/2010/main" val="20378876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C145-9E0F-6641-B211-DC36364ADFCB}"/>
              </a:ext>
            </a:extLst>
          </p:cNvPr>
          <p:cNvSpPr>
            <a:spLocks noGrp="1"/>
          </p:cNvSpPr>
          <p:nvPr>
            <p:ph type="title"/>
          </p:nvPr>
        </p:nvSpPr>
        <p:spPr>
          <a:xfrm>
            <a:off x="615516" y="218519"/>
            <a:ext cx="10515600" cy="553998"/>
          </a:xfrm>
        </p:spPr>
        <p:txBody>
          <a:bodyPr/>
          <a:lstStyle/>
          <a:p>
            <a:r>
              <a:rPr lang="en-US" sz="4000" dirty="0">
                <a:latin typeface="Calibri" panose="020F0502020204030204" pitchFamily="34" charset="0"/>
                <a:cs typeface="Calibri" panose="020F0502020204030204" pitchFamily="34" charset="0"/>
              </a:rPr>
              <a:t>Discussion and future work</a:t>
            </a:r>
          </a:p>
        </p:txBody>
      </p:sp>
      <p:sp>
        <p:nvSpPr>
          <p:cNvPr id="3" name="Content Placeholder 2">
            <a:extLst>
              <a:ext uri="{FF2B5EF4-FFF2-40B4-BE49-F238E27FC236}">
                <a16:creationId xmlns:a16="http://schemas.microsoft.com/office/drawing/2014/main" id="{4D7DECFC-5DD8-734D-8782-DCF0A92D5F01}"/>
              </a:ext>
            </a:extLst>
          </p:cNvPr>
          <p:cNvSpPr>
            <a:spLocks noGrp="1"/>
          </p:cNvSpPr>
          <p:nvPr>
            <p:ph idx="1"/>
          </p:nvPr>
        </p:nvSpPr>
        <p:spPr>
          <a:xfrm>
            <a:off x="477587" y="932329"/>
            <a:ext cx="11236826" cy="5747989"/>
          </a:xfrm>
        </p:spPr>
        <p:txBody>
          <a:bodyPr>
            <a:normAutofit fontScale="92500" lnSpcReduction="10000"/>
          </a:bodyPr>
          <a:lstStyle/>
          <a:p>
            <a:r>
              <a:rPr lang="en-US" sz="2800" dirty="0">
                <a:latin typeface="Calibri" panose="020F0502020204030204" pitchFamily="34" charset="0"/>
                <a:cs typeface="Calibri" panose="020F0502020204030204" pitchFamily="34" charset="0"/>
              </a:rPr>
              <a:t>Adoption across multiple computing platforms and ISAs</a:t>
            </a:r>
          </a:p>
          <a:p>
            <a:pPr lvl="1"/>
            <a:r>
              <a:rPr lang="en-US" sz="2400" dirty="0">
                <a:latin typeface="Calibri" panose="020F0502020204030204" pitchFamily="34" charset="0"/>
                <a:cs typeface="Calibri" panose="020F0502020204030204" pitchFamily="34" charset="0"/>
              </a:rPr>
              <a:t>Current methodology has been demonstrated on RISC-V and POWER-based* platforms</a:t>
            </a:r>
          </a:p>
          <a:p>
            <a:pPr lvl="1"/>
            <a:r>
              <a:rPr lang="en-US" sz="2400" dirty="0">
                <a:latin typeface="Calibri" panose="020F0502020204030204" pitchFamily="34" charset="0"/>
                <a:cs typeface="Calibri" panose="020F0502020204030204" pitchFamily="34" charset="0"/>
              </a:rPr>
              <a:t>Would enable analysis across embedded/mobile SoC domains with custom accelerator IPs</a:t>
            </a:r>
          </a:p>
          <a:p>
            <a:r>
              <a:rPr lang="en-US" sz="2900" dirty="0">
                <a:latin typeface="Calibri" panose="020F0502020204030204" pitchFamily="34" charset="0"/>
                <a:cs typeface="Calibri" panose="020F0502020204030204" pitchFamily="34" charset="0"/>
              </a:rPr>
              <a:t>ERASER currently supports analysis of latches </a:t>
            </a:r>
          </a:p>
          <a:p>
            <a:pPr lvl="1"/>
            <a:r>
              <a:rPr lang="en-US" sz="2400" dirty="0">
                <a:latin typeface="Calibri" panose="020F0502020204030204" pitchFamily="34" charset="0"/>
                <a:cs typeface="Calibri" panose="020F0502020204030204" pitchFamily="34" charset="0"/>
              </a:rPr>
              <a:t>Future work will extend analysis to logic, on-chip memories</a:t>
            </a:r>
          </a:p>
          <a:p>
            <a:r>
              <a:rPr lang="en-US" sz="2900" dirty="0">
                <a:latin typeface="Calibri" panose="020F0502020204030204" pitchFamily="34" charset="0"/>
                <a:cs typeface="Calibri" panose="020F0502020204030204" pitchFamily="34" charset="0"/>
              </a:rPr>
              <a:t>Further sources of vulnerability in addition to SER</a:t>
            </a:r>
          </a:p>
          <a:p>
            <a:pPr lvl="1"/>
            <a:r>
              <a:rPr lang="en-US" sz="2400" dirty="0">
                <a:latin typeface="Calibri" panose="020F0502020204030204" pitchFamily="34" charset="0"/>
                <a:cs typeface="Calibri" panose="020F0502020204030204" pitchFamily="34" charset="0"/>
              </a:rPr>
              <a:t>Processors are vulnerable to supply voltage noise, thermal and aging-induced failures, and other hard or permanent errors  </a:t>
            </a:r>
          </a:p>
          <a:p>
            <a:r>
              <a:rPr lang="en-US" sz="2800" dirty="0">
                <a:latin typeface="Calibri" panose="020F0502020204030204" pitchFamily="34" charset="0"/>
                <a:cs typeface="Calibri" panose="020F0502020204030204" pitchFamily="34" charset="0"/>
              </a:rPr>
              <a:t>Further architecture enhancements</a:t>
            </a:r>
          </a:p>
          <a:p>
            <a:pPr lvl="1"/>
            <a:r>
              <a:rPr lang="en-US" sz="2400" dirty="0">
                <a:latin typeface="Calibri" panose="020F0502020204030204" pitchFamily="34" charset="0"/>
                <a:cs typeface="Calibri" panose="020F0502020204030204" pitchFamily="34" charset="0"/>
              </a:rPr>
              <a:t>Exploration of architecture parameters in addition to dependency distance,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Cache/memory misses, buffer occupancy rates, speculative behavior </a:t>
            </a:r>
            <a:r>
              <a:rPr lang="en-US" sz="2400" dirty="0" err="1">
                <a:latin typeface="Calibri" panose="020F0502020204030204" pitchFamily="34" charset="0"/>
                <a:cs typeface="Calibri" panose="020F0502020204030204" pitchFamily="34" charset="0"/>
              </a:rPr>
              <a:t>etc</a:t>
            </a:r>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Evaluation of units outside the core (interconnects, memory controller </a:t>
            </a:r>
            <a:r>
              <a:rPr lang="en-US" sz="2400" dirty="0" err="1">
                <a:latin typeface="Calibri" panose="020F0502020204030204" pitchFamily="34" charset="0"/>
                <a:cs typeface="Calibri" panose="020F0502020204030204" pitchFamily="34" charset="0"/>
              </a:rPr>
              <a:t>etc</a:t>
            </a:r>
            <a:r>
              <a:rPr lang="en-US" sz="24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Application-level considerations</a:t>
            </a:r>
          </a:p>
          <a:p>
            <a:pPr lvl="1"/>
            <a:r>
              <a:rPr lang="en-US" sz="2400" dirty="0">
                <a:latin typeface="Calibri" panose="020F0502020204030204" pitchFamily="34" charset="0"/>
                <a:cs typeface="Calibri" panose="020F0502020204030204" pitchFamily="34" charset="0"/>
              </a:rPr>
              <a:t>Application derating can be obtained through fault injection techniques as well</a:t>
            </a:r>
          </a:p>
          <a:p>
            <a:pPr lvl="1"/>
            <a:r>
              <a:rPr lang="en-US" sz="2400" dirty="0">
                <a:latin typeface="Calibri" panose="020F0502020204030204" pitchFamily="34" charset="0"/>
                <a:cs typeface="Calibri" panose="020F0502020204030204" pitchFamily="34" charset="0"/>
              </a:rPr>
              <a:t>Development of an infrastructure for large scale fault injection simulation experiments</a:t>
            </a:r>
          </a:p>
          <a:p>
            <a:pPr lvl="1"/>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D6CCFC8-9D99-8A44-BBDB-042ED72234EC}"/>
              </a:ext>
            </a:extLst>
          </p:cNvPr>
          <p:cNvSpPr>
            <a:spLocks noGrp="1"/>
          </p:cNvSpPr>
          <p:nvPr>
            <p:ph type="sldNum" sz="quarter" idx="4"/>
          </p:nvPr>
        </p:nvSpPr>
        <p:spPr/>
        <p:txBody>
          <a:bodyPr/>
          <a:lstStyle/>
          <a:p>
            <a:fld id="{D80A53B9-16B9-BE4E-A541-4780AA79D36C}" type="slidenum">
              <a:rPr lang="en-US" smtClean="0"/>
              <a:t>12</a:t>
            </a:fld>
            <a:endParaRPr lang="en-US"/>
          </a:p>
        </p:txBody>
      </p:sp>
      <p:pic>
        <p:nvPicPr>
          <p:cNvPr id="6" name="Picture 5" descr="IBMneg_noR.png">
            <a:extLst>
              <a:ext uri="{FF2B5EF4-FFF2-40B4-BE49-F238E27FC236}">
                <a16:creationId xmlns:a16="http://schemas.microsoft.com/office/drawing/2014/main" id="{67CD3D8E-57D4-B347-8D76-49EE534BBD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2234" y="344440"/>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0666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7CF7-7437-2B45-B1AB-A42960F87199}"/>
              </a:ext>
            </a:extLst>
          </p:cNvPr>
          <p:cNvSpPr>
            <a:spLocks noGrp="1"/>
          </p:cNvSpPr>
          <p:nvPr>
            <p:ph type="title"/>
          </p:nvPr>
        </p:nvSpPr>
        <p:spPr>
          <a:xfrm>
            <a:off x="615516" y="218519"/>
            <a:ext cx="10515600" cy="553998"/>
          </a:xfrm>
        </p:spPr>
        <p:txBody>
          <a:bodyPr/>
          <a:lstStyle/>
          <a:p>
            <a:r>
              <a:rPr lang="en-US" sz="4000" dirty="0">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798CFD2F-BC19-AD4F-8A40-E8EA80D66646}"/>
              </a:ext>
            </a:extLst>
          </p:cNvPr>
          <p:cNvSpPr>
            <a:spLocks noGrp="1"/>
          </p:cNvSpPr>
          <p:nvPr>
            <p:ph idx="1"/>
          </p:nvPr>
        </p:nvSpPr>
        <p:spPr>
          <a:xfrm>
            <a:off x="842682" y="1183341"/>
            <a:ext cx="10515600" cy="5330218"/>
          </a:xfrm>
        </p:spPr>
        <p:txBody>
          <a:bodyPr/>
          <a:lstStyle/>
          <a:p>
            <a:r>
              <a:rPr lang="en-US" sz="2800" dirty="0">
                <a:latin typeface="Calibri" panose="020F0502020204030204" pitchFamily="34" charset="0"/>
                <a:cs typeface="Calibri" panose="020F0502020204030204" pitchFamily="34" charset="0"/>
              </a:rPr>
              <a:t>Early stage modeling of vulnerability an essential part of the processor design cycle both for reliability and security considerations</a:t>
            </a:r>
          </a:p>
          <a:p>
            <a:r>
              <a:rPr lang="en-US" sz="2800" dirty="0">
                <a:latin typeface="Calibri" panose="020F0502020204030204" pitchFamily="34" charset="0"/>
                <a:cs typeface="Calibri" panose="020F0502020204030204" pitchFamily="34" charset="0"/>
              </a:rPr>
              <a:t>We propose a methodology, </a:t>
            </a:r>
            <a:r>
              <a:rPr lang="en-US" sz="2800" b="1" i="1" dirty="0">
                <a:latin typeface="Calibri" panose="020F0502020204030204" pitchFamily="34" charset="0"/>
                <a:cs typeface="Calibri" panose="020F0502020204030204" pitchFamily="34" charset="0"/>
              </a:rPr>
              <a:t>ERASER</a:t>
            </a:r>
            <a:r>
              <a:rPr lang="en-US" sz="2800" dirty="0">
                <a:latin typeface="Calibri" panose="020F0502020204030204" pitchFamily="34" charset="0"/>
                <a:cs typeface="Calibri" panose="020F0502020204030204" pitchFamily="34" charset="0"/>
              </a:rPr>
              <a:t>, for characterizing processor vulnerability at the latch-level </a:t>
            </a:r>
          </a:p>
          <a:p>
            <a:r>
              <a:rPr lang="en-US" sz="2800" dirty="0">
                <a:latin typeface="Calibri" panose="020F0502020204030204" pitchFamily="34" charset="0"/>
                <a:cs typeface="Calibri" panose="020F0502020204030204" pitchFamily="34" charset="0"/>
              </a:rPr>
              <a:t>ERASER generates and evaluates </a:t>
            </a:r>
            <a:r>
              <a:rPr lang="en-US" sz="2800" dirty="0" err="1">
                <a:latin typeface="Calibri" panose="020F0502020204030204" pitchFamily="34" charset="0"/>
                <a:cs typeface="Calibri" panose="020F0502020204030204" pitchFamily="34" charset="0"/>
              </a:rPr>
              <a:t>stressmarks</a:t>
            </a:r>
            <a:r>
              <a:rPr lang="en-US" sz="2800" dirty="0">
                <a:latin typeface="Calibri" panose="020F0502020204030204" pitchFamily="34" charset="0"/>
                <a:cs typeface="Calibri" panose="020F0502020204030204" pitchFamily="34" charset="0"/>
              </a:rPr>
              <a:t> that maximize latch residency to determine the most vulnerable latches</a:t>
            </a:r>
          </a:p>
          <a:p>
            <a:r>
              <a:rPr lang="en-US" sz="2800" dirty="0">
                <a:latin typeface="Calibri" panose="020F0502020204030204" pitchFamily="34" charset="0"/>
                <a:cs typeface="Calibri" panose="020F0502020204030204" pitchFamily="34" charset="0"/>
              </a:rPr>
              <a:t>ERASER also comprises of a fault-injection based validation toolchain to validate the vulnerability of these latches to bit flip errors</a:t>
            </a:r>
          </a:p>
        </p:txBody>
      </p:sp>
      <p:sp>
        <p:nvSpPr>
          <p:cNvPr id="4" name="Slide Number Placeholder 3">
            <a:extLst>
              <a:ext uri="{FF2B5EF4-FFF2-40B4-BE49-F238E27FC236}">
                <a16:creationId xmlns:a16="http://schemas.microsoft.com/office/drawing/2014/main" id="{B6CC6DA2-5030-2C4E-BA8F-E1F102A09C2A}"/>
              </a:ext>
            </a:extLst>
          </p:cNvPr>
          <p:cNvSpPr>
            <a:spLocks noGrp="1"/>
          </p:cNvSpPr>
          <p:nvPr>
            <p:ph type="sldNum" sz="quarter" idx="4"/>
          </p:nvPr>
        </p:nvSpPr>
        <p:spPr/>
        <p:txBody>
          <a:bodyPr/>
          <a:lstStyle/>
          <a:p>
            <a:fld id="{D80A53B9-16B9-BE4E-A541-4780AA79D36C}" type="slidenum">
              <a:rPr lang="en-US" smtClean="0"/>
              <a:t>13</a:t>
            </a:fld>
            <a:endParaRPr lang="en-US"/>
          </a:p>
        </p:txBody>
      </p:sp>
      <p:pic>
        <p:nvPicPr>
          <p:cNvPr id="5" name="Picture 4" descr="IBMneg_noR.png">
            <a:extLst>
              <a:ext uri="{FF2B5EF4-FFF2-40B4-BE49-F238E27FC236}">
                <a16:creationId xmlns:a16="http://schemas.microsoft.com/office/drawing/2014/main" id="{7AA1F21D-CE20-4146-885E-9A188BE9DE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5644" y="344440"/>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318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2D9D-9C8C-7F49-959C-CA8DB42B5F53}"/>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2509F3EB-4AE8-8F48-A673-9C7122898A2F}"/>
              </a:ext>
            </a:extLst>
          </p:cNvPr>
          <p:cNvSpPr>
            <a:spLocks noGrp="1"/>
          </p:cNvSpPr>
          <p:nvPr>
            <p:ph idx="1"/>
          </p:nvPr>
        </p:nvSpPr>
        <p:spPr>
          <a:xfrm>
            <a:off x="586139" y="1384316"/>
            <a:ext cx="11019722" cy="4496594"/>
          </a:xfrm>
        </p:spPr>
        <p:txBody>
          <a:bodyPr/>
          <a:lstStyle/>
          <a:p>
            <a:r>
              <a:rPr lang="en-US" sz="2800" dirty="0">
                <a:latin typeface="Calibri" panose="020F0502020204030204" pitchFamily="34" charset="0"/>
                <a:cs typeface="Calibri" panose="020F0502020204030204" pitchFamily="34" charset="0"/>
              </a:rPr>
              <a:t>ERASER: </a:t>
            </a:r>
            <a:r>
              <a:rPr lang="en-US" sz="2800" dirty="0">
                <a:latin typeface="Calibri" panose="020F0502020204030204" pitchFamily="34" charset="0"/>
                <a:cs typeface="Calibri" panose="020F0502020204030204" pitchFamily="34" charset="0"/>
                <a:hlinkClick r:id="rId2"/>
              </a:rPr>
              <a:t>https://github.com/IBM/eraser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Microprobe: </a:t>
            </a:r>
            <a:r>
              <a:rPr lang="en-US" sz="2800" dirty="0">
                <a:latin typeface="Calibri" panose="020F0502020204030204" pitchFamily="34" charset="0"/>
                <a:cs typeface="Calibri" panose="020F0502020204030204" pitchFamily="34" charset="0"/>
                <a:hlinkClick r:id="rId3"/>
              </a:rPr>
              <a:t>https://github.com/IBM/microprobe</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r>
              <a:rPr lang="en-US" sz="2800" dirty="0" err="1">
                <a:latin typeface="Calibri" panose="020F0502020204030204" pitchFamily="34" charset="0"/>
                <a:cs typeface="Calibri" panose="020F0502020204030204" pitchFamily="34" charset="0"/>
              </a:rPr>
              <a:t>Chiffre</a:t>
            </a:r>
            <a:r>
              <a:rPr lang="en-US"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hlinkClick r:id="rId4"/>
              </a:rPr>
              <a:t>https://github.com/IBM/chiffre</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Rocket-chip: </a:t>
            </a:r>
            <a:r>
              <a:rPr lang="en-US" sz="2800" dirty="0">
                <a:latin typeface="Calibri" panose="020F0502020204030204" pitchFamily="34" charset="0"/>
                <a:cs typeface="Calibri" panose="020F0502020204030204" pitchFamily="34" charset="0"/>
                <a:hlinkClick r:id="rId5"/>
              </a:rPr>
              <a:t>https://github.com/chipsalliance/rocket-chip</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i="1" dirty="0">
                <a:latin typeface="Calibri" panose="020F0502020204030204" pitchFamily="34" charset="0"/>
                <a:cs typeface="Calibri" panose="020F0502020204030204" pitchFamily="34" charset="0"/>
              </a:rPr>
              <a:t>DEMO TO FOLLOW!!</a:t>
            </a:r>
          </a:p>
        </p:txBody>
      </p:sp>
      <p:sp>
        <p:nvSpPr>
          <p:cNvPr id="4" name="Slide Number Placeholder 3">
            <a:extLst>
              <a:ext uri="{FF2B5EF4-FFF2-40B4-BE49-F238E27FC236}">
                <a16:creationId xmlns:a16="http://schemas.microsoft.com/office/drawing/2014/main" id="{F9A60FB0-2E24-3543-942F-088037CB4815}"/>
              </a:ext>
            </a:extLst>
          </p:cNvPr>
          <p:cNvSpPr>
            <a:spLocks noGrp="1"/>
          </p:cNvSpPr>
          <p:nvPr>
            <p:ph type="sldNum" sz="quarter" idx="4"/>
          </p:nvPr>
        </p:nvSpPr>
        <p:spPr/>
        <p:txBody>
          <a:bodyPr/>
          <a:lstStyle/>
          <a:p>
            <a:fld id="{D80A53B9-16B9-BE4E-A541-4780AA79D36C}" type="slidenum">
              <a:rPr lang="en-US" smtClean="0"/>
              <a:t>14</a:t>
            </a:fld>
            <a:endParaRPr lang="en-US"/>
          </a:p>
        </p:txBody>
      </p:sp>
      <p:pic>
        <p:nvPicPr>
          <p:cNvPr id="5" name="Picture 4">
            <a:extLst>
              <a:ext uri="{FF2B5EF4-FFF2-40B4-BE49-F238E27FC236}">
                <a16:creationId xmlns:a16="http://schemas.microsoft.com/office/drawing/2014/main" id="{CD8E503F-A73E-8E4C-893E-BC32E4BA49D0}"/>
              </a:ext>
            </a:extLst>
          </p:cNvPr>
          <p:cNvPicPr>
            <a:picLocks noChangeAspect="1"/>
          </p:cNvPicPr>
          <p:nvPr/>
        </p:nvPicPr>
        <p:blipFill>
          <a:blip r:embed="rId6"/>
          <a:stretch>
            <a:fillRect/>
          </a:stretch>
        </p:blipFill>
        <p:spPr>
          <a:xfrm>
            <a:off x="4836084" y="4797711"/>
            <a:ext cx="2407398" cy="1925919"/>
          </a:xfrm>
          <a:prstGeom prst="rect">
            <a:avLst/>
          </a:prstGeom>
        </p:spPr>
      </p:pic>
      <p:pic>
        <p:nvPicPr>
          <p:cNvPr id="6" name="Picture 5" descr="IBMneg_noR.png">
            <a:extLst>
              <a:ext uri="{FF2B5EF4-FFF2-40B4-BE49-F238E27FC236}">
                <a16:creationId xmlns:a16="http://schemas.microsoft.com/office/drawing/2014/main" id="{510FB1AC-6C47-CC46-AF98-BDFA896C3C9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4408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j_watson_2.jpg"/>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940554"/>
            <a:ext cx="12192000" cy="4643232"/>
          </a:xfrm>
          <a:prstGeom prst="rect">
            <a:avLst/>
          </a:prstGeom>
        </p:spPr>
      </p:pic>
      <p:sp>
        <p:nvSpPr>
          <p:cNvPr id="9" name="TextBox 8"/>
          <p:cNvSpPr txBox="1"/>
          <p:nvPr/>
        </p:nvSpPr>
        <p:spPr>
          <a:xfrm>
            <a:off x="6934200" y="5583786"/>
            <a:ext cx="5257800" cy="451342"/>
          </a:xfrm>
          <a:prstGeom prst="rect">
            <a:avLst/>
          </a:prstGeom>
          <a:noFill/>
        </p:spPr>
        <p:txBody>
          <a:bodyPr wrap="square" rtlCol="0">
            <a:spAutoFit/>
          </a:bodyPr>
          <a:lstStyle/>
          <a:p>
            <a:pPr algn="r" defTabSz="374371">
              <a:buClr>
                <a:srgbClr val="000000"/>
              </a:buClr>
              <a:buSzPct val="100000"/>
            </a:pPr>
            <a:r>
              <a:rPr lang="en-US" sz="2333" dirty="0">
                <a:solidFill>
                  <a:srgbClr val="FFFFFF"/>
                </a:solidFill>
                <a:ea typeface="DejaVu Sans"/>
                <a:cs typeface="DejaVu Sans"/>
              </a:rPr>
              <a:t>IBM T. J. Watson Research Center</a:t>
            </a:r>
          </a:p>
        </p:txBody>
      </p:sp>
      <p:sp>
        <p:nvSpPr>
          <p:cNvPr id="11" name="Title 2"/>
          <p:cNvSpPr>
            <a:spLocks noGrp="1"/>
          </p:cNvSpPr>
          <p:nvPr>
            <p:ph type="title"/>
          </p:nvPr>
        </p:nvSpPr>
        <p:spPr>
          <a:xfrm>
            <a:off x="381000" y="0"/>
            <a:ext cx="11430000" cy="553998"/>
          </a:xfrm>
        </p:spPr>
        <p:txBody>
          <a:bodyPr/>
          <a:lstStyle/>
          <a:p>
            <a:r>
              <a:rPr lang="en-US" sz="4000" dirty="0">
                <a:latin typeface="Calibri" panose="020F0502020204030204" pitchFamily="34" charset="0"/>
                <a:cs typeface="Calibri" panose="020F0502020204030204" pitchFamily="34" charset="0"/>
              </a:rPr>
              <a:t>Thank You!</a:t>
            </a:r>
          </a:p>
        </p:txBody>
      </p:sp>
      <p:sp>
        <p:nvSpPr>
          <p:cNvPr id="12" name="TextBox 11"/>
          <p:cNvSpPr txBox="1"/>
          <p:nvPr/>
        </p:nvSpPr>
        <p:spPr>
          <a:xfrm>
            <a:off x="7620000" y="5199065"/>
            <a:ext cx="4572000" cy="400110"/>
          </a:xfrm>
          <a:prstGeom prst="rect">
            <a:avLst/>
          </a:prstGeom>
          <a:noFill/>
        </p:spPr>
        <p:txBody>
          <a:bodyPr wrap="square" rtlCol="0">
            <a:spAutoFit/>
          </a:bodyPr>
          <a:lstStyle/>
          <a:p>
            <a:pPr algn="r"/>
            <a:r>
              <a:rPr lang="en-US" sz="2000" dirty="0">
                <a:solidFill>
                  <a:schemeClr val="bg1"/>
                </a:solidFill>
              </a:rPr>
              <a:t>IBM T. J. Watson Research Center</a:t>
            </a:r>
          </a:p>
        </p:txBody>
      </p:sp>
      <p:sp>
        <p:nvSpPr>
          <p:cNvPr id="2" name="Rectangle 1"/>
          <p:cNvSpPr/>
          <p:nvPr/>
        </p:nvSpPr>
        <p:spPr>
          <a:xfrm>
            <a:off x="0" y="6408825"/>
            <a:ext cx="4572000" cy="400110"/>
          </a:xfrm>
          <a:prstGeom prst="rect">
            <a:avLst/>
          </a:prstGeom>
        </p:spPr>
        <p:txBody>
          <a:bodyPr>
            <a:spAutoFit/>
          </a:bodyPr>
          <a:lstStyle/>
          <a:p>
            <a:r>
              <a:rPr lang="en-US" sz="1000" i="1" dirty="0">
                <a:solidFill>
                  <a:schemeClr val="bg1">
                    <a:lumMod val="50000"/>
                  </a:schemeClr>
                </a:solidFill>
              </a:rPr>
              <a:t>Photo by Balthazar </a:t>
            </a:r>
            <a:r>
              <a:rPr lang="en-US" sz="1000" i="1" dirty="0" err="1">
                <a:solidFill>
                  <a:schemeClr val="bg1">
                    <a:lumMod val="50000"/>
                  </a:schemeClr>
                </a:solidFill>
              </a:rPr>
              <a:t>Korab</a:t>
            </a:r>
            <a:endParaRPr lang="en-US" sz="1000" i="1" dirty="0">
              <a:solidFill>
                <a:schemeClr val="bg1">
                  <a:lumMod val="50000"/>
                </a:schemeClr>
              </a:solidFill>
            </a:endParaRPr>
          </a:p>
          <a:p>
            <a:r>
              <a:rPr lang="en-US" sz="1000" i="1" dirty="0">
                <a:solidFill>
                  <a:schemeClr val="bg1">
                    <a:lumMod val="50000"/>
                  </a:schemeClr>
                </a:solidFill>
              </a:rPr>
              <a:t>Source: http://</a:t>
            </a:r>
            <a:r>
              <a:rPr lang="en-US" sz="1000" i="1" dirty="0" err="1">
                <a:solidFill>
                  <a:schemeClr val="bg1">
                    <a:lumMod val="50000"/>
                  </a:schemeClr>
                </a:solidFill>
              </a:rPr>
              <a:t>www.shorpy.com</a:t>
            </a:r>
            <a:r>
              <a:rPr lang="en-US" sz="1000" i="1" dirty="0">
                <a:solidFill>
                  <a:schemeClr val="bg1">
                    <a:lumMod val="50000"/>
                  </a:schemeClr>
                </a:solidFill>
              </a:rPr>
              <a:t>/node/15488</a:t>
            </a:r>
          </a:p>
        </p:txBody>
      </p:sp>
      <p:sp>
        <p:nvSpPr>
          <p:cNvPr id="3" name="Slide Number Placeholder 2"/>
          <p:cNvSpPr>
            <a:spLocks noGrp="1"/>
          </p:cNvSpPr>
          <p:nvPr>
            <p:ph type="sldNum" sz="quarter" idx="4"/>
          </p:nvPr>
        </p:nvSpPr>
        <p:spPr/>
        <p:txBody>
          <a:bodyPr/>
          <a:lstStyle/>
          <a:p>
            <a:pPr>
              <a:defRPr/>
            </a:pPr>
            <a:fld id="{CDD1C7A2-6758-4531-95C7-A985E29F93B1}" type="slidenum">
              <a:rPr lang="en-US" smtClean="0">
                <a:solidFill>
                  <a:prstClr val="black">
                    <a:lumMod val="50000"/>
                    <a:lumOff val="50000"/>
                  </a:prstClr>
                </a:solidFill>
              </a:rPr>
              <a:pPr>
                <a:defRPr/>
              </a:pPr>
              <a:t>15</a:t>
            </a:fld>
            <a:endParaRPr lang="en-US" dirty="0">
              <a:solidFill>
                <a:prstClr val="black">
                  <a:lumMod val="50000"/>
                  <a:lumOff val="50000"/>
                </a:prstClr>
              </a:solidFill>
            </a:endParaRPr>
          </a:p>
        </p:txBody>
      </p:sp>
      <p:pic>
        <p:nvPicPr>
          <p:cNvPr id="10" name="Picture 9" descr="IBMneg_noR.png">
            <a:extLst>
              <a:ext uri="{FF2B5EF4-FFF2-40B4-BE49-F238E27FC236}">
                <a16:creationId xmlns:a16="http://schemas.microsoft.com/office/drawing/2014/main" id="{C3460FC0-63F8-1146-B90A-29B3BD040E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4676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3CF5-0F2A-004B-B3CD-95B57797C110}"/>
              </a:ext>
            </a:extLst>
          </p:cNvPr>
          <p:cNvSpPr>
            <a:spLocks noGrp="1"/>
          </p:cNvSpPr>
          <p:nvPr>
            <p:ph type="title"/>
          </p:nvPr>
        </p:nvSpPr>
        <p:spPr>
          <a:xfrm>
            <a:off x="379678" y="358452"/>
            <a:ext cx="11812323" cy="369397"/>
          </a:xfrm>
        </p:spPr>
        <p:txBody>
          <a:bodyPr/>
          <a:lstStyle/>
          <a:p>
            <a:r>
              <a:rPr lang="en-US" dirty="0"/>
              <a:t>BACKUPS</a:t>
            </a:r>
          </a:p>
        </p:txBody>
      </p:sp>
      <p:sp>
        <p:nvSpPr>
          <p:cNvPr id="3" name="Slide Number Placeholder 2">
            <a:extLst>
              <a:ext uri="{FF2B5EF4-FFF2-40B4-BE49-F238E27FC236}">
                <a16:creationId xmlns:a16="http://schemas.microsoft.com/office/drawing/2014/main" id="{8CEA7C34-F195-5943-A13F-9125700A4976}"/>
              </a:ext>
            </a:extLst>
          </p:cNvPr>
          <p:cNvSpPr>
            <a:spLocks noGrp="1"/>
          </p:cNvSpPr>
          <p:nvPr>
            <p:ph type="sldNum" sz="quarter" idx="4"/>
          </p:nvPr>
        </p:nvSpPr>
        <p:spPr/>
        <p:txBody>
          <a:bodyPr/>
          <a:lstStyle/>
          <a:p>
            <a:fld id="{D80A53B9-16B9-BE4E-A541-4780AA79D36C}" type="slidenum">
              <a:rPr lang="en-US" smtClean="0"/>
              <a:t>16</a:t>
            </a:fld>
            <a:endParaRPr lang="en-US"/>
          </a:p>
        </p:txBody>
      </p:sp>
    </p:spTree>
    <p:extLst>
      <p:ext uri="{BB962C8B-B14F-4D97-AF65-F5344CB8AC3E}">
        <p14:creationId xmlns:p14="http://schemas.microsoft.com/office/powerpoint/2010/main" val="37265955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5980-F694-9343-A9F8-2C9888C6972C}"/>
              </a:ext>
            </a:extLst>
          </p:cNvPr>
          <p:cNvSpPr>
            <a:spLocks noGrp="1"/>
          </p:cNvSpPr>
          <p:nvPr>
            <p:ph type="title"/>
          </p:nvPr>
        </p:nvSpPr>
        <p:spPr>
          <a:xfrm>
            <a:off x="149505" y="29192"/>
            <a:ext cx="10515600" cy="553998"/>
          </a:xfrm>
        </p:spPr>
        <p:txBody>
          <a:bodyPr/>
          <a:lstStyle/>
          <a:p>
            <a:r>
              <a:rPr lang="en-US" sz="4000" dirty="0">
                <a:latin typeface="Calibri" panose="020F0502020204030204" pitchFamily="34" charset="0"/>
                <a:cs typeface="Calibri" panose="020F0502020204030204" pitchFamily="34" charset="0"/>
              </a:rPr>
              <a:t>Introduction</a:t>
            </a:r>
          </a:p>
        </p:txBody>
      </p:sp>
      <p:sp>
        <p:nvSpPr>
          <p:cNvPr id="10" name="Content Placeholder 9">
            <a:extLst>
              <a:ext uri="{FF2B5EF4-FFF2-40B4-BE49-F238E27FC236}">
                <a16:creationId xmlns:a16="http://schemas.microsoft.com/office/drawing/2014/main" id="{70C6985C-B3FA-DB49-89CC-1DD0E84002AC}"/>
              </a:ext>
            </a:extLst>
          </p:cNvPr>
          <p:cNvSpPr>
            <a:spLocks noGrp="1"/>
          </p:cNvSpPr>
          <p:nvPr>
            <p:ph idx="1"/>
          </p:nvPr>
        </p:nvSpPr>
        <p:spPr>
          <a:xfrm>
            <a:off x="2633738" y="3932090"/>
            <a:ext cx="6924523" cy="2758299"/>
          </a:xfrm>
        </p:spPr>
        <p:txBody>
          <a:bodyPr>
            <a:normAutofit/>
          </a:bodyPr>
          <a:lstStyle/>
          <a:p>
            <a:r>
              <a:rPr lang="en-US" sz="2000" dirty="0">
                <a:latin typeface="Calibri" panose="020F0502020204030204" pitchFamily="34" charset="0"/>
                <a:cs typeface="Calibri" panose="020F0502020204030204" pitchFamily="34" charset="0"/>
              </a:rPr>
              <a:t>Processors of all classes need varying degrees of protection, particularly against radiation-induced soft errors (SER) </a:t>
            </a:r>
          </a:p>
          <a:p>
            <a:r>
              <a:rPr lang="en-US" sz="2000" dirty="0">
                <a:latin typeface="Calibri" panose="020F0502020204030204" pitchFamily="34" charset="0"/>
                <a:cs typeface="Calibri" panose="020F0502020204030204" pitchFamily="34" charset="0"/>
              </a:rPr>
              <a:t>Targeted errors, from malicious entities may also be a source of concern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Rowhammer</a:t>
            </a:r>
            <a:r>
              <a:rPr lang="en-US" sz="2000" dirty="0">
                <a:latin typeface="Calibri" panose="020F0502020204030204" pitchFamily="34" charset="0"/>
                <a:cs typeface="Calibri" panose="020F0502020204030204" pitchFamily="34" charset="0"/>
              </a:rPr>
              <a:t> attacks)</a:t>
            </a:r>
          </a:p>
          <a:p>
            <a:r>
              <a:rPr lang="en-US" sz="2000" dirty="0">
                <a:latin typeface="Calibri" panose="020F0502020204030204" pitchFamily="34" charset="0"/>
                <a:cs typeface="Calibri" panose="020F0502020204030204" pitchFamily="34" charset="0"/>
              </a:rPr>
              <a:t>Need for determining processor vulnerability at </a:t>
            </a:r>
            <a:r>
              <a:rPr lang="en-US" sz="2000" i="1" dirty="0">
                <a:latin typeface="Calibri" panose="020F0502020204030204" pitchFamily="34" charset="0"/>
                <a:cs typeface="Calibri" panose="020F0502020204030204" pitchFamily="34" charset="0"/>
              </a:rPr>
              <a:t>Early Stage</a:t>
            </a:r>
            <a:r>
              <a:rPr lang="en-US" sz="2000" dirty="0">
                <a:latin typeface="Calibri" panose="020F0502020204030204" pitchFamily="34" charset="0"/>
                <a:cs typeface="Calibri" panose="020F0502020204030204" pitchFamily="34" charset="0"/>
              </a:rPr>
              <a:t> of design in order to implement appropriate mitigation features</a:t>
            </a:r>
          </a:p>
          <a:p>
            <a:r>
              <a:rPr lang="en-US" sz="2000" b="1" i="1" dirty="0">
                <a:latin typeface="Calibri" panose="020F0502020204030204" pitchFamily="34" charset="0"/>
                <a:cs typeface="Calibri" panose="020F0502020204030204" pitchFamily="34" charset="0"/>
              </a:rPr>
              <a:t>ERASER</a:t>
            </a:r>
            <a:r>
              <a:rPr lang="en-US" sz="2000" dirty="0">
                <a:latin typeface="Calibri" panose="020F0502020204030204" pitchFamily="34" charset="0"/>
                <a:cs typeface="Calibri" panose="020F0502020204030204" pitchFamily="34" charset="0"/>
              </a:rPr>
              <a:t>: </a:t>
            </a:r>
            <a:r>
              <a:rPr lang="en-US" sz="2000" b="1" i="1" dirty="0">
                <a:latin typeface="Calibri" panose="020F0502020204030204" pitchFamily="34" charset="0"/>
                <a:cs typeface="Calibri" panose="020F0502020204030204" pitchFamily="34" charset="0"/>
              </a:rPr>
              <a:t>An open source framework for Reliability and security evaluation of RISC-V processors </a:t>
            </a:r>
          </a:p>
        </p:txBody>
      </p:sp>
      <p:pic>
        <p:nvPicPr>
          <p:cNvPr id="45" name="Picture 44">
            <a:extLst>
              <a:ext uri="{FF2B5EF4-FFF2-40B4-BE49-F238E27FC236}">
                <a16:creationId xmlns:a16="http://schemas.microsoft.com/office/drawing/2014/main" id="{C25BA860-51E8-3649-9F23-A7A3A70A15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5090" y="729878"/>
            <a:ext cx="4981822" cy="2505294"/>
          </a:xfrm>
          <a:prstGeom prst="rect">
            <a:avLst/>
          </a:prstGeom>
        </p:spPr>
      </p:pic>
      <p:pic>
        <p:nvPicPr>
          <p:cNvPr id="62" name="Picture 61">
            <a:extLst>
              <a:ext uri="{FF2B5EF4-FFF2-40B4-BE49-F238E27FC236}">
                <a16:creationId xmlns:a16="http://schemas.microsoft.com/office/drawing/2014/main" id="{A1FB889C-E0A3-5C42-8C8B-69CF8D0F9CE1}"/>
              </a:ext>
            </a:extLst>
          </p:cNvPr>
          <p:cNvPicPr>
            <a:picLocks noChangeAspect="1"/>
          </p:cNvPicPr>
          <p:nvPr/>
        </p:nvPicPr>
        <p:blipFill>
          <a:blip r:embed="rId4"/>
          <a:stretch>
            <a:fillRect/>
          </a:stretch>
        </p:blipFill>
        <p:spPr>
          <a:xfrm>
            <a:off x="149505" y="701094"/>
            <a:ext cx="2477652" cy="2534078"/>
          </a:xfrm>
          <a:prstGeom prst="rect">
            <a:avLst/>
          </a:prstGeom>
        </p:spPr>
      </p:pic>
      <p:sp>
        <p:nvSpPr>
          <p:cNvPr id="68" name="TextBox 67">
            <a:extLst>
              <a:ext uri="{FF2B5EF4-FFF2-40B4-BE49-F238E27FC236}">
                <a16:creationId xmlns:a16="http://schemas.microsoft.com/office/drawing/2014/main" id="{76563B1E-D282-1D40-8F78-5FD6DB14EA38}"/>
              </a:ext>
            </a:extLst>
          </p:cNvPr>
          <p:cNvSpPr txBox="1"/>
          <p:nvPr/>
        </p:nvSpPr>
        <p:spPr>
          <a:xfrm>
            <a:off x="374170" y="1773227"/>
            <a:ext cx="2028321" cy="400110"/>
          </a:xfrm>
          <a:prstGeom prst="rect">
            <a:avLst/>
          </a:prstGeom>
          <a:solidFill>
            <a:schemeClr val="bg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IBM POWER9</a:t>
            </a:r>
            <a:r>
              <a:rPr lang="en-US" sz="2000" b="1" baseline="30000" dirty="0">
                <a:latin typeface="Calibri" panose="020F0502020204030204" pitchFamily="34" charset="0"/>
                <a:cs typeface="Calibri" panose="020F0502020204030204" pitchFamily="34" charset="0"/>
              </a:rPr>
              <a:t>TM</a:t>
            </a:r>
          </a:p>
        </p:txBody>
      </p:sp>
      <p:sp>
        <p:nvSpPr>
          <p:cNvPr id="70" name="Right Arrow 69">
            <a:extLst>
              <a:ext uri="{FF2B5EF4-FFF2-40B4-BE49-F238E27FC236}">
                <a16:creationId xmlns:a16="http://schemas.microsoft.com/office/drawing/2014/main" id="{D423D25A-6B2B-8844-9193-11E394DFBD3D}"/>
              </a:ext>
            </a:extLst>
          </p:cNvPr>
          <p:cNvSpPr/>
          <p:nvPr/>
        </p:nvSpPr>
        <p:spPr>
          <a:xfrm>
            <a:off x="8699241" y="1710682"/>
            <a:ext cx="689775" cy="55981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1" name="Right Arrow 70">
            <a:extLst>
              <a:ext uri="{FF2B5EF4-FFF2-40B4-BE49-F238E27FC236}">
                <a16:creationId xmlns:a16="http://schemas.microsoft.com/office/drawing/2014/main" id="{6605A5C1-51B3-994A-B66C-1F25CBB3AFAA}"/>
              </a:ext>
            </a:extLst>
          </p:cNvPr>
          <p:cNvSpPr/>
          <p:nvPr/>
        </p:nvSpPr>
        <p:spPr>
          <a:xfrm rot="10800000">
            <a:off x="2771236" y="1710681"/>
            <a:ext cx="721520" cy="55981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BA540BB-DDC5-8D47-8FB3-B60AFF9634D9}"/>
              </a:ext>
            </a:extLst>
          </p:cNvPr>
          <p:cNvSpPr>
            <a:spLocks noGrp="1"/>
          </p:cNvSpPr>
          <p:nvPr>
            <p:ph type="sldNum" sz="quarter" idx="4"/>
          </p:nvPr>
        </p:nvSpPr>
        <p:spPr/>
        <p:txBody>
          <a:bodyPr/>
          <a:lstStyle/>
          <a:p>
            <a:fld id="{D80A53B9-16B9-BE4E-A541-4780AA79D36C}" type="slidenum">
              <a:rPr lang="en-US" smtClean="0"/>
              <a:t>17</a:t>
            </a:fld>
            <a:endParaRPr lang="en-US"/>
          </a:p>
        </p:txBody>
      </p:sp>
      <p:pic>
        <p:nvPicPr>
          <p:cNvPr id="14" name="Picture 13" descr="IBMneg_noR.png">
            <a:extLst>
              <a:ext uri="{FF2B5EF4-FFF2-40B4-BE49-F238E27FC236}">
                <a16:creationId xmlns:a16="http://schemas.microsoft.com/office/drawing/2014/main" id="{47965BB9-73D2-BE4F-AB15-9B86FC5E255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2234" y="275361"/>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27846C0D-B584-CA4C-984F-7AABDDB4A960}"/>
              </a:ext>
            </a:extLst>
          </p:cNvPr>
          <p:cNvPicPr>
            <a:picLocks noChangeAspect="1"/>
          </p:cNvPicPr>
          <p:nvPr/>
        </p:nvPicPr>
        <p:blipFill>
          <a:blip r:embed="rId6"/>
          <a:stretch>
            <a:fillRect/>
          </a:stretch>
        </p:blipFill>
        <p:spPr>
          <a:xfrm>
            <a:off x="9538519" y="670735"/>
            <a:ext cx="2541147" cy="2505295"/>
          </a:xfrm>
          <a:prstGeom prst="rect">
            <a:avLst/>
          </a:prstGeom>
        </p:spPr>
      </p:pic>
      <p:pic>
        <p:nvPicPr>
          <p:cNvPr id="18" name="Picture 17">
            <a:extLst>
              <a:ext uri="{FF2B5EF4-FFF2-40B4-BE49-F238E27FC236}">
                <a16:creationId xmlns:a16="http://schemas.microsoft.com/office/drawing/2014/main" id="{F84E16E6-0B77-AA44-991C-512F3CFCE9C7}"/>
              </a:ext>
            </a:extLst>
          </p:cNvPr>
          <p:cNvPicPr>
            <a:picLocks noChangeAspect="1"/>
          </p:cNvPicPr>
          <p:nvPr/>
        </p:nvPicPr>
        <p:blipFill>
          <a:blip r:embed="rId7"/>
          <a:stretch>
            <a:fillRect/>
          </a:stretch>
        </p:blipFill>
        <p:spPr>
          <a:xfrm>
            <a:off x="10097896" y="1255218"/>
            <a:ext cx="1422400" cy="1422400"/>
          </a:xfrm>
          <a:prstGeom prst="rect">
            <a:avLst/>
          </a:prstGeom>
        </p:spPr>
      </p:pic>
      <p:sp>
        <p:nvSpPr>
          <p:cNvPr id="8" name="Rectangle 7">
            <a:extLst>
              <a:ext uri="{FF2B5EF4-FFF2-40B4-BE49-F238E27FC236}">
                <a16:creationId xmlns:a16="http://schemas.microsoft.com/office/drawing/2014/main" id="{B74F1DCC-2B5D-7D42-82E4-53BD0C7E44DD}"/>
              </a:ext>
            </a:extLst>
          </p:cNvPr>
          <p:cNvSpPr/>
          <p:nvPr/>
        </p:nvSpPr>
        <p:spPr bwMode="auto">
          <a:xfrm>
            <a:off x="9551680" y="3852202"/>
            <a:ext cx="2514823" cy="2544904"/>
          </a:xfrm>
          <a:prstGeom prst="rect">
            <a:avLst/>
          </a:prstGeom>
          <a:blipFill dpi="0" rotWithShape="1">
            <a:blip r:embed="rId8"/>
            <a:srcRect/>
            <a:stretch>
              <a:fillRect/>
            </a:stretch>
          </a:blipFill>
          <a:ln w="9360">
            <a:solidFill>
              <a:schemeClr val="tx1">
                <a:lumMod val="50000"/>
                <a:lumOff val="50000"/>
              </a:schemeClr>
            </a:solidFill>
            <a:miter lim="800000"/>
            <a:headEnd/>
            <a:tailEnd type="triangle" w="med" len="med"/>
          </a:ln>
          <a:effectLst/>
        </p:spPr>
        <p:txBody>
          <a:bodyPr rtlCol="0" anchor="ctr"/>
          <a:lstStyle/>
          <a:p>
            <a:pPr algn="ctr"/>
            <a:endParaRPr lang="en-US"/>
          </a:p>
        </p:txBody>
      </p:sp>
      <p:pic>
        <p:nvPicPr>
          <p:cNvPr id="9" name="Picture 8">
            <a:extLst>
              <a:ext uri="{FF2B5EF4-FFF2-40B4-BE49-F238E27FC236}">
                <a16:creationId xmlns:a16="http://schemas.microsoft.com/office/drawing/2014/main" id="{C16E38C7-D56A-114D-8882-3790952EDA7E}"/>
              </a:ext>
            </a:extLst>
          </p:cNvPr>
          <p:cNvPicPr>
            <a:picLocks noChangeAspect="1"/>
          </p:cNvPicPr>
          <p:nvPr/>
        </p:nvPicPr>
        <p:blipFill>
          <a:blip r:embed="rId9"/>
          <a:stretch>
            <a:fillRect/>
          </a:stretch>
        </p:blipFill>
        <p:spPr>
          <a:xfrm>
            <a:off x="112334" y="3852202"/>
            <a:ext cx="2514823" cy="2534077"/>
          </a:xfrm>
          <a:prstGeom prst="rect">
            <a:avLst/>
          </a:prstGeom>
        </p:spPr>
      </p:pic>
      <p:sp>
        <p:nvSpPr>
          <p:cNvPr id="24" name="Right Arrow 23">
            <a:extLst>
              <a:ext uri="{FF2B5EF4-FFF2-40B4-BE49-F238E27FC236}">
                <a16:creationId xmlns:a16="http://schemas.microsoft.com/office/drawing/2014/main" id="{1E33E2F2-8CC6-8641-9595-D83B65E41940}"/>
              </a:ext>
            </a:extLst>
          </p:cNvPr>
          <p:cNvSpPr/>
          <p:nvPr/>
        </p:nvSpPr>
        <p:spPr>
          <a:xfrm rot="5400000">
            <a:off x="10552077" y="3304454"/>
            <a:ext cx="514027" cy="44361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5" name="Right Arrow 24">
            <a:extLst>
              <a:ext uri="{FF2B5EF4-FFF2-40B4-BE49-F238E27FC236}">
                <a16:creationId xmlns:a16="http://schemas.microsoft.com/office/drawing/2014/main" id="{977ACCF6-51D0-D74B-8AB9-61A02717078B}"/>
              </a:ext>
            </a:extLst>
          </p:cNvPr>
          <p:cNvSpPr/>
          <p:nvPr/>
        </p:nvSpPr>
        <p:spPr>
          <a:xfrm rot="5400000">
            <a:off x="1112731" y="3321878"/>
            <a:ext cx="514027" cy="44361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FAA2610-4438-9D46-B89E-3E67FA786CF0}"/>
              </a:ext>
            </a:extLst>
          </p:cNvPr>
          <p:cNvSpPr txBox="1"/>
          <p:nvPr/>
        </p:nvSpPr>
        <p:spPr>
          <a:xfrm>
            <a:off x="10918062" y="3078498"/>
            <a:ext cx="1161604" cy="276999"/>
          </a:xfrm>
          <a:prstGeom prst="rect">
            <a:avLst/>
          </a:prstGeom>
          <a:noFill/>
        </p:spPr>
        <p:txBody>
          <a:bodyPr wrap="square" rtlCol="0">
            <a:spAutoFit/>
          </a:bodyPr>
          <a:lstStyle/>
          <a:p>
            <a:pPr algn="r"/>
            <a:r>
              <a:rPr lang="en-US" sz="1200" i="1" dirty="0" err="1">
                <a:latin typeface="Calibri" panose="020F0502020204030204" pitchFamily="34" charset="0"/>
                <a:cs typeface="Calibri" panose="020F0502020204030204" pitchFamily="34" charset="0"/>
              </a:rPr>
              <a:t>asic.ethz.ch</a:t>
            </a:r>
            <a:endParaRPr lang="en-US" sz="1200" i="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30CDEEBA-EADC-D744-8E14-EF18BD1F44B6}"/>
              </a:ext>
            </a:extLst>
          </p:cNvPr>
          <p:cNvSpPr txBox="1"/>
          <p:nvPr/>
        </p:nvSpPr>
        <p:spPr>
          <a:xfrm>
            <a:off x="1484075" y="6341764"/>
            <a:ext cx="1622369" cy="276999"/>
          </a:xfrm>
          <a:prstGeom prst="rect">
            <a:avLst/>
          </a:prstGeom>
          <a:noFill/>
        </p:spPr>
        <p:txBody>
          <a:bodyPr wrap="square" rtlCol="0">
            <a:spAutoFit/>
          </a:bodyPr>
          <a:lstStyle/>
          <a:p>
            <a:r>
              <a:rPr lang="en-US" sz="1200" i="1" dirty="0" err="1">
                <a:latin typeface="Calibri" panose="020F0502020204030204" pitchFamily="34" charset="0"/>
                <a:cs typeface="Calibri" panose="020F0502020204030204" pitchFamily="34" charset="0"/>
              </a:rPr>
              <a:t>fuse.wikichip.org</a:t>
            </a:r>
            <a:endParaRPr lang="en-US" sz="1200" i="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0F945E61-031C-0E42-ABCC-4F84957F68E4}"/>
              </a:ext>
            </a:extLst>
          </p:cNvPr>
          <p:cNvSpPr txBox="1"/>
          <p:nvPr/>
        </p:nvSpPr>
        <p:spPr>
          <a:xfrm>
            <a:off x="10798165" y="6379046"/>
            <a:ext cx="1401398" cy="276999"/>
          </a:xfrm>
          <a:prstGeom prst="rect">
            <a:avLst/>
          </a:prstGeom>
          <a:noFill/>
        </p:spPr>
        <p:txBody>
          <a:bodyPr wrap="square" rtlCol="0">
            <a:spAutoFit/>
          </a:bodyPr>
          <a:lstStyle/>
          <a:p>
            <a:pPr algn="r"/>
            <a:r>
              <a:rPr lang="en-US" sz="1200" i="1" dirty="0" err="1">
                <a:latin typeface="Calibri" panose="020F0502020204030204" pitchFamily="34" charset="0"/>
                <a:cs typeface="Calibri" panose="020F0502020204030204" pitchFamily="34" charset="0"/>
              </a:rPr>
              <a:t>pymnts.com</a:t>
            </a:r>
            <a:endParaRPr lang="en-US" sz="1200" i="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FCB50C9-E667-FB43-BEBD-BF06156A90D8}"/>
              </a:ext>
            </a:extLst>
          </p:cNvPr>
          <p:cNvPicPr>
            <a:picLocks noChangeAspect="1"/>
          </p:cNvPicPr>
          <p:nvPr/>
        </p:nvPicPr>
        <p:blipFill>
          <a:blip r:embed="rId10"/>
          <a:stretch>
            <a:fillRect/>
          </a:stretch>
        </p:blipFill>
        <p:spPr>
          <a:xfrm>
            <a:off x="8713121" y="2582202"/>
            <a:ext cx="609600" cy="1270000"/>
          </a:xfrm>
          <a:prstGeom prst="rect">
            <a:avLst/>
          </a:prstGeom>
        </p:spPr>
      </p:pic>
      <p:pic>
        <p:nvPicPr>
          <p:cNvPr id="21" name="Picture 20">
            <a:extLst>
              <a:ext uri="{FF2B5EF4-FFF2-40B4-BE49-F238E27FC236}">
                <a16:creationId xmlns:a16="http://schemas.microsoft.com/office/drawing/2014/main" id="{61CB00AA-D2C0-C94D-9AE5-C335D0D1A1B4}"/>
              </a:ext>
            </a:extLst>
          </p:cNvPr>
          <p:cNvPicPr>
            <a:picLocks noChangeAspect="1"/>
          </p:cNvPicPr>
          <p:nvPr/>
        </p:nvPicPr>
        <p:blipFill>
          <a:blip r:embed="rId10"/>
          <a:stretch>
            <a:fillRect/>
          </a:stretch>
        </p:blipFill>
        <p:spPr>
          <a:xfrm flipH="1">
            <a:off x="2894271" y="156448"/>
            <a:ext cx="609600" cy="1270000"/>
          </a:xfrm>
          <a:prstGeom prst="rect">
            <a:avLst/>
          </a:prstGeom>
        </p:spPr>
      </p:pic>
      <p:pic>
        <p:nvPicPr>
          <p:cNvPr id="23" name="Picture 22">
            <a:extLst>
              <a:ext uri="{FF2B5EF4-FFF2-40B4-BE49-F238E27FC236}">
                <a16:creationId xmlns:a16="http://schemas.microsoft.com/office/drawing/2014/main" id="{0A86960E-6F91-DA4F-9127-4682EB7C0ED6}"/>
              </a:ext>
            </a:extLst>
          </p:cNvPr>
          <p:cNvPicPr>
            <a:picLocks noChangeAspect="1"/>
          </p:cNvPicPr>
          <p:nvPr/>
        </p:nvPicPr>
        <p:blipFill>
          <a:blip r:embed="rId11"/>
          <a:stretch>
            <a:fillRect/>
          </a:stretch>
        </p:blipFill>
        <p:spPr>
          <a:xfrm rot="8682846">
            <a:off x="1919219" y="928589"/>
            <a:ext cx="1254698" cy="545875"/>
          </a:xfrm>
          <a:prstGeom prst="rect">
            <a:avLst/>
          </a:prstGeom>
        </p:spPr>
      </p:pic>
      <p:pic>
        <p:nvPicPr>
          <p:cNvPr id="29" name="Picture 28">
            <a:extLst>
              <a:ext uri="{FF2B5EF4-FFF2-40B4-BE49-F238E27FC236}">
                <a16:creationId xmlns:a16="http://schemas.microsoft.com/office/drawing/2014/main" id="{32D29C37-9AAB-A24E-A9D6-D5A1FCEBDB1C}"/>
              </a:ext>
            </a:extLst>
          </p:cNvPr>
          <p:cNvPicPr>
            <a:picLocks noChangeAspect="1"/>
          </p:cNvPicPr>
          <p:nvPr/>
        </p:nvPicPr>
        <p:blipFill>
          <a:blip r:embed="rId11"/>
          <a:stretch>
            <a:fillRect/>
          </a:stretch>
        </p:blipFill>
        <p:spPr>
          <a:xfrm rot="18797815">
            <a:off x="8972072" y="2457833"/>
            <a:ext cx="1254698" cy="545875"/>
          </a:xfrm>
          <a:prstGeom prst="rect">
            <a:avLst/>
          </a:prstGeom>
        </p:spPr>
      </p:pic>
      <p:sp>
        <p:nvSpPr>
          <p:cNvPr id="7" name="TextBox 6">
            <a:extLst>
              <a:ext uri="{FF2B5EF4-FFF2-40B4-BE49-F238E27FC236}">
                <a16:creationId xmlns:a16="http://schemas.microsoft.com/office/drawing/2014/main" id="{9857847D-4844-E449-AE32-755546A46F73}"/>
              </a:ext>
            </a:extLst>
          </p:cNvPr>
          <p:cNvSpPr txBox="1"/>
          <p:nvPr/>
        </p:nvSpPr>
        <p:spPr>
          <a:xfrm>
            <a:off x="3291646" y="431673"/>
            <a:ext cx="5589260" cy="369332"/>
          </a:xfrm>
          <a:prstGeom prst="rect">
            <a:avLst/>
          </a:prstGeom>
          <a:noFill/>
        </p:spPr>
        <p:txBody>
          <a:bodyPr wrap="square" rtlCol="0">
            <a:spAutoFit/>
          </a:bodyPr>
          <a:lstStyle/>
          <a:p>
            <a:pPr algn="ctr"/>
            <a:r>
              <a:rPr lang="en-US" b="1" dirty="0"/>
              <a:t>Power-reliability tradeoffs in processor design</a:t>
            </a:r>
          </a:p>
        </p:txBody>
      </p:sp>
    </p:spTree>
    <p:extLst>
      <p:ext uri="{BB962C8B-B14F-4D97-AF65-F5344CB8AC3E}">
        <p14:creationId xmlns:p14="http://schemas.microsoft.com/office/powerpoint/2010/main" val="3979161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1" grpId="0" animBg="1"/>
      <p:bldP spid="8" grpId="0" animBg="1"/>
      <p:bldP spid="24" grpId="0" animBg="1"/>
      <p:bldP spid="25" grpId="0" animBg="1"/>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1582400" cy="9310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4000" dirty="0">
                <a:latin typeface="Calibri" panose="020F0502020204030204" pitchFamily="34" charset="0"/>
                <a:cs typeface="Calibri" panose="020F0502020204030204" pitchFamily="34" charset="0"/>
              </a:rPr>
              <a:t>RAS Methodology– Key definitions</a:t>
            </a:r>
          </a:p>
        </p:txBody>
      </p:sp>
      <p:sp>
        <p:nvSpPr>
          <p:cNvPr id="3" name="Content Placeholder 2"/>
          <p:cNvSpPr>
            <a:spLocks noGrp="1"/>
          </p:cNvSpPr>
          <p:nvPr>
            <p:ph idx="1"/>
          </p:nvPr>
        </p:nvSpPr>
        <p:spPr>
          <a:xfrm>
            <a:off x="100818" y="1219199"/>
            <a:ext cx="7406354" cy="5141843"/>
          </a:xfrm>
        </p:spPr>
        <p:txBody>
          <a:bodyPr>
            <a:normAutofit lnSpcReduction="10000"/>
          </a:bodyPr>
          <a:lstStyle/>
          <a:p>
            <a:r>
              <a:rPr lang="en-US" sz="2400" b="1" dirty="0">
                <a:latin typeface="Calibri" panose="020F0502020204030204" pitchFamily="34" charset="0"/>
                <a:cs typeface="Calibri" panose="020F0502020204030204" pitchFamily="34" charset="0"/>
              </a:rPr>
              <a:t>Input</a:t>
            </a:r>
            <a:r>
              <a:rPr lang="en-US" sz="2400" dirty="0">
                <a:latin typeface="Calibri" panose="020F0502020204030204" pitchFamily="34" charset="0"/>
                <a:cs typeface="Calibri" panose="020F0502020204030204" pitchFamily="34" charset="0"/>
              </a:rPr>
              <a:t>: Single instruction test-cases covering entire ISA</a:t>
            </a:r>
          </a:p>
          <a:p>
            <a:r>
              <a:rPr lang="en-US" sz="2400" dirty="0">
                <a:latin typeface="Calibri" panose="020F0502020204030204" pitchFamily="34" charset="0"/>
                <a:cs typeface="Calibri" panose="020F0502020204030204" pitchFamily="34" charset="0"/>
              </a:rPr>
              <a:t>Latch activity metrics:</a:t>
            </a:r>
          </a:p>
          <a:p>
            <a:pPr marL="971550" lvl="1" indent="-514350">
              <a:buFont typeface="+mj-lt"/>
              <a:buAutoNum type="romanLcPeriod"/>
            </a:pPr>
            <a:r>
              <a:rPr lang="en-US" sz="1800" b="1" dirty="0">
                <a:latin typeface="Calibri" panose="020F0502020204030204" pitchFamily="34" charset="0"/>
                <a:cs typeface="Calibri" panose="020F0502020204030204" pitchFamily="34" charset="0"/>
              </a:rPr>
              <a:t>Instruction frequency</a:t>
            </a:r>
            <a:r>
              <a:rPr lang="en-US" sz="1800" dirty="0">
                <a:latin typeface="Calibri" panose="020F0502020204030204" pitchFamily="34" charset="0"/>
                <a:cs typeface="Calibri" panose="020F0502020204030204" pitchFamily="34" charset="0"/>
              </a:rPr>
              <a:t>: Number of instructions for which the target latch has non-zero activity.</a:t>
            </a:r>
          </a:p>
          <a:p>
            <a:pPr marL="971550" lvl="1" indent="-514350">
              <a:buFont typeface="+mj-lt"/>
              <a:buAutoNum type="romanLcPeriod"/>
            </a:pPr>
            <a:r>
              <a:rPr lang="en-US" sz="1800" b="1" dirty="0" err="1">
                <a:latin typeface="Calibri" panose="020F0502020204030204" pitchFamily="34" charset="0"/>
                <a:cs typeface="Calibri" panose="020F0502020204030204" pitchFamily="34" charset="0"/>
              </a:rPr>
              <a:t>Latchbank</a:t>
            </a:r>
            <a:r>
              <a:rPr lang="en-US" sz="1800" b="1" dirty="0">
                <a:latin typeface="Calibri" panose="020F0502020204030204" pitchFamily="34" charset="0"/>
                <a:cs typeface="Calibri" panose="020F0502020204030204" pitchFamily="34" charset="0"/>
              </a:rPr>
              <a:t> activity</a:t>
            </a:r>
            <a:r>
              <a:rPr lang="en-US" sz="1800" dirty="0">
                <a:latin typeface="Calibri" panose="020F0502020204030204" pitchFamily="34" charset="0"/>
                <a:cs typeface="Calibri" panose="020F0502020204030204" pitchFamily="34" charset="0"/>
              </a:rPr>
              <a:t>: Average switching activity per target latch bank</a:t>
            </a:r>
          </a:p>
          <a:p>
            <a:pPr marL="971550" lvl="1" indent="-514350">
              <a:buFont typeface="+mj-lt"/>
              <a:buAutoNum type="romanLcPeriod"/>
            </a:pPr>
            <a:r>
              <a:rPr lang="en-US" sz="1800" b="1" dirty="0" err="1">
                <a:latin typeface="Calibri" panose="020F0502020204030204" pitchFamily="34" charset="0"/>
                <a:cs typeface="Calibri" panose="020F0502020204030204" pitchFamily="34" charset="0"/>
              </a:rPr>
              <a:t>Latchbit</a:t>
            </a:r>
            <a:r>
              <a:rPr lang="en-US" sz="1800" b="1" dirty="0">
                <a:latin typeface="Calibri" panose="020F0502020204030204" pitchFamily="34" charset="0"/>
                <a:cs typeface="Calibri" panose="020F0502020204030204" pitchFamily="34" charset="0"/>
              </a:rPr>
              <a:t> activity</a:t>
            </a:r>
            <a:r>
              <a:rPr lang="en-US" sz="1800" dirty="0">
                <a:latin typeface="Calibri" panose="020F0502020204030204" pitchFamily="34" charset="0"/>
                <a:cs typeface="Calibri" panose="020F0502020204030204" pitchFamily="34" charset="0"/>
              </a:rPr>
              <a:t>: Average switching activity per target latch bit</a:t>
            </a:r>
          </a:p>
          <a:p>
            <a:r>
              <a:rPr lang="en-US" sz="2400" b="1" dirty="0">
                <a:latin typeface="Calibri" panose="020F0502020204030204" pitchFamily="34" charset="0"/>
                <a:cs typeface="Calibri" panose="020F0502020204030204" pitchFamily="34" charset="0"/>
              </a:rPr>
              <a:t>Outputs</a:t>
            </a:r>
            <a:r>
              <a:rPr lang="en-US" sz="2400" dirty="0">
                <a:latin typeface="Calibri" panose="020F0502020204030204" pitchFamily="34" charset="0"/>
                <a:cs typeface="Calibri" panose="020F0502020204030204" pitchFamily="34" charset="0"/>
              </a:rPr>
              <a:t>: List of ‘vulnerable’ latches</a:t>
            </a:r>
            <a:endParaRPr lang="en-US" sz="1800" dirty="0">
              <a:latin typeface="Calibri" panose="020F0502020204030204" pitchFamily="34" charset="0"/>
              <a:cs typeface="Calibri" panose="020F0502020204030204" pitchFamily="34" charset="0"/>
            </a:endParaRPr>
          </a:p>
          <a:p>
            <a:pPr marL="971550" lvl="1" indent="-514350">
              <a:buFont typeface="+mj-lt"/>
              <a:buAutoNum type="romanLcPeriod"/>
            </a:pPr>
            <a:r>
              <a:rPr lang="en-US" sz="1800" dirty="0">
                <a:latin typeface="Calibri" panose="020F0502020204030204" pitchFamily="34" charset="0"/>
                <a:cs typeface="Calibri" panose="020F0502020204030204" pitchFamily="34" charset="0"/>
              </a:rPr>
              <a:t>List of latches with high switching activity</a:t>
            </a:r>
          </a:p>
          <a:p>
            <a:pPr marL="971550" lvl="1" indent="-514350">
              <a:buFont typeface="+mj-lt"/>
              <a:buAutoNum type="romanLcPeriod"/>
            </a:pPr>
            <a:r>
              <a:rPr lang="en-US" sz="1800" dirty="0">
                <a:latin typeface="Calibri" panose="020F0502020204030204" pitchFamily="34" charset="0"/>
                <a:cs typeface="Calibri" panose="020F0502020204030204" pitchFamily="34" charset="0"/>
              </a:rPr>
              <a:t>List of </a:t>
            </a:r>
            <a:r>
              <a:rPr lang="en-US" sz="1800" i="1" dirty="0">
                <a:latin typeface="Calibri" panose="020F0502020204030204" pitchFamily="34" charset="0"/>
                <a:cs typeface="Calibri" panose="020F0502020204030204" pitchFamily="34" charset="0"/>
              </a:rPr>
              <a:t>Set-once-and-forget (SOF)</a:t>
            </a:r>
            <a:r>
              <a:rPr lang="en-US" sz="1800" dirty="0">
                <a:latin typeface="Calibri" panose="020F0502020204030204" pitchFamily="34" charset="0"/>
                <a:cs typeface="Calibri" panose="020F0502020204030204" pitchFamily="34" charset="0"/>
              </a:rPr>
              <a:t> latches incl. configuration and reset latches set before start of run</a:t>
            </a:r>
          </a:p>
          <a:p>
            <a:pPr marL="971550" lvl="1" indent="-514350">
              <a:buFont typeface="+mj-lt"/>
              <a:buAutoNum type="romanLcPeriod"/>
            </a:pPr>
            <a:r>
              <a:rPr lang="en-US" sz="1800" i="1" dirty="0">
                <a:latin typeface="Calibri" panose="020F0502020204030204" pitchFamily="34" charset="0"/>
                <a:cs typeface="Calibri" panose="020F0502020204030204" pitchFamily="34" charset="0"/>
              </a:rPr>
              <a:t>High</a:t>
            </a:r>
            <a:r>
              <a:rPr lang="en-US" sz="1800" dirty="0">
                <a:latin typeface="Calibri" panose="020F0502020204030204" pitchFamily="34" charset="0"/>
                <a:cs typeface="Calibri" panose="020F0502020204030204" pitchFamily="34" charset="0"/>
              </a:rPr>
              <a:t> </a:t>
            </a:r>
            <a:r>
              <a:rPr lang="en-US" sz="1800" i="1" dirty="0">
                <a:latin typeface="Calibri" panose="020F0502020204030204" pitchFamily="34" charset="0"/>
                <a:cs typeface="Calibri" panose="020F0502020204030204" pitchFamily="34" charset="0"/>
              </a:rPr>
              <a:t>Residency</a:t>
            </a:r>
            <a:r>
              <a:rPr lang="en-US" sz="1800" dirty="0">
                <a:latin typeface="Calibri" panose="020F0502020204030204" pitchFamily="34" charset="0"/>
                <a:cs typeface="Calibri" panose="020F0502020204030204" pitchFamily="34" charset="0"/>
              </a:rPr>
              <a:t> latches – Non configuration latches that hold state for long time </a:t>
            </a:r>
          </a:p>
          <a:p>
            <a:r>
              <a:rPr lang="en-US" sz="2400" dirty="0">
                <a:latin typeface="Calibri" panose="020F0502020204030204" pitchFamily="34" charset="0"/>
                <a:cs typeface="Calibri" panose="020F0502020204030204" pitchFamily="34" charset="0"/>
              </a:rPr>
              <a:t>Latch characteristics aggregated across:</a:t>
            </a:r>
          </a:p>
          <a:p>
            <a:pPr marL="971550" lvl="1" indent="-514350">
              <a:buFont typeface="+mj-lt"/>
              <a:buAutoNum type="romanLcPeriod"/>
            </a:pPr>
            <a:r>
              <a:rPr lang="en-US" sz="1800" dirty="0">
                <a:latin typeface="Calibri" panose="020F0502020204030204" pitchFamily="34" charset="0"/>
                <a:cs typeface="Calibri" panose="020F0502020204030204" pitchFamily="34" charset="0"/>
              </a:rPr>
              <a:t>Microarchitecture units </a:t>
            </a:r>
          </a:p>
          <a:p>
            <a:pPr marL="971550" lvl="1" indent="-514350">
              <a:buFont typeface="+mj-lt"/>
              <a:buAutoNum type="romanLcPeriod"/>
            </a:pPr>
            <a:r>
              <a:rPr lang="en-US" sz="1800" dirty="0">
                <a:latin typeface="Calibri" panose="020F0502020204030204" pitchFamily="34" charset="0"/>
                <a:cs typeface="Calibri" panose="020F0502020204030204" pitchFamily="34" charset="0"/>
              </a:rPr>
              <a:t>Sub-unit Macros</a:t>
            </a:r>
          </a:p>
          <a:p>
            <a:pPr marL="971550" lvl="1" indent="-514350">
              <a:buFont typeface="+mj-lt"/>
              <a:buAutoNum type="romanLcPeriod"/>
            </a:pPr>
            <a:endParaRPr lang="en-US" sz="1800"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4"/>
          </p:nvPr>
        </p:nvSpPr>
        <p:spPr/>
        <p:txBody>
          <a:bodyPr/>
          <a:lstStyle/>
          <a:p>
            <a:fld id="{C68CC6AF-3620-6C46-9FF2-127E5AB6A78F}" type="slidenum">
              <a:rPr lang="en-US" smtClean="0">
                <a:latin typeface="Calibri" panose="020F0502020204030204" pitchFamily="34" charset="0"/>
                <a:cs typeface="Calibri" panose="020F0502020204030204" pitchFamily="34" charset="0"/>
              </a:rPr>
              <a:t>18</a:t>
            </a:fld>
            <a:endParaRPr lang="en-US">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nvGraphicFramePr>
        <p:xfrm>
          <a:off x="7673009" y="1572438"/>
          <a:ext cx="4418174" cy="4279532"/>
        </p:xfrm>
        <a:graphic>
          <a:graphicData uri="http://schemas.openxmlformats.org/drawingml/2006/table">
            <a:tbl>
              <a:tblPr firstRow="1" bandRow="1">
                <a:tableStyleId>{5C22544A-7EE6-4342-B048-85BDC9FD1C3A}</a:tableStyleId>
              </a:tblPr>
              <a:tblGrid>
                <a:gridCol w="1388323">
                  <a:extLst>
                    <a:ext uri="{9D8B030D-6E8A-4147-A177-3AD203B41FA5}">
                      <a16:colId xmlns:a16="http://schemas.microsoft.com/office/drawing/2014/main" val="20000"/>
                    </a:ext>
                  </a:extLst>
                </a:gridCol>
                <a:gridCol w="1043644">
                  <a:extLst>
                    <a:ext uri="{9D8B030D-6E8A-4147-A177-3AD203B41FA5}">
                      <a16:colId xmlns:a16="http://schemas.microsoft.com/office/drawing/2014/main" val="20001"/>
                    </a:ext>
                  </a:extLst>
                </a:gridCol>
                <a:gridCol w="951970">
                  <a:extLst>
                    <a:ext uri="{9D8B030D-6E8A-4147-A177-3AD203B41FA5}">
                      <a16:colId xmlns:a16="http://schemas.microsoft.com/office/drawing/2014/main" val="20002"/>
                    </a:ext>
                  </a:extLst>
                </a:gridCol>
                <a:gridCol w="1034237">
                  <a:extLst>
                    <a:ext uri="{9D8B030D-6E8A-4147-A177-3AD203B41FA5}">
                      <a16:colId xmlns:a16="http://schemas.microsoft.com/office/drawing/2014/main" val="20003"/>
                    </a:ext>
                  </a:extLst>
                </a:gridCol>
              </a:tblGrid>
              <a:tr h="544103">
                <a:tc>
                  <a:txBody>
                    <a:bodyPr/>
                    <a:lstStyle/>
                    <a:p>
                      <a:pPr algn="ctr"/>
                      <a:r>
                        <a:rPr lang="en-US" sz="2000" dirty="0">
                          <a:solidFill>
                            <a:schemeClr val="tx1"/>
                          </a:solidFill>
                          <a:latin typeface="Calibri" panose="020F0502020204030204" pitchFamily="34" charset="0"/>
                          <a:cs typeface="Calibri" panose="020F0502020204030204" pitchFamily="34" charset="0"/>
                        </a:rPr>
                        <a:t>Latch</a:t>
                      </a:r>
                      <a:r>
                        <a:rPr lang="en-US" sz="2000" baseline="0" dirty="0">
                          <a:solidFill>
                            <a:schemeClr val="tx1"/>
                          </a:solidFill>
                          <a:latin typeface="Calibri" panose="020F0502020204030204" pitchFamily="34" charset="0"/>
                          <a:cs typeface="Calibri" panose="020F0502020204030204" pitchFamily="34" charset="0"/>
                        </a:rPr>
                        <a:t> /Inst</a:t>
                      </a:r>
                      <a:endParaRPr lang="en-US" sz="20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2000" dirty="0">
                          <a:solidFill>
                            <a:schemeClr val="tx1"/>
                          </a:solidFill>
                          <a:latin typeface="Calibri" panose="020F0502020204030204" pitchFamily="34" charset="0"/>
                          <a:cs typeface="Calibri" panose="020F0502020204030204" pitchFamily="34" charset="0"/>
                        </a:rPr>
                        <a:t>L1(0:3)</a:t>
                      </a:r>
                      <a:br>
                        <a:rPr lang="en-US" sz="2000" dirty="0">
                          <a:solidFill>
                            <a:schemeClr val="tx1"/>
                          </a:solidFill>
                          <a:latin typeface="Calibri" panose="020F0502020204030204" pitchFamily="34" charset="0"/>
                          <a:cs typeface="Calibri" panose="020F0502020204030204" pitchFamily="34" charset="0"/>
                        </a:rPr>
                      </a:br>
                      <a:endParaRPr lang="en-US" sz="20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US" sz="2000" dirty="0">
                          <a:solidFill>
                            <a:schemeClr val="tx1"/>
                          </a:solidFill>
                          <a:latin typeface="Calibri" panose="020F0502020204030204" pitchFamily="34" charset="0"/>
                          <a:cs typeface="Calibri" panose="020F0502020204030204" pitchFamily="34" charset="0"/>
                        </a:rPr>
                        <a:t>L2</a:t>
                      </a:r>
                    </a:p>
                  </a:txBody>
                  <a:tcPr/>
                </a:tc>
                <a:tc>
                  <a:txBody>
                    <a:bodyPr/>
                    <a:lstStyle/>
                    <a:p>
                      <a:pPr algn="ctr"/>
                      <a:r>
                        <a:rPr lang="en-US" sz="2000" dirty="0">
                          <a:solidFill>
                            <a:schemeClr val="tx1"/>
                          </a:solidFill>
                          <a:latin typeface="Calibri" panose="020F0502020204030204" pitchFamily="34" charset="0"/>
                          <a:cs typeface="Calibri" panose="020F0502020204030204" pitchFamily="34" charset="0"/>
                        </a:rPr>
                        <a:t>L3(0:5)</a:t>
                      </a:r>
                    </a:p>
                  </a:txBody>
                  <a:tcPr/>
                </a:tc>
                <a:extLst>
                  <a:ext uri="{0D108BD9-81ED-4DB2-BD59-A6C34878D82A}">
                    <a16:rowId xmlns:a16="http://schemas.microsoft.com/office/drawing/2014/main" val="10000"/>
                  </a:ext>
                </a:extLst>
              </a:tr>
              <a:tr h="544103">
                <a:tc>
                  <a:txBody>
                    <a:bodyPr/>
                    <a:lstStyle/>
                    <a:p>
                      <a:pPr algn="ctr"/>
                      <a:r>
                        <a:rPr lang="en-US" sz="2000" b="1" dirty="0">
                          <a:latin typeface="Calibri" panose="020F0502020204030204" pitchFamily="34" charset="0"/>
                          <a:cs typeface="Calibri" panose="020F0502020204030204" pitchFamily="34" charset="0"/>
                        </a:rPr>
                        <a:t>I1</a:t>
                      </a:r>
                    </a:p>
                  </a:txBody>
                  <a:tcPr/>
                </a:tc>
                <a:tc>
                  <a:txBody>
                    <a:bodyPr/>
                    <a:lstStyle/>
                    <a:p>
                      <a:pPr algn="ctr"/>
                      <a:r>
                        <a:rPr lang="en-US" sz="2000" dirty="0">
                          <a:latin typeface="Calibri" panose="020F0502020204030204" pitchFamily="34" charset="0"/>
                          <a:cs typeface="Calibri" panose="020F0502020204030204" pitchFamily="34" charset="0"/>
                        </a:rPr>
                        <a:t>0</a:t>
                      </a:r>
                    </a:p>
                  </a:txBody>
                  <a:tcPr/>
                </a:tc>
                <a:tc>
                  <a:txBody>
                    <a:bodyPr/>
                    <a:lstStyle/>
                    <a:p>
                      <a:pPr algn="ctr"/>
                      <a:r>
                        <a:rPr lang="en-US" sz="2000" dirty="0">
                          <a:latin typeface="Calibri" panose="020F0502020204030204" pitchFamily="34" charset="0"/>
                          <a:cs typeface="Calibri" panose="020F0502020204030204" pitchFamily="34" charset="0"/>
                        </a:rPr>
                        <a:t>3</a:t>
                      </a:r>
                    </a:p>
                  </a:txBody>
                  <a:tcPr/>
                </a:tc>
                <a:tc>
                  <a:txBody>
                    <a:bodyPr/>
                    <a:lstStyle/>
                    <a:p>
                      <a:pPr algn="ctr"/>
                      <a:r>
                        <a:rPr lang="en-US" sz="2000" dirty="0">
                          <a:latin typeface="Calibri" panose="020F0502020204030204" pitchFamily="34" charset="0"/>
                          <a:cs typeface="Calibri" panose="020F0502020204030204" pitchFamily="34" charset="0"/>
                        </a:rPr>
                        <a:t>9</a:t>
                      </a:r>
                    </a:p>
                  </a:txBody>
                  <a:tcPr/>
                </a:tc>
                <a:extLst>
                  <a:ext uri="{0D108BD9-81ED-4DB2-BD59-A6C34878D82A}">
                    <a16:rowId xmlns:a16="http://schemas.microsoft.com/office/drawing/2014/main" val="10001"/>
                  </a:ext>
                </a:extLst>
              </a:tr>
              <a:tr h="544103">
                <a:tc>
                  <a:txBody>
                    <a:bodyPr/>
                    <a:lstStyle/>
                    <a:p>
                      <a:pPr algn="ctr"/>
                      <a:r>
                        <a:rPr lang="en-US" sz="2000" b="1" dirty="0">
                          <a:latin typeface="Calibri" panose="020F0502020204030204" pitchFamily="34" charset="0"/>
                          <a:cs typeface="Calibri" panose="020F0502020204030204" pitchFamily="34" charset="0"/>
                        </a:rPr>
                        <a:t>I2</a:t>
                      </a:r>
                    </a:p>
                  </a:txBody>
                  <a:tcPr/>
                </a:tc>
                <a:tc>
                  <a:txBody>
                    <a:bodyPr/>
                    <a:lstStyle/>
                    <a:p>
                      <a:pPr algn="ctr"/>
                      <a:r>
                        <a:rPr lang="en-US" sz="2000" dirty="0">
                          <a:latin typeface="Calibri" panose="020F0502020204030204" pitchFamily="34" charset="0"/>
                          <a:cs typeface="Calibri" panose="020F0502020204030204" pitchFamily="34" charset="0"/>
                        </a:rPr>
                        <a:t>5</a:t>
                      </a:r>
                    </a:p>
                  </a:txBody>
                  <a:tcPr/>
                </a:tc>
                <a:tc>
                  <a:txBody>
                    <a:bodyPr/>
                    <a:lstStyle/>
                    <a:p>
                      <a:pPr algn="ctr"/>
                      <a:r>
                        <a:rPr lang="en-US" sz="2000" dirty="0">
                          <a:latin typeface="Calibri" panose="020F0502020204030204" pitchFamily="34" charset="0"/>
                          <a:cs typeface="Calibri" panose="020F0502020204030204" pitchFamily="34" charset="0"/>
                        </a:rPr>
                        <a:t>2</a:t>
                      </a:r>
                    </a:p>
                  </a:txBody>
                  <a:tcPr/>
                </a:tc>
                <a:tc>
                  <a:txBody>
                    <a:bodyPr/>
                    <a:lstStyle/>
                    <a:p>
                      <a:pPr algn="ctr"/>
                      <a:r>
                        <a:rPr lang="en-US" sz="20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2"/>
                  </a:ext>
                </a:extLst>
              </a:tr>
              <a:tr h="544103">
                <a:tc>
                  <a:txBody>
                    <a:bodyPr/>
                    <a:lstStyle/>
                    <a:p>
                      <a:pPr algn="ctr"/>
                      <a:r>
                        <a:rPr lang="en-US" sz="2000" b="1" dirty="0">
                          <a:latin typeface="Calibri" panose="020F0502020204030204" pitchFamily="34" charset="0"/>
                          <a:cs typeface="Calibri" panose="020F0502020204030204" pitchFamily="34" charset="0"/>
                        </a:rPr>
                        <a:t>I3</a:t>
                      </a:r>
                    </a:p>
                  </a:txBody>
                  <a:tcPr/>
                </a:tc>
                <a:tc>
                  <a:txBody>
                    <a:bodyPr/>
                    <a:lstStyle/>
                    <a:p>
                      <a:pPr algn="ctr"/>
                      <a:r>
                        <a:rPr lang="en-US" sz="2000" dirty="0">
                          <a:latin typeface="Calibri" panose="020F0502020204030204" pitchFamily="34" charset="0"/>
                          <a:cs typeface="Calibri" panose="020F0502020204030204" pitchFamily="34" charset="0"/>
                        </a:rPr>
                        <a:t>0</a:t>
                      </a:r>
                    </a:p>
                  </a:txBody>
                  <a:tcPr/>
                </a:tc>
                <a:tc>
                  <a:txBody>
                    <a:bodyPr/>
                    <a:lstStyle/>
                    <a:p>
                      <a:pPr algn="ctr"/>
                      <a:r>
                        <a:rPr lang="en-US" sz="2000" dirty="0">
                          <a:latin typeface="Calibri" panose="020F0502020204030204" pitchFamily="34" charset="0"/>
                          <a:cs typeface="Calibri" panose="020F0502020204030204" pitchFamily="34" charset="0"/>
                        </a:rPr>
                        <a:t>7</a:t>
                      </a:r>
                    </a:p>
                  </a:txBody>
                  <a:tcPr/>
                </a:tc>
                <a:tc>
                  <a:txBody>
                    <a:bodyPr/>
                    <a:lstStyle/>
                    <a:p>
                      <a:pPr algn="ctr"/>
                      <a:r>
                        <a:rPr lang="en-US" sz="20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3"/>
                  </a:ext>
                </a:extLst>
              </a:tr>
              <a:tr h="544103">
                <a:tc>
                  <a:txBody>
                    <a:bodyPr/>
                    <a:lstStyle/>
                    <a:p>
                      <a:pPr algn="ctr"/>
                      <a:r>
                        <a:rPr lang="en-US" sz="2000" b="1" dirty="0">
                          <a:solidFill>
                            <a:srgbClr val="C00000"/>
                          </a:solidFill>
                          <a:latin typeface="Calibri" panose="020F0502020204030204" pitchFamily="34" charset="0"/>
                          <a:cs typeface="Calibri" panose="020F0502020204030204" pitchFamily="34" charset="0"/>
                        </a:rPr>
                        <a:t>Inst. freq.</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1</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3</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4"/>
                  </a:ext>
                </a:extLst>
              </a:tr>
              <a:tr h="544103">
                <a:tc>
                  <a:txBody>
                    <a:bodyPr/>
                    <a:lstStyle/>
                    <a:p>
                      <a:pPr algn="ctr"/>
                      <a:r>
                        <a:rPr lang="en-US" sz="2000" b="1" dirty="0" err="1">
                          <a:solidFill>
                            <a:srgbClr val="C00000"/>
                          </a:solidFill>
                          <a:latin typeface="Calibri" panose="020F0502020204030204" pitchFamily="34" charset="0"/>
                          <a:cs typeface="Calibri" panose="020F0502020204030204" pitchFamily="34" charset="0"/>
                        </a:rPr>
                        <a:t>Latchbank</a:t>
                      </a:r>
                      <a:r>
                        <a:rPr lang="en-US" sz="2000" b="1" dirty="0">
                          <a:solidFill>
                            <a:srgbClr val="C00000"/>
                          </a:solidFill>
                          <a:latin typeface="Calibri" panose="020F0502020204030204" pitchFamily="34" charset="0"/>
                          <a:cs typeface="Calibri" panose="020F0502020204030204" pitchFamily="34" charset="0"/>
                        </a:rPr>
                        <a:t> activity</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1.67</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4</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5"/>
                  </a:ext>
                </a:extLst>
              </a:tr>
              <a:tr h="544103">
                <a:tc>
                  <a:txBody>
                    <a:bodyPr/>
                    <a:lstStyle/>
                    <a:p>
                      <a:pPr algn="ctr"/>
                      <a:r>
                        <a:rPr lang="en-US" sz="2000" b="1" dirty="0" err="1">
                          <a:solidFill>
                            <a:srgbClr val="C00000"/>
                          </a:solidFill>
                          <a:latin typeface="Calibri" panose="020F0502020204030204" pitchFamily="34" charset="0"/>
                          <a:cs typeface="Calibri" panose="020F0502020204030204" pitchFamily="34" charset="0"/>
                        </a:rPr>
                        <a:t>Latchbit</a:t>
                      </a:r>
                      <a:r>
                        <a:rPr lang="en-US" sz="2000" b="1" dirty="0">
                          <a:solidFill>
                            <a:srgbClr val="C00000"/>
                          </a:solidFill>
                          <a:latin typeface="Calibri" panose="020F0502020204030204" pitchFamily="34" charset="0"/>
                          <a:cs typeface="Calibri" panose="020F0502020204030204" pitchFamily="34" charset="0"/>
                        </a:rPr>
                        <a:t> activity</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0.42</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4</a:t>
                      </a:r>
                    </a:p>
                  </a:txBody>
                  <a:tcPr/>
                </a:tc>
                <a:tc>
                  <a:txBody>
                    <a:bodyPr/>
                    <a:lstStyle/>
                    <a:p>
                      <a:pPr algn="ctr"/>
                      <a:r>
                        <a:rPr lang="en-US" sz="2000" dirty="0">
                          <a:solidFill>
                            <a:srgbClr val="C00000"/>
                          </a:solidFill>
                          <a:latin typeface="Calibri" panose="020F0502020204030204" pitchFamily="34" charset="0"/>
                          <a:cs typeface="Calibri" panose="020F0502020204030204" pitchFamily="34" charset="0"/>
                        </a:rPr>
                        <a:t>0.5</a:t>
                      </a:r>
                    </a:p>
                  </a:txBody>
                  <a:tcPr/>
                </a:tc>
                <a:extLst>
                  <a:ext uri="{0D108BD9-81ED-4DB2-BD59-A6C34878D82A}">
                    <a16:rowId xmlns:a16="http://schemas.microsoft.com/office/drawing/2014/main" val="10006"/>
                  </a:ext>
                </a:extLst>
              </a:tr>
            </a:tbl>
          </a:graphicData>
        </a:graphic>
      </p:graphicFrame>
      <p:sp>
        <p:nvSpPr>
          <p:cNvPr id="6" name="TextBox 5"/>
          <p:cNvSpPr txBox="1"/>
          <p:nvPr/>
        </p:nvSpPr>
        <p:spPr bwMode="auto">
          <a:xfrm>
            <a:off x="8219068" y="1264661"/>
            <a:ext cx="38721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rtlCol="0" anchor="b">
            <a:spAutoFit/>
          </a:bodyPr>
          <a:lstStyle/>
          <a:p>
            <a:pPr algn="ctr">
              <a:lnSpc>
                <a:spcPct val="100000"/>
              </a:lnSpc>
              <a:spcAft>
                <a:spcPts val="900"/>
              </a:spcAft>
            </a:pPr>
            <a:r>
              <a:rPr lang="en-US" sz="2000" b="1" dirty="0">
                <a:solidFill>
                  <a:schemeClr val="tx1"/>
                </a:solidFill>
                <a:latin typeface="Calibri" panose="020F0502020204030204" pitchFamily="34" charset="0"/>
                <a:cs typeface="Calibri" panose="020F0502020204030204" pitchFamily="34" charset="0"/>
              </a:rPr>
              <a:t>Latch switching activity (example)</a:t>
            </a:r>
          </a:p>
        </p:txBody>
      </p:sp>
      <p:pic>
        <p:nvPicPr>
          <p:cNvPr id="8" name="Picture 7" descr="IBMneg_noR.png">
            <a:extLst>
              <a:ext uri="{FF2B5EF4-FFF2-40B4-BE49-F238E27FC236}">
                <a16:creationId xmlns:a16="http://schemas.microsoft.com/office/drawing/2014/main" id="{32DD0B04-30E3-2A4F-A19D-11E08DD507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1116" y="470362"/>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044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5980-F694-9343-A9F8-2C9888C6972C}"/>
              </a:ext>
            </a:extLst>
          </p:cNvPr>
          <p:cNvSpPr>
            <a:spLocks noGrp="1"/>
          </p:cNvSpPr>
          <p:nvPr>
            <p:ph type="title"/>
          </p:nvPr>
        </p:nvSpPr>
        <p:spPr>
          <a:xfrm>
            <a:off x="149505" y="29192"/>
            <a:ext cx="10515600" cy="553998"/>
          </a:xfrm>
        </p:spPr>
        <p:txBody>
          <a:bodyPr/>
          <a:lstStyle/>
          <a:p>
            <a:r>
              <a:rPr lang="en-US" sz="4000" dirty="0">
                <a:latin typeface="Calibri" panose="020F0502020204030204" pitchFamily="34" charset="0"/>
                <a:cs typeface="Calibri" panose="020F0502020204030204" pitchFamily="34" charset="0"/>
              </a:rPr>
              <a:t>Introduction</a:t>
            </a:r>
          </a:p>
        </p:txBody>
      </p:sp>
      <p:sp>
        <p:nvSpPr>
          <p:cNvPr id="10" name="Content Placeholder 9">
            <a:extLst>
              <a:ext uri="{FF2B5EF4-FFF2-40B4-BE49-F238E27FC236}">
                <a16:creationId xmlns:a16="http://schemas.microsoft.com/office/drawing/2014/main" id="{70C6985C-B3FA-DB49-89CC-1DD0E84002AC}"/>
              </a:ext>
            </a:extLst>
          </p:cNvPr>
          <p:cNvSpPr>
            <a:spLocks noGrp="1"/>
          </p:cNvSpPr>
          <p:nvPr>
            <p:ph idx="1"/>
          </p:nvPr>
        </p:nvSpPr>
        <p:spPr>
          <a:xfrm>
            <a:off x="2675483" y="3581473"/>
            <a:ext cx="6750812" cy="2594345"/>
          </a:xfrm>
        </p:spPr>
        <p:txBody>
          <a:bodyPr>
            <a:normAutofit/>
          </a:bodyPr>
          <a:lstStyle/>
          <a:p>
            <a:r>
              <a:rPr lang="en-US" sz="2000" dirty="0">
                <a:latin typeface="Calibri" panose="020F0502020204030204" pitchFamily="34" charset="0"/>
                <a:cs typeface="Calibri" panose="020F0502020204030204" pitchFamily="34" charset="0"/>
              </a:rPr>
              <a:t>Processors of all classes need varying degrees of protection, particularly against radiation-induced soft errors (SER) </a:t>
            </a:r>
          </a:p>
          <a:p>
            <a:r>
              <a:rPr lang="en-US" sz="2000" dirty="0">
                <a:latin typeface="Calibri" panose="020F0502020204030204" pitchFamily="34" charset="0"/>
                <a:cs typeface="Calibri" panose="020F0502020204030204" pitchFamily="34" charset="0"/>
              </a:rPr>
              <a:t>Targeted errors, from malicious entities may also be a source of concern</a:t>
            </a:r>
          </a:p>
          <a:p>
            <a:r>
              <a:rPr lang="en-US" sz="2000" dirty="0">
                <a:latin typeface="Calibri" panose="020F0502020204030204" pitchFamily="34" charset="0"/>
                <a:cs typeface="Calibri" panose="020F0502020204030204" pitchFamily="34" charset="0"/>
              </a:rPr>
              <a:t>Need for a methodology to determine processor vulnerability at </a:t>
            </a:r>
            <a:r>
              <a:rPr lang="en-US" sz="2000" i="1" dirty="0">
                <a:latin typeface="Calibri" panose="020F0502020204030204" pitchFamily="34" charset="0"/>
                <a:cs typeface="Calibri" panose="020F0502020204030204" pitchFamily="34" charset="0"/>
              </a:rPr>
              <a:t>Early Stage</a:t>
            </a:r>
            <a:r>
              <a:rPr lang="en-US" sz="2000" dirty="0">
                <a:latin typeface="Calibri" panose="020F0502020204030204" pitchFamily="34" charset="0"/>
                <a:cs typeface="Calibri" panose="020F0502020204030204" pitchFamily="34" charset="0"/>
              </a:rPr>
              <a:t> of design in order to implement appropriate Reliability, Availability, Serviceability (RAS) features</a:t>
            </a:r>
          </a:p>
        </p:txBody>
      </p:sp>
      <p:pic>
        <p:nvPicPr>
          <p:cNvPr id="45" name="Picture 44">
            <a:extLst>
              <a:ext uri="{FF2B5EF4-FFF2-40B4-BE49-F238E27FC236}">
                <a16:creationId xmlns:a16="http://schemas.microsoft.com/office/drawing/2014/main" id="{C25BA860-51E8-3649-9F23-A7A3A70A15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5090" y="729878"/>
            <a:ext cx="4981822" cy="2505294"/>
          </a:xfrm>
          <a:prstGeom prst="rect">
            <a:avLst/>
          </a:prstGeom>
        </p:spPr>
      </p:pic>
      <p:pic>
        <p:nvPicPr>
          <p:cNvPr id="62" name="Picture 61">
            <a:extLst>
              <a:ext uri="{FF2B5EF4-FFF2-40B4-BE49-F238E27FC236}">
                <a16:creationId xmlns:a16="http://schemas.microsoft.com/office/drawing/2014/main" id="{A1FB889C-E0A3-5C42-8C8B-69CF8D0F9CE1}"/>
              </a:ext>
            </a:extLst>
          </p:cNvPr>
          <p:cNvPicPr>
            <a:picLocks noChangeAspect="1"/>
          </p:cNvPicPr>
          <p:nvPr/>
        </p:nvPicPr>
        <p:blipFill>
          <a:blip r:embed="rId4"/>
          <a:stretch>
            <a:fillRect/>
          </a:stretch>
        </p:blipFill>
        <p:spPr>
          <a:xfrm>
            <a:off x="149505" y="701094"/>
            <a:ext cx="2477652" cy="2534078"/>
          </a:xfrm>
          <a:prstGeom prst="rect">
            <a:avLst/>
          </a:prstGeom>
        </p:spPr>
      </p:pic>
      <p:sp>
        <p:nvSpPr>
          <p:cNvPr id="68" name="TextBox 67">
            <a:extLst>
              <a:ext uri="{FF2B5EF4-FFF2-40B4-BE49-F238E27FC236}">
                <a16:creationId xmlns:a16="http://schemas.microsoft.com/office/drawing/2014/main" id="{76563B1E-D282-1D40-8F78-5FD6DB14EA38}"/>
              </a:ext>
            </a:extLst>
          </p:cNvPr>
          <p:cNvSpPr txBox="1"/>
          <p:nvPr/>
        </p:nvSpPr>
        <p:spPr>
          <a:xfrm>
            <a:off x="374170" y="1773227"/>
            <a:ext cx="2028321" cy="400110"/>
          </a:xfrm>
          <a:prstGeom prst="rect">
            <a:avLst/>
          </a:prstGeom>
          <a:solidFill>
            <a:schemeClr val="bg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IBM POWER9</a:t>
            </a:r>
            <a:r>
              <a:rPr lang="en-US" sz="2000" b="1" baseline="30000" dirty="0">
                <a:latin typeface="Calibri" panose="020F0502020204030204" pitchFamily="34" charset="0"/>
                <a:cs typeface="Calibri" panose="020F0502020204030204" pitchFamily="34" charset="0"/>
              </a:rPr>
              <a:t>TM</a:t>
            </a:r>
          </a:p>
        </p:txBody>
      </p:sp>
      <p:sp>
        <p:nvSpPr>
          <p:cNvPr id="70" name="Right Arrow 69">
            <a:extLst>
              <a:ext uri="{FF2B5EF4-FFF2-40B4-BE49-F238E27FC236}">
                <a16:creationId xmlns:a16="http://schemas.microsoft.com/office/drawing/2014/main" id="{D423D25A-6B2B-8844-9193-11E394DFBD3D}"/>
              </a:ext>
            </a:extLst>
          </p:cNvPr>
          <p:cNvSpPr/>
          <p:nvPr/>
        </p:nvSpPr>
        <p:spPr>
          <a:xfrm>
            <a:off x="8699241" y="1710682"/>
            <a:ext cx="689775" cy="55981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1" name="Right Arrow 70">
            <a:extLst>
              <a:ext uri="{FF2B5EF4-FFF2-40B4-BE49-F238E27FC236}">
                <a16:creationId xmlns:a16="http://schemas.microsoft.com/office/drawing/2014/main" id="{6605A5C1-51B3-994A-B66C-1F25CBB3AFAA}"/>
              </a:ext>
            </a:extLst>
          </p:cNvPr>
          <p:cNvSpPr/>
          <p:nvPr/>
        </p:nvSpPr>
        <p:spPr>
          <a:xfrm rot="10800000">
            <a:off x="2771236" y="1710681"/>
            <a:ext cx="721520" cy="559817"/>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BA540BB-DDC5-8D47-8FB3-B60AFF9634D9}"/>
              </a:ext>
            </a:extLst>
          </p:cNvPr>
          <p:cNvSpPr>
            <a:spLocks noGrp="1"/>
          </p:cNvSpPr>
          <p:nvPr>
            <p:ph type="sldNum" sz="quarter" idx="4"/>
          </p:nvPr>
        </p:nvSpPr>
        <p:spPr/>
        <p:txBody>
          <a:bodyPr/>
          <a:lstStyle/>
          <a:p>
            <a:fld id="{D80A53B9-16B9-BE4E-A541-4780AA79D36C}" type="slidenum">
              <a:rPr lang="en-US" smtClean="0"/>
              <a:t>19</a:t>
            </a:fld>
            <a:endParaRPr lang="en-US"/>
          </a:p>
        </p:txBody>
      </p:sp>
      <p:pic>
        <p:nvPicPr>
          <p:cNvPr id="14" name="Picture 13" descr="IBMneg_noR.png">
            <a:extLst>
              <a:ext uri="{FF2B5EF4-FFF2-40B4-BE49-F238E27FC236}">
                <a16:creationId xmlns:a16="http://schemas.microsoft.com/office/drawing/2014/main" id="{47965BB9-73D2-BE4F-AB15-9B86FC5E255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1116" y="470362"/>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27846C0D-B584-CA4C-984F-7AABDDB4A960}"/>
              </a:ext>
            </a:extLst>
          </p:cNvPr>
          <p:cNvPicPr>
            <a:picLocks noChangeAspect="1"/>
          </p:cNvPicPr>
          <p:nvPr/>
        </p:nvPicPr>
        <p:blipFill>
          <a:blip r:embed="rId6"/>
          <a:stretch>
            <a:fillRect/>
          </a:stretch>
        </p:blipFill>
        <p:spPr>
          <a:xfrm>
            <a:off x="9538519" y="670735"/>
            <a:ext cx="2541147" cy="2505295"/>
          </a:xfrm>
          <a:prstGeom prst="rect">
            <a:avLst/>
          </a:prstGeom>
        </p:spPr>
      </p:pic>
      <p:pic>
        <p:nvPicPr>
          <p:cNvPr id="18" name="Picture 17">
            <a:extLst>
              <a:ext uri="{FF2B5EF4-FFF2-40B4-BE49-F238E27FC236}">
                <a16:creationId xmlns:a16="http://schemas.microsoft.com/office/drawing/2014/main" id="{F84E16E6-0B77-AA44-991C-512F3CFCE9C7}"/>
              </a:ext>
            </a:extLst>
          </p:cNvPr>
          <p:cNvPicPr>
            <a:picLocks noChangeAspect="1"/>
          </p:cNvPicPr>
          <p:nvPr/>
        </p:nvPicPr>
        <p:blipFill>
          <a:blip r:embed="rId7"/>
          <a:stretch>
            <a:fillRect/>
          </a:stretch>
        </p:blipFill>
        <p:spPr>
          <a:xfrm>
            <a:off x="10097896" y="1255218"/>
            <a:ext cx="1422400" cy="1422400"/>
          </a:xfrm>
          <a:prstGeom prst="rect">
            <a:avLst/>
          </a:prstGeom>
        </p:spPr>
      </p:pic>
      <p:sp>
        <p:nvSpPr>
          <p:cNvPr id="8" name="Rectangle 7">
            <a:extLst>
              <a:ext uri="{FF2B5EF4-FFF2-40B4-BE49-F238E27FC236}">
                <a16:creationId xmlns:a16="http://schemas.microsoft.com/office/drawing/2014/main" id="{B74F1DCC-2B5D-7D42-82E4-53BD0C7E44DD}"/>
              </a:ext>
            </a:extLst>
          </p:cNvPr>
          <p:cNvSpPr/>
          <p:nvPr/>
        </p:nvSpPr>
        <p:spPr bwMode="auto">
          <a:xfrm>
            <a:off x="9564843" y="3429001"/>
            <a:ext cx="2514823" cy="2544904"/>
          </a:xfrm>
          <a:prstGeom prst="rect">
            <a:avLst/>
          </a:prstGeom>
          <a:blipFill dpi="0" rotWithShape="1">
            <a:blip r:embed="rId8"/>
            <a:srcRect/>
            <a:stretch>
              <a:fillRect/>
            </a:stretch>
          </a:blipFill>
          <a:ln w="9360">
            <a:solidFill>
              <a:schemeClr val="tx1">
                <a:lumMod val="50000"/>
                <a:lumOff val="50000"/>
              </a:schemeClr>
            </a:solidFill>
            <a:miter lim="800000"/>
            <a:headEnd/>
            <a:tailEnd type="triangle" w="med" len="med"/>
          </a:ln>
          <a:effectLst/>
        </p:spPr>
        <p:txBody>
          <a:bodyPr rtlCol="0" anchor="ctr"/>
          <a:lstStyle/>
          <a:p>
            <a:pPr algn="ctr"/>
            <a:endParaRPr lang="en-US"/>
          </a:p>
        </p:txBody>
      </p:sp>
      <p:pic>
        <p:nvPicPr>
          <p:cNvPr id="9" name="Picture 8">
            <a:extLst>
              <a:ext uri="{FF2B5EF4-FFF2-40B4-BE49-F238E27FC236}">
                <a16:creationId xmlns:a16="http://schemas.microsoft.com/office/drawing/2014/main" id="{C16E38C7-D56A-114D-8882-3790952EDA7E}"/>
              </a:ext>
            </a:extLst>
          </p:cNvPr>
          <p:cNvPicPr>
            <a:picLocks noChangeAspect="1"/>
          </p:cNvPicPr>
          <p:nvPr/>
        </p:nvPicPr>
        <p:blipFill>
          <a:blip r:embed="rId9"/>
          <a:stretch>
            <a:fillRect/>
          </a:stretch>
        </p:blipFill>
        <p:spPr>
          <a:xfrm>
            <a:off x="112334" y="3439827"/>
            <a:ext cx="2514823" cy="2534077"/>
          </a:xfrm>
          <a:prstGeom prst="rect">
            <a:avLst/>
          </a:prstGeom>
        </p:spPr>
      </p:pic>
      <p:sp>
        <p:nvSpPr>
          <p:cNvPr id="23" name="TextBox 22">
            <a:extLst>
              <a:ext uri="{FF2B5EF4-FFF2-40B4-BE49-F238E27FC236}">
                <a16:creationId xmlns:a16="http://schemas.microsoft.com/office/drawing/2014/main" id="{57C572BE-0817-1246-8D2D-E2CF45DFC2F9}"/>
              </a:ext>
            </a:extLst>
          </p:cNvPr>
          <p:cNvSpPr txBox="1"/>
          <p:nvPr/>
        </p:nvSpPr>
        <p:spPr>
          <a:xfrm>
            <a:off x="0" y="6565954"/>
            <a:ext cx="5075009" cy="338554"/>
          </a:xfrm>
          <a:prstGeom prst="rect">
            <a:avLst/>
          </a:prstGeom>
          <a:noFill/>
        </p:spPr>
        <p:txBody>
          <a:bodyPr wrap="square" rtlCol="0">
            <a:spAutoFit/>
          </a:bodyPr>
          <a:lstStyle/>
          <a:p>
            <a:r>
              <a:rPr lang="en-US" sz="1600" i="1" dirty="0">
                <a:latin typeface="Calibri" panose="020F0502020204030204" pitchFamily="34" charset="0"/>
                <a:cs typeface="Calibri" panose="020F0502020204030204" pitchFamily="34" charset="0"/>
              </a:rPr>
              <a:t>Sources: 1. </a:t>
            </a:r>
            <a:r>
              <a:rPr lang="en-US" sz="1600" i="1" dirty="0" err="1">
                <a:latin typeface="Calibri" panose="020F0502020204030204" pitchFamily="34" charset="0"/>
                <a:cs typeface="Calibri" panose="020F0502020204030204" pitchFamily="34" charset="0"/>
              </a:rPr>
              <a:t>asic.ethz.ch</a:t>
            </a:r>
            <a:r>
              <a:rPr lang="en-US" sz="1600" i="1" dirty="0">
                <a:latin typeface="Calibri" panose="020F0502020204030204" pitchFamily="34" charset="0"/>
                <a:cs typeface="Calibri" panose="020F0502020204030204" pitchFamily="34" charset="0"/>
              </a:rPr>
              <a:t>, 2. </a:t>
            </a:r>
            <a:r>
              <a:rPr lang="en-US" sz="1600" i="1" dirty="0" err="1">
                <a:latin typeface="Calibri" panose="020F0502020204030204" pitchFamily="34" charset="0"/>
                <a:cs typeface="Calibri" panose="020F0502020204030204" pitchFamily="34" charset="0"/>
              </a:rPr>
              <a:t>fuse.wikichip.org</a:t>
            </a:r>
            <a:r>
              <a:rPr lang="en-US" sz="1600" i="1" dirty="0">
                <a:latin typeface="Calibri" panose="020F0502020204030204" pitchFamily="34" charset="0"/>
                <a:cs typeface="Calibri" panose="020F0502020204030204" pitchFamily="34" charset="0"/>
              </a:rPr>
              <a:t> 3. </a:t>
            </a:r>
            <a:r>
              <a:rPr lang="en-US" sz="1600" i="1" dirty="0" err="1">
                <a:latin typeface="Calibri" panose="020F0502020204030204" pitchFamily="34" charset="0"/>
                <a:cs typeface="Calibri" panose="020F0502020204030204" pitchFamily="34" charset="0"/>
              </a:rPr>
              <a:t>pymnts.com</a:t>
            </a:r>
            <a:r>
              <a:rPr lang="en-US" sz="1600" i="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602271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5" name="Picture 19" descr="Britons are wasting £195 each on the wrong mobile phone contracts f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391" y="3626662"/>
            <a:ext cx="2597247" cy="1592226"/>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438150" y="68263"/>
            <a:ext cx="11312525" cy="553998"/>
          </a:xfrm>
        </p:spPr>
        <p:txBody>
          <a:bodyPr/>
          <a:lstStyle/>
          <a:p>
            <a:pPr eaLnBrk="1" hangingPunct="1"/>
            <a:r>
              <a:rPr lang="en-US" altLang="en-US" sz="4000" dirty="0"/>
              <a:t>Resilience is functionality!</a:t>
            </a:r>
          </a:p>
        </p:txBody>
      </p:sp>
      <p:pic>
        <p:nvPicPr>
          <p:cNvPr id="4099" name="Picture 2" descr="Image result for ibm power 7"/>
          <p:cNvPicPr>
            <a:picLocks noChangeAspect="1" noChangeArrowheads="1"/>
          </p:cNvPicPr>
          <p:nvPr/>
        </p:nvPicPr>
        <p:blipFill>
          <a:blip r:embed="rId4">
            <a:extLst>
              <a:ext uri="{28A0092B-C50C-407E-A947-70E740481C1C}">
                <a14:useLocalDpi xmlns:a14="http://schemas.microsoft.com/office/drawing/2010/main" val="0"/>
              </a:ext>
            </a:extLst>
          </a:blip>
          <a:srcRect l="6560" r="12482"/>
          <a:stretch>
            <a:fillRect/>
          </a:stretch>
        </p:blipFill>
        <p:spPr bwMode="auto">
          <a:xfrm>
            <a:off x="600075" y="1516063"/>
            <a:ext cx="21955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Image result for uavs surveill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1650" y="1620838"/>
            <a:ext cx="219551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Image result for connected c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525" y="4732338"/>
            <a:ext cx="21939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267200" y="1798638"/>
            <a:ext cx="3657600" cy="2286000"/>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bg1"/>
                </a:solidFill>
              </a:rPr>
              <a:t>Reliability-aware design and operation </a:t>
            </a:r>
          </a:p>
        </p:txBody>
      </p:sp>
      <p:sp>
        <p:nvSpPr>
          <p:cNvPr id="7" name="Down Arrow 6"/>
          <p:cNvSpPr/>
          <p:nvPr/>
        </p:nvSpPr>
        <p:spPr>
          <a:xfrm>
            <a:off x="5973763" y="4187825"/>
            <a:ext cx="241300" cy="4699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4" name="TextBox 7"/>
          <p:cNvSpPr txBox="1">
            <a:spLocks noChangeArrowheads="1"/>
          </p:cNvSpPr>
          <p:nvPr/>
        </p:nvSpPr>
        <p:spPr bwMode="auto">
          <a:xfrm>
            <a:off x="6111875" y="416401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t>Safety</a:t>
            </a:r>
          </a:p>
        </p:txBody>
      </p:sp>
      <p:sp>
        <p:nvSpPr>
          <p:cNvPr id="4105" name="TextBox 8"/>
          <p:cNvSpPr txBox="1">
            <a:spLocks noChangeArrowheads="1"/>
          </p:cNvSpPr>
          <p:nvPr/>
        </p:nvSpPr>
        <p:spPr bwMode="auto">
          <a:xfrm rot="-1380000">
            <a:off x="7539038" y="1860550"/>
            <a:ext cx="21320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t> Harsh</a:t>
            </a:r>
          </a:p>
          <a:p>
            <a:pPr algn="ctr" eaLnBrk="1" hangingPunct="1">
              <a:lnSpc>
                <a:spcPct val="100000"/>
              </a:lnSpc>
              <a:spcBef>
                <a:spcPct val="0"/>
              </a:spcBef>
              <a:buFontTx/>
              <a:buNone/>
            </a:pPr>
            <a:r>
              <a:rPr lang="en-US" altLang="en-US" sz="1600" b="1" dirty="0"/>
              <a:t>environments</a:t>
            </a:r>
          </a:p>
        </p:txBody>
      </p:sp>
      <p:sp>
        <p:nvSpPr>
          <p:cNvPr id="4106" name="TextBox 14"/>
          <p:cNvSpPr txBox="1">
            <a:spLocks noChangeArrowheads="1"/>
          </p:cNvSpPr>
          <p:nvPr/>
        </p:nvSpPr>
        <p:spPr bwMode="auto">
          <a:xfrm rot="1380000">
            <a:off x="2855913" y="2162175"/>
            <a:ext cx="1514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t>Computing</a:t>
            </a:r>
          </a:p>
        </p:txBody>
      </p:sp>
      <p:sp>
        <p:nvSpPr>
          <p:cNvPr id="4107" name="TextBox 9"/>
          <p:cNvSpPr txBox="1">
            <a:spLocks noChangeArrowheads="1"/>
          </p:cNvSpPr>
          <p:nvPr/>
        </p:nvSpPr>
        <p:spPr bwMode="auto">
          <a:xfrm>
            <a:off x="633413" y="2978709"/>
            <a:ext cx="22939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t>Servers, HPC, Mainframes,</a:t>
            </a:r>
          </a:p>
          <a:p>
            <a:pPr algn="ctr" eaLnBrk="1" hangingPunct="1">
              <a:lnSpc>
                <a:spcPct val="100000"/>
              </a:lnSpc>
              <a:spcBef>
                <a:spcPct val="0"/>
              </a:spcBef>
              <a:buFontTx/>
              <a:buNone/>
            </a:pPr>
            <a:r>
              <a:rPr lang="en-US" altLang="en-US" sz="1800" b="1" dirty="0" err="1"/>
              <a:t>Hyperscale</a:t>
            </a:r>
            <a:r>
              <a:rPr lang="en-US" altLang="en-US" sz="1800" b="1" dirty="0"/>
              <a:t> systems</a:t>
            </a:r>
          </a:p>
        </p:txBody>
      </p:sp>
      <p:sp>
        <p:nvSpPr>
          <p:cNvPr id="4108" name="TextBox 16"/>
          <p:cNvSpPr txBox="1">
            <a:spLocks noChangeArrowheads="1"/>
          </p:cNvSpPr>
          <p:nvPr/>
        </p:nvSpPr>
        <p:spPr bwMode="auto">
          <a:xfrm>
            <a:off x="4997450" y="6080125"/>
            <a:ext cx="2159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t>Connected Cars</a:t>
            </a:r>
          </a:p>
        </p:txBody>
      </p:sp>
      <p:sp>
        <p:nvSpPr>
          <p:cNvPr id="4109" name="TextBox 17"/>
          <p:cNvSpPr txBox="1">
            <a:spLocks noChangeArrowheads="1"/>
          </p:cNvSpPr>
          <p:nvPr/>
        </p:nvSpPr>
        <p:spPr bwMode="auto">
          <a:xfrm>
            <a:off x="9391650" y="3113088"/>
            <a:ext cx="219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t>UAVs and drones</a:t>
            </a:r>
          </a:p>
        </p:txBody>
      </p:sp>
      <p:sp>
        <p:nvSpPr>
          <p:cNvPr id="24" name="Slide Number Placeholder 50"/>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b="1"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4C3C9762-9F36-4501-8B68-AD2857ADF21B}" type="slidenum">
              <a:rPr lang="en-US" smtClean="0"/>
              <a:pPr>
                <a:defRPr/>
              </a:pPr>
              <a:t>2</a:t>
            </a:fld>
            <a:endParaRPr lang="en-US" dirty="0"/>
          </a:p>
        </p:txBody>
      </p:sp>
      <p:sp>
        <p:nvSpPr>
          <p:cNvPr id="25" name="Down Arrow 24"/>
          <p:cNvSpPr/>
          <p:nvPr/>
        </p:nvSpPr>
        <p:spPr>
          <a:xfrm rot="14839106">
            <a:off x="8559800" y="2089150"/>
            <a:ext cx="241300" cy="9144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Down Arrow 25"/>
          <p:cNvSpPr/>
          <p:nvPr/>
        </p:nvSpPr>
        <p:spPr>
          <a:xfrm rot="6780000">
            <a:off x="3362325" y="2106613"/>
            <a:ext cx="241300" cy="9144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Down Arrow 18"/>
          <p:cNvSpPr/>
          <p:nvPr/>
        </p:nvSpPr>
        <p:spPr>
          <a:xfrm rot="17880000">
            <a:off x="8510578" y="3377822"/>
            <a:ext cx="241300" cy="9144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extBox 8"/>
          <p:cNvSpPr txBox="1">
            <a:spLocks noChangeArrowheads="1"/>
          </p:cNvSpPr>
          <p:nvPr/>
        </p:nvSpPr>
        <p:spPr bwMode="auto">
          <a:xfrm rot="1576418">
            <a:off x="7738984" y="3470675"/>
            <a:ext cx="2132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t>Communications</a:t>
            </a:r>
          </a:p>
        </p:txBody>
      </p:sp>
      <p:pic>
        <p:nvPicPr>
          <p:cNvPr id="4117" name="Picture 21" descr="Microsoft launches $199 fitness band with 10 sens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9787" y="3985657"/>
            <a:ext cx="1686145" cy="860612"/>
          </a:xfrm>
          <a:prstGeom prst="rect">
            <a:avLst/>
          </a:prstGeom>
          <a:noFill/>
          <a:extLst>
            <a:ext uri="{909E8E84-426E-40DD-AFC4-6F175D3DCCD1}">
              <a14:hiddenFill xmlns:a14="http://schemas.microsoft.com/office/drawing/2010/main">
                <a:solidFill>
                  <a:srgbClr val="FFFFFF"/>
                </a:solidFill>
              </a14:hiddenFill>
            </a:ext>
          </a:extLst>
        </p:spPr>
      </p:pic>
      <p:sp>
        <p:nvSpPr>
          <p:cNvPr id="22" name="Down Arrow 21"/>
          <p:cNvSpPr/>
          <p:nvPr/>
        </p:nvSpPr>
        <p:spPr>
          <a:xfrm rot="3526420">
            <a:off x="3410743" y="3509654"/>
            <a:ext cx="241300" cy="9144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8"/>
          <p:cNvSpPr txBox="1">
            <a:spLocks noChangeArrowheads="1"/>
          </p:cNvSpPr>
          <p:nvPr/>
        </p:nvSpPr>
        <p:spPr bwMode="auto">
          <a:xfrm rot="19837643">
            <a:off x="2380895" y="3568831"/>
            <a:ext cx="2132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t>Healthcare</a:t>
            </a:r>
          </a:p>
        </p:txBody>
      </p:sp>
      <p:sp>
        <p:nvSpPr>
          <p:cNvPr id="28" name="TextBox 17"/>
          <p:cNvSpPr txBox="1">
            <a:spLocks noChangeArrowheads="1"/>
          </p:cNvSpPr>
          <p:nvPr/>
        </p:nvSpPr>
        <p:spPr bwMode="auto">
          <a:xfrm>
            <a:off x="9497257" y="5061089"/>
            <a:ext cx="219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t>Mobile phones</a:t>
            </a:r>
          </a:p>
        </p:txBody>
      </p:sp>
      <p:sp>
        <p:nvSpPr>
          <p:cNvPr id="29" name="TextBox 17"/>
          <p:cNvSpPr txBox="1">
            <a:spLocks noChangeArrowheads="1"/>
          </p:cNvSpPr>
          <p:nvPr/>
        </p:nvSpPr>
        <p:spPr bwMode="auto">
          <a:xfrm>
            <a:off x="994891" y="4735183"/>
            <a:ext cx="2195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t>Tracking devices</a:t>
            </a:r>
          </a:p>
        </p:txBody>
      </p:sp>
      <p:pic>
        <p:nvPicPr>
          <p:cNvPr id="4119" name="Picture 23" descr="Cloud-based systems can offer executives instant access to data and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6392" y="5128166"/>
            <a:ext cx="1933166" cy="1198563"/>
          </a:xfrm>
          <a:prstGeom prst="rect">
            <a:avLst/>
          </a:prstGeom>
          <a:noFill/>
          <a:extLst>
            <a:ext uri="{909E8E84-426E-40DD-AFC4-6F175D3DCCD1}">
              <a14:hiddenFill xmlns:a14="http://schemas.microsoft.com/office/drawing/2010/main">
                <a:solidFill>
                  <a:srgbClr val="FFFFFF"/>
                </a:solidFill>
              </a14:hiddenFill>
            </a:ext>
          </a:extLst>
        </p:spPr>
      </p:pic>
      <p:sp>
        <p:nvSpPr>
          <p:cNvPr id="30" name="Down Arrow 29"/>
          <p:cNvSpPr/>
          <p:nvPr/>
        </p:nvSpPr>
        <p:spPr>
          <a:xfrm rot="2468046">
            <a:off x="4381522" y="4076700"/>
            <a:ext cx="241300" cy="9144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Box 8"/>
          <p:cNvSpPr txBox="1">
            <a:spLocks noChangeArrowheads="1"/>
          </p:cNvSpPr>
          <p:nvPr/>
        </p:nvSpPr>
        <p:spPr bwMode="auto">
          <a:xfrm rot="18705945">
            <a:off x="3172293" y="4221558"/>
            <a:ext cx="2132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t>Automation</a:t>
            </a:r>
          </a:p>
        </p:txBody>
      </p:sp>
      <p:sp>
        <p:nvSpPr>
          <p:cNvPr id="32" name="TextBox 17"/>
          <p:cNvSpPr txBox="1">
            <a:spLocks noChangeArrowheads="1"/>
          </p:cNvSpPr>
          <p:nvPr/>
        </p:nvSpPr>
        <p:spPr bwMode="auto">
          <a:xfrm>
            <a:off x="1333524" y="5546044"/>
            <a:ext cx="1339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t>Robotics</a:t>
            </a:r>
          </a:p>
        </p:txBody>
      </p:sp>
      <p:sp>
        <p:nvSpPr>
          <p:cNvPr id="33" name="Down Arrow 32"/>
          <p:cNvSpPr/>
          <p:nvPr/>
        </p:nvSpPr>
        <p:spPr>
          <a:xfrm rot="-2700000">
            <a:off x="7606875" y="3991717"/>
            <a:ext cx="241300" cy="91440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TextBox 8"/>
          <p:cNvSpPr txBox="1">
            <a:spLocks noChangeArrowheads="1"/>
          </p:cNvSpPr>
          <p:nvPr/>
        </p:nvSpPr>
        <p:spPr bwMode="auto">
          <a:xfrm rot="2726450">
            <a:off x="6946968" y="3895437"/>
            <a:ext cx="2132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t>Resource</a:t>
            </a:r>
          </a:p>
          <a:p>
            <a:pPr algn="ctr" eaLnBrk="1" hangingPunct="1">
              <a:lnSpc>
                <a:spcPct val="100000"/>
              </a:lnSpc>
              <a:spcBef>
                <a:spcPct val="0"/>
              </a:spcBef>
              <a:buFontTx/>
              <a:buNone/>
            </a:pPr>
            <a:r>
              <a:rPr lang="en-US" altLang="en-US" sz="1600" b="1" dirty="0"/>
              <a:t>management</a:t>
            </a:r>
          </a:p>
        </p:txBody>
      </p:sp>
      <p:pic>
        <p:nvPicPr>
          <p:cNvPr id="4121" name="Picture 25" descr="smart c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4018" y="4957617"/>
            <a:ext cx="1537333" cy="847936"/>
          </a:xfrm>
          <a:prstGeom prst="rect">
            <a:avLst/>
          </a:prstGeom>
          <a:noFill/>
          <a:extLst>
            <a:ext uri="{909E8E84-426E-40DD-AFC4-6F175D3DCCD1}">
              <a14:hiddenFill xmlns:a14="http://schemas.microsoft.com/office/drawing/2010/main">
                <a:solidFill>
                  <a:srgbClr val="FFFFFF"/>
                </a:solidFill>
              </a14:hiddenFill>
            </a:ext>
          </a:extLst>
        </p:spPr>
      </p:pic>
      <p:pic>
        <p:nvPicPr>
          <p:cNvPr id="4123" name="Picture 27" descr="The Future of the Smart House Movement | 33rd Squa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4018" y="5744257"/>
            <a:ext cx="1548163" cy="90522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7"/>
          <p:cNvSpPr txBox="1">
            <a:spLocks noChangeArrowheads="1"/>
          </p:cNvSpPr>
          <p:nvPr/>
        </p:nvSpPr>
        <p:spPr bwMode="auto">
          <a:xfrm>
            <a:off x="9186230" y="5637119"/>
            <a:ext cx="15727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a:t>Smart cities</a:t>
            </a:r>
          </a:p>
          <a:p>
            <a:pPr eaLnBrk="1" hangingPunct="1">
              <a:lnSpc>
                <a:spcPct val="100000"/>
              </a:lnSpc>
              <a:spcBef>
                <a:spcPct val="0"/>
              </a:spcBef>
              <a:buFontTx/>
              <a:buNone/>
            </a:pPr>
            <a:r>
              <a:rPr lang="en-US" altLang="en-US" sz="1800" b="1" dirty="0"/>
              <a:t>Smart houses</a:t>
            </a:r>
          </a:p>
        </p:txBody>
      </p:sp>
      <p:sp>
        <p:nvSpPr>
          <p:cNvPr id="2" name="TextBox 1">
            <a:extLst>
              <a:ext uri="{FF2B5EF4-FFF2-40B4-BE49-F238E27FC236}">
                <a16:creationId xmlns:a16="http://schemas.microsoft.com/office/drawing/2014/main" id="{DF71F28B-43D5-604A-ADE9-A1E244676A07}"/>
              </a:ext>
            </a:extLst>
          </p:cNvPr>
          <p:cNvSpPr txBox="1"/>
          <p:nvPr/>
        </p:nvSpPr>
        <p:spPr>
          <a:xfrm>
            <a:off x="-322729" y="93232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24396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3323-39B1-524F-B7A3-9711CA13D353}"/>
              </a:ext>
            </a:extLst>
          </p:cNvPr>
          <p:cNvSpPr>
            <a:spLocks noGrp="1"/>
          </p:cNvSpPr>
          <p:nvPr>
            <p:ph type="title"/>
          </p:nvPr>
        </p:nvSpPr>
        <p:spPr>
          <a:xfrm>
            <a:off x="189838" y="67948"/>
            <a:ext cx="11812323" cy="553998"/>
          </a:xfrm>
        </p:spPr>
        <p:txBody>
          <a:bodyPr/>
          <a:lstStyle/>
          <a:p>
            <a:r>
              <a:rPr lang="en-US" sz="4000" dirty="0">
                <a:latin typeface="Calibri" panose="020F0502020204030204" pitchFamily="34" charset="0"/>
                <a:cs typeface="Calibri" panose="020F0502020204030204" pitchFamily="34" charset="0"/>
              </a:rPr>
              <a:t>Types of workloads/stimuli for RAS/security modeling</a:t>
            </a:r>
          </a:p>
        </p:txBody>
      </p:sp>
      <p:sp>
        <p:nvSpPr>
          <p:cNvPr id="3" name="Content Placeholder 2">
            <a:extLst>
              <a:ext uri="{FF2B5EF4-FFF2-40B4-BE49-F238E27FC236}">
                <a16:creationId xmlns:a16="http://schemas.microsoft.com/office/drawing/2014/main" id="{9FA47BBF-E154-3E4E-8A4D-256B1766A0FE}"/>
              </a:ext>
            </a:extLst>
          </p:cNvPr>
          <p:cNvSpPr>
            <a:spLocks noGrp="1"/>
          </p:cNvSpPr>
          <p:nvPr>
            <p:ph idx="1"/>
          </p:nvPr>
        </p:nvSpPr>
        <p:spPr>
          <a:xfrm>
            <a:off x="431700" y="1049153"/>
            <a:ext cx="9659390" cy="5463900"/>
          </a:xfrm>
        </p:spPr>
        <p:txBody>
          <a:bodyPr>
            <a:normAutofit lnSpcReduction="10000"/>
          </a:bodyPr>
          <a:lstStyle/>
          <a:p>
            <a:r>
              <a:rPr lang="en-US" sz="2800" dirty="0">
                <a:latin typeface="Calibri" panose="020F0502020204030204" pitchFamily="34" charset="0"/>
                <a:cs typeface="Calibri" panose="020F0502020204030204" pitchFamily="34" charset="0"/>
              </a:rPr>
              <a:t>Complete workloads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SPEC 2017)</a:t>
            </a:r>
          </a:p>
          <a:p>
            <a:pPr lvl="1"/>
            <a:r>
              <a:rPr lang="en-US" sz="2400" dirty="0">
                <a:latin typeface="Calibri" panose="020F0502020204030204" pitchFamily="34" charset="0"/>
                <a:cs typeface="Calibri" panose="020F0502020204030204" pitchFamily="34" charset="0"/>
              </a:rPr>
              <a:t>Very large workload size (10s of billions)</a:t>
            </a:r>
          </a:p>
          <a:p>
            <a:pPr lvl="1"/>
            <a:r>
              <a:rPr lang="en-US" sz="2400" dirty="0">
                <a:latin typeface="Calibri" panose="020F0502020204030204" pitchFamily="34" charset="0"/>
                <a:cs typeface="Calibri" panose="020F0502020204030204" pitchFamily="34" charset="0"/>
              </a:rPr>
              <a:t>May not cover corner cases necessary to determine degree of protection</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Single instruction testcases across entire ISA*</a:t>
            </a:r>
          </a:p>
          <a:p>
            <a:pPr lvl="1"/>
            <a:r>
              <a:rPr lang="en-US" sz="2400" dirty="0">
                <a:latin typeface="Calibri" panose="020F0502020204030204" pitchFamily="34" charset="0"/>
                <a:cs typeface="Calibri" panose="020F0502020204030204" pitchFamily="34" charset="0"/>
              </a:rPr>
              <a:t>Used as baseline workload in our evaluation</a:t>
            </a:r>
          </a:p>
          <a:p>
            <a:r>
              <a:rPr lang="en-US" sz="2800" dirty="0" err="1">
                <a:latin typeface="Calibri" panose="020F0502020204030204" pitchFamily="34" charset="0"/>
                <a:cs typeface="Calibri" panose="020F0502020204030204" pitchFamily="34" charset="0"/>
              </a:rPr>
              <a:t>Stressmarks</a:t>
            </a:r>
            <a:r>
              <a:rPr lang="en-US" sz="2800" dirty="0">
                <a:latin typeface="Calibri" panose="020F0502020204030204" pitchFamily="34" charset="0"/>
                <a:cs typeface="Calibri" panose="020F0502020204030204" pitchFamily="34" charset="0"/>
              </a:rPr>
              <a:t> to maximize soft error rate</a:t>
            </a:r>
          </a:p>
          <a:p>
            <a:pPr lvl="1"/>
            <a:r>
              <a:rPr lang="en-US" sz="2400" dirty="0">
                <a:latin typeface="Calibri" panose="020F0502020204030204" pitchFamily="34" charset="0"/>
                <a:cs typeface="Calibri" panose="020F0502020204030204" pitchFamily="34" charset="0"/>
              </a:rPr>
              <a:t>Seeks to maximize residency and/or utilization</a:t>
            </a:r>
          </a:p>
          <a:p>
            <a:pPr lvl="1"/>
            <a:r>
              <a:rPr lang="en-US" sz="2400" dirty="0">
                <a:latin typeface="Calibri" panose="020F0502020204030204" pitchFamily="34" charset="0"/>
                <a:cs typeface="Calibri" panose="020F0502020204030204" pitchFamily="34" charset="0"/>
              </a:rPr>
              <a:t>Instrumental in dictating RAS strategy for processor</a:t>
            </a:r>
          </a:p>
          <a:p>
            <a:pPr lvl="1" algn="ctr"/>
            <a:endParaRPr lang="en-US" sz="2900" dirty="0">
              <a:latin typeface="Calibri" panose="020F0502020204030204" pitchFamily="34" charset="0"/>
              <a:cs typeface="Calibri" panose="020F0502020204030204" pitchFamily="34" charset="0"/>
            </a:endParaRPr>
          </a:p>
          <a:p>
            <a:pPr marL="0" indent="0" algn="ctr">
              <a:buNone/>
            </a:pPr>
            <a:r>
              <a:rPr lang="en-US" sz="2900" i="1" dirty="0">
                <a:latin typeface="Calibri" panose="020F0502020204030204" pitchFamily="34" charset="0"/>
                <a:cs typeface="Calibri" panose="020F0502020204030204" pitchFamily="34" charset="0"/>
              </a:rPr>
              <a:t>Our current focus is on comparisons between single instruction testcases and generated </a:t>
            </a:r>
            <a:r>
              <a:rPr lang="en-US" sz="2900" i="1" dirty="0" err="1">
                <a:latin typeface="Calibri" panose="020F0502020204030204" pitchFamily="34" charset="0"/>
                <a:cs typeface="Calibri" panose="020F0502020204030204" pitchFamily="34" charset="0"/>
              </a:rPr>
              <a:t>stressmarks</a:t>
            </a:r>
            <a:endParaRPr lang="en-US" sz="2900" i="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BEDE962-8986-AA48-85FF-A178F9A7BEF8}"/>
              </a:ext>
            </a:extLst>
          </p:cNvPr>
          <p:cNvSpPr>
            <a:spLocks noGrp="1"/>
          </p:cNvSpPr>
          <p:nvPr>
            <p:ph type="sldNum" sz="quarter" idx="4"/>
          </p:nvPr>
        </p:nvSpPr>
        <p:spPr/>
        <p:txBody>
          <a:bodyPr/>
          <a:lstStyle/>
          <a:p>
            <a:fld id="{D80A53B9-16B9-BE4E-A541-4780AA79D36C}" type="slidenum">
              <a:rPr lang="en-US" smtClean="0">
                <a:latin typeface="Calibri" panose="020F0502020204030204" pitchFamily="34" charset="0"/>
                <a:cs typeface="Calibri" panose="020F0502020204030204" pitchFamily="34" charset="0"/>
              </a:rPr>
              <a:t>20</a:t>
            </a:fld>
            <a:endParaRPr lang="en-US">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8D69815-A852-BA4D-8EFB-300F5F2A5170}"/>
              </a:ext>
            </a:extLst>
          </p:cNvPr>
          <p:cNvSpPr txBox="1"/>
          <p:nvPr/>
        </p:nvSpPr>
        <p:spPr>
          <a:xfrm>
            <a:off x="0" y="6513053"/>
            <a:ext cx="9659389" cy="276999"/>
          </a:xfrm>
          <a:prstGeom prst="rect">
            <a:avLst/>
          </a:prstGeom>
          <a:noFill/>
        </p:spPr>
        <p:txBody>
          <a:bodyPr wrap="square" rtlCol="0">
            <a:spAutoFit/>
          </a:bodyPr>
          <a:lstStyle/>
          <a:p>
            <a:r>
              <a:rPr lang="en-US" sz="1200" i="1" dirty="0"/>
              <a:t>*R. </a:t>
            </a:r>
            <a:r>
              <a:rPr lang="en-US" sz="1200" i="1" dirty="0" err="1"/>
              <a:t>Bertran</a:t>
            </a:r>
            <a:r>
              <a:rPr lang="en-US" sz="1200" i="1" dirty="0"/>
              <a:t>, Systematic Energy Characterization of CMP/SMT Processor Systems via Automated Micro-Benchmarks, MICRO 2012</a:t>
            </a:r>
          </a:p>
        </p:txBody>
      </p:sp>
      <p:pic>
        <p:nvPicPr>
          <p:cNvPr id="10" name="Picture 9" descr="IBMneg_noR.png">
            <a:extLst>
              <a:ext uri="{FF2B5EF4-FFF2-40B4-BE49-F238E27FC236}">
                <a16:creationId xmlns:a16="http://schemas.microsoft.com/office/drawing/2014/main" id="{3997E3E1-AB4D-9145-8519-0987BC464C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472" y="253064"/>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0201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4C3A-4AA6-A84B-B3BC-BC9E3D6D8107}"/>
              </a:ext>
            </a:extLst>
          </p:cNvPr>
          <p:cNvSpPr>
            <a:spLocks noGrp="1"/>
          </p:cNvSpPr>
          <p:nvPr>
            <p:ph type="title"/>
          </p:nvPr>
        </p:nvSpPr>
        <p:spPr>
          <a:xfrm>
            <a:off x="-39576" y="146245"/>
            <a:ext cx="12669078" cy="872229"/>
          </a:xfrm>
        </p:spPr>
        <p:txBody>
          <a:bodyPr>
            <a:noAutofit/>
          </a:bodyPr>
          <a:lstStyle/>
          <a:p>
            <a:r>
              <a:rPr lang="en-US" sz="3800" dirty="0">
                <a:latin typeface="Calibri" panose="020F0502020204030204" pitchFamily="34" charset="0"/>
                <a:cs typeface="Calibri" panose="020F0502020204030204" pitchFamily="34" charset="0"/>
              </a:rPr>
              <a:t>At what stage and granularity do we carry out SER modeling?</a:t>
            </a:r>
          </a:p>
        </p:txBody>
      </p:sp>
      <p:sp>
        <p:nvSpPr>
          <p:cNvPr id="4" name="Rounded Rectangle 3">
            <a:extLst>
              <a:ext uri="{FF2B5EF4-FFF2-40B4-BE49-F238E27FC236}">
                <a16:creationId xmlns:a16="http://schemas.microsoft.com/office/drawing/2014/main" id="{8E982AC7-B425-E041-9330-6D8CA04AA38D}"/>
              </a:ext>
            </a:extLst>
          </p:cNvPr>
          <p:cNvSpPr/>
          <p:nvPr/>
        </p:nvSpPr>
        <p:spPr bwMode="auto">
          <a:xfrm>
            <a:off x="384331" y="1762229"/>
            <a:ext cx="1863801" cy="1043136"/>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L0: Analytical evaluation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5" name="Rounded Rectangle 4">
            <a:extLst>
              <a:ext uri="{FF2B5EF4-FFF2-40B4-BE49-F238E27FC236}">
                <a16:creationId xmlns:a16="http://schemas.microsoft.com/office/drawing/2014/main" id="{F7880348-F57A-D043-A065-FE4F869CFE26}"/>
              </a:ext>
            </a:extLst>
          </p:cNvPr>
          <p:cNvSpPr/>
          <p:nvPr/>
        </p:nvSpPr>
        <p:spPr bwMode="auto">
          <a:xfrm>
            <a:off x="2772757" y="1762229"/>
            <a:ext cx="1863801" cy="1043136"/>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L1: Cycle-accurate simulation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6" name="Rounded Rectangle 5">
            <a:extLst>
              <a:ext uri="{FF2B5EF4-FFF2-40B4-BE49-F238E27FC236}">
                <a16:creationId xmlns:a16="http://schemas.microsoft.com/office/drawing/2014/main" id="{219A01BA-89E7-9D4D-A725-E5E73295E9CF}"/>
              </a:ext>
            </a:extLst>
          </p:cNvPr>
          <p:cNvSpPr/>
          <p:nvPr/>
        </p:nvSpPr>
        <p:spPr bwMode="auto">
          <a:xfrm>
            <a:off x="5161183" y="1762228"/>
            <a:ext cx="1863801" cy="1043136"/>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L2: RTL-level simulation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00F1C5B7-2058-5844-9B8E-53AE012D65B4}"/>
              </a:ext>
            </a:extLst>
          </p:cNvPr>
          <p:cNvSpPr/>
          <p:nvPr/>
        </p:nvSpPr>
        <p:spPr bwMode="auto">
          <a:xfrm>
            <a:off x="7549609" y="1762228"/>
            <a:ext cx="1863801" cy="1043136"/>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L3: FPGA-based emulation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42417791-1DAE-5544-AB0C-491FD5C650A6}"/>
              </a:ext>
            </a:extLst>
          </p:cNvPr>
          <p:cNvSpPr/>
          <p:nvPr/>
        </p:nvSpPr>
        <p:spPr bwMode="auto">
          <a:xfrm>
            <a:off x="9938035" y="1743566"/>
            <a:ext cx="1863801" cy="1043136"/>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Processor fabrication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9" name="Right Arrow 8">
            <a:extLst>
              <a:ext uri="{FF2B5EF4-FFF2-40B4-BE49-F238E27FC236}">
                <a16:creationId xmlns:a16="http://schemas.microsoft.com/office/drawing/2014/main" id="{6BB2D5BE-5F8A-F844-AF4E-F0DF931D3432}"/>
              </a:ext>
            </a:extLst>
          </p:cNvPr>
          <p:cNvSpPr/>
          <p:nvPr/>
        </p:nvSpPr>
        <p:spPr>
          <a:xfrm>
            <a:off x="2306453" y="2068654"/>
            <a:ext cx="440725" cy="39970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83C28428-2D60-1645-A47E-7D17BA8E7B05}"/>
              </a:ext>
            </a:extLst>
          </p:cNvPr>
          <p:cNvSpPr/>
          <p:nvPr/>
        </p:nvSpPr>
        <p:spPr>
          <a:xfrm>
            <a:off x="4694879" y="2049992"/>
            <a:ext cx="440725" cy="39970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CB3FFF47-DE38-F147-B605-E25CC1BF62ED}"/>
              </a:ext>
            </a:extLst>
          </p:cNvPr>
          <p:cNvSpPr/>
          <p:nvPr/>
        </p:nvSpPr>
        <p:spPr>
          <a:xfrm>
            <a:off x="7077992" y="2049992"/>
            <a:ext cx="440725" cy="39970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2DE059B5-F4A7-BA49-921B-7DB10390B805}"/>
              </a:ext>
            </a:extLst>
          </p:cNvPr>
          <p:cNvSpPr/>
          <p:nvPr/>
        </p:nvSpPr>
        <p:spPr>
          <a:xfrm>
            <a:off x="9466418" y="2049992"/>
            <a:ext cx="440725" cy="39970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44F2460-BD37-C140-BDBB-E416F1DF555A}"/>
              </a:ext>
            </a:extLst>
          </p:cNvPr>
          <p:cNvCxnSpPr>
            <a:cxnSpLocks/>
          </p:cNvCxnSpPr>
          <p:nvPr/>
        </p:nvCxnSpPr>
        <p:spPr>
          <a:xfrm flipH="1" flipV="1">
            <a:off x="6185192" y="2771797"/>
            <a:ext cx="219542" cy="30893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52923D-48B4-AA47-A110-3F7493F6249F}"/>
              </a:ext>
            </a:extLst>
          </p:cNvPr>
          <p:cNvSpPr txBox="1"/>
          <p:nvPr/>
        </p:nvSpPr>
        <p:spPr>
          <a:xfrm>
            <a:off x="5353480" y="3113288"/>
            <a:ext cx="2043814" cy="646331"/>
          </a:xfrm>
          <a:prstGeom prst="rect">
            <a:avLst/>
          </a:prstGeom>
          <a:noFill/>
        </p:spPr>
        <p:txBody>
          <a:bodyPr wrap="square" rtlCol="0">
            <a:spAutoFit/>
          </a:bodyPr>
          <a:lstStyle/>
          <a:p>
            <a:pPr algn="ctr"/>
            <a:r>
              <a:rPr lang="en-US" b="1" dirty="0">
                <a:solidFill>
                  <a:srgbClr val="C00000"/>
                </a:solidFill>
                <a:latin typeface="Calibri" panose="020F0502020204030204" pitchFamily="34" charset="0"/>
                <a:cs typeface="Calibri" panose="020F0502020204030204" pitchFamily="34" charset="0"/>
              </a:rPr>
              <a:t>Early-stage SER modeling</a:t>
            </a:r>
          </a:p>
        </p:txBody>
      </p:sp>
      <p:sp>
        <p:nvSpPr>
          <p:cNvPr id="15" name="Curved Down Arrow 14">
            <a:extLst>
              <a:ext uri="{FF2B5EF4-FFF2-40B4-BE49-F238E27FC236}">
                <a16:creationId xmlns:a16="http://schemas.microsoft.com/office/drawing/2014/main" id="{FAB794AF-7E64-A444-8C7D-7399C71343C2}"/>
              </a:ext>
            </a:extLst>
          </p:cNvPr>
          <p:cNvSpPr/>
          <p:nvPr/>
        </p:nvSpPr>
        <p:spPr>
          <a:xfrm flipH="1">
            <a:off x="3669364" y="1158518"/>
            <a:ext cx="2538064" cy="580311"/>
          </a:xfrm>
          <a:prstGeom prst="curvedDownArrow">
            <a:avLst>
              <a:gd name="adj1" fmla="val 28970"/>
              <a:gd name="adj2" fmla="val 50000"/>
              <a:gd name="adj3" fmla="val 1746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Curved Down Arrow 15">
            <a:extLst>
              <a:ext uri="{FF2B5EF4-FFF2-40B4-BE49-F238E27FC236}">
                <a16:creationId xmlns:a16="http://schemas.microsoft.com/office/drawing/2014/main" id="{B502A86B-3E56-7E4C-835D-07E77723215F}"/>
              </a:ext>
            </a:extLst>
          </p:cNvPr>
          <p:cNvSpPr/>
          <p:nvPr/>
        </p:nvSpPr>
        <p:spPr>
          <a:xfrm flipH="1">
            <a:off x="3599179" y="921629"/>
            <a:ext cx="4993642" cy="840558"/>
          </a:xfrm>
          <a:prstGeom prst="curvedDownArrow">
            <a:avLst>
              <a:gd name="adj1" fmla="val 28970"/>
              <a:gd name="adj2" fmla="val 50000"/>
              <a:gd name="adj3" fmla="val 12902"/>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TextBox 16">
            <a:extLst>
              <a:ext uri="{FF2B5EF4-FFF2-40B4-BE49-F238E27FC236}">
                <a16:creationId xmlns:a16="http://schemas.microsoft.com/office/drawing/2014/main" id="{FEA785FE-F9DD-1342-A10C-2A871362305B}"/>
              </a:ext>
            </a:extLst>
          </p:cNvPr>
          <p:cNvSpPr txBox="1"/>
          <p:nvPr/>
        </p:nvSpPr>
        <p:spPr>
          <a:xfrm>
            <a:off x="5195842" y="934352"/>
            <a:ext cx="2787281"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Designer feedback</a:t>
            </a:r>
          </a:p>
        </p:txBody>
      </p:sp>
      <p:sp>
        <p:nvSpPr>
          <p:cNvPr id="23" name="Cross 22">
            <a:extLst>
              <a:ext uri="{FF2B5EF4-FFF2-40B4-BE49-F238E27FC236}">
                <a16:creationId xmlns:a16="http://schemas.microsoft.com/office/drawing/2014/main" id="{D5FD18AA-97CF-AA45-8FAC-5ED07E8A7FCE}"/>
              </a:ext>
            </a:extLst>
          </p:cNvPr>
          <p:cNvSpPr/>
          <p:nvPr/>
        </p:nvSpPr>
        <p:spPr>
          <a:xfrm rot="2776110">
            <a:off x="7957157" y="1684595"/>
            <a:ext cx="1142491" cy="1200229"/>
          </a:xfrm>
          <a:prstGeom prst="plus">
            <a:avLst>
              <a:gd name="adj" fmla="val 3973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4" name="TextBox 23">
            <a:extLst>
              <a:ext uri="{FF2B5EF4-FFF2-40B4-BE49-F238E27FC236}">
                <a16:creationId xmlns:a16="http://schemas.microsoft.com/office/drawing/2014/main" id="{928F6BEA-D87F-F448-ACE1-5EECD5BA27B0}"/>
              </a:ext>
            </a:extLst>
          </p:cNvPr>
          <p:cNvSpPr txBox="1"/>
          <p:nvPr/>
        </p:nvSpPr>
        <p:spPr>
          <a:xfrm>
            <a:off x="7077992" y="2855235"/>
            <a:ext cx="3336758" cy="64633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Too late in the design cycle to affect any changes!!!</a:t>
            </a:r>
          </a:p>
        </p:txBody>
      </p:sp>
      <p:sp>
        <p:nvSpPr>
          <p:cNvPr id="25" name="Cross 24">
            <a:extLst>
              <a:ext uri="{FF2B5EF4-FFF2-40B4-BE49-F238E27FC236}">
                <a16:creationId xmlns:a16="http://schemas.microsoft.com/office/drawing/2014/main" id="{4F9F3A88-9A71-9743-A4A6-23C07C84930D}"/>
              </a:ext>
            </a:extLst>
          </p:cNvPr>
          <p:cNvSpPr/>
          <p:nvPr/>
        </p:nvSpPr>
        <p:spPr>
          <a:xfrm rot="2776110">
            <a:off x="3027932" y="1768947"/>
            <a:ext cx="1142491" cy="1200229"/>
          </a:xfrm>
          <a:prstGeom prst="plus">
            <a:avLst>
              <a:gd name="adj" fmla="val 3973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6" name="TextBox 25">
            <a:extLst>
              <a:ext uri="{FF2B5EF4-FFF2-40B4-BE49-F238E27FC236}">
                <a16:creationId xmlns:a16="http://schemas.microsoft.com/office/drawing/2014/main" id="{0C6EAAD3-ACC2-AF47-A85F-16C9ABA752BD}"/>
              </a:ext>
            </a:extLst>
          </p:cNvPr>
          <p:cNvSpPr txBox="1"/>
          <p:nvPr/>
        </p:nvSpPr>
        <p:spPr>
          <a:xfrm>
            <a:off x="2148767" y="2939587"/>
            <a:ext cx="3336758" cy="646331"/>
          </a:xfrm>
          <a:prstGeom prst="rect">
            <a:avLst/>
          </a:prstGeom>
          <a:noFill/>
        </p:spPr>
        <p:txBody>
          <a:bodyPr wrap="square" rtlCol="0">
            <a:spAutoFit/>
          </a:bodyPr>
          <a:lstStyle/>
          <a:p>
            <a:pPr algn="ctr"/>
            <a:r>
              <a:rPr lang="en-US" b="1" i="1" dirty="0">
                <a:latin typeface="Calibri" panose="020F0502020204030204" pitchFamily="34" charset="0"/>
                <a:cs typeface="Calibri" panose="020F0502020204030204" pitchFamily="34" charset="0"/>
              </a:rPr>
              <a:t>Too early - insufficient information on physical design!!</a:t>
            </a:r>
          </a:p>
        </p:txBody>
      </p:sp>
      <p:pic>
        <p:nvPicPr>
          <p:cNvPr id="28" name="Picture 27">
            <a:extLst>
              <a:ext uri="{FF2B5EF4-FFF2-40B4-BE49-F238E27FC236}">
                <a16:creationId xmlns:a16="http://schemas.microsoft.com/office/drawing/2014/main" id="{708006A7-27A2-764A-8847-18E078F5C67E}"/>
              </a:ext>
            </a:extLst>
          </p:cNvPr>
          <p:cNvPicPr>
            <a:picLocks noChangeAspect="1"/>
          </p:cNvPicPr>
          <p:nvPr/>
        </p:nvPicPr>
        <p:blipFill rotWithShape="1">
          <a:blip r:embed="rId3"/>
          <a:srcRect l="17100" t="13463" r="28306"/>
          <a:stretch/>
        </p:blipFill>
        <p:spPr>
          <a:xfrm>
            <a:off x="8201865" y="3742865"/>
            <a:ext cx="2759977" cy="2617624"/>
          </a:xfrm>
          <a:prstGeom prst="rect">
            <a:avLst/>
          </a:prstGeom>
        </p:spPr>
      </p:pic>
      <p:sp>
        <p:nvSpPr>
          <p:cNvPr id="29" name="TextBox 28">
            <a:extLst>
              <a:ext uri="{FF2B5EF4-FFF2-40B4-BE49-F238E27FC236}">
                <a16:creationId xmlns:a16="http://schemas.microsoft.com/office/drawing/2014/main" id="{12517EB6-1926-7F4E-B9A9-A2FF27AD2BF6}"/>
              </a:ext>
            </a:extLst>
          </p:cNvPr>
          <p:cNvSpPr txBox="1"/>
          <p:nvPr/>
        </p:nvSpPr>
        <p:spPr>
          <a:xfrm>
            <a:off x="7487319" y="6235039"/>
            <a:ext cx="422348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Distribution of macros across microarchitecture units</a:t>
            </a:r>
          </a:p>
        </p:txBody>
      </p:sp>
      <p:pic>
        <p:nvPicPr>
          <p:cNvPr id="30" name="Picture 29">
            <a:extLst>
              <a:ext uri="{FF2B5EF4-FFF2-40B4-BE49-F238E27FC236}">
                <a16:creationId xmlns:a16="http://schemas.microsoft.com/office/drawing/2014/main" id="{DC6BF24B-F0E9-B84F-B318-CA7296B716BA}"/>
              </a:ext>
            </a:extLst>
          </p:cNvPr>
          <p:cNvPicPr>
            <a:picLocks noChangeAspect="1"/>
          </p:cNvPicPr>
          <p:nvPr/>
        </p:nvPicPr>
        <p:blipFill>
          <a:blip r:embed="rId4"/>
          <a:stretch>
            <a:fillRect/>
          </a:stretch>
        </p:blipFill>
        <p:spPr>
          <a:xfrm>
            <a:off x="850327" y="4269664"/>
            <a:ext cx="1936366" cy="1980464"/>
          </a:xfrm>
          <a:prstGeom prst="rect">
            <a:avLst/>
          </a:prstGeom>
        </p:spPr>
      </p:pic>
      <p:sp>
        <p:nvSpPr>
          <p:cNvPr id="31" name="Rectangle 30">
            <a:extLst>
              <a:ext uri="{FF2B5EF4-FFF2-40B4-BE49-F238E27FC236}">
                <a16:creationId xmlns:a16="http://schemas.microsoft.com/office/drawing/2014/main" id="{5F7E5199-C0A8-FF45-86F8-C9309B4D276C}"/>
              </a:ext>
            </a:extLst>
          </p:cNvPr>
          <p:cNvSpPr/>
          <p:nvPr/>
        </p:nvSpPr>
        <p:spPr>
          <a:xfrm>
            <a:off x="2351663" y="4429332"/>
            <a:ext cx="238710" cy="3231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9F3B0B68-D790-E940-9DEE-C5A9F218815F}"/>
              </a:ext>
            </a:extLst>
          </p:cNvPr>
          <p:cNvCxnSpPr>
            <a:cxnSpLocks/>
          </p:cNvCxnSpPr>
          <p:nvPr/>
        </p:nvCxnSpPr>
        <p:spPr>
          <a:xfrm flipV="1">
            <a:off x="2580877" y="4354124"/>
            <a:ext cx="1145863" cy="1030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E40431-1453-8744-BA20-B2A52B77099F}"/>
              </a:ext>
            </a:extLst>
          </p:cNvPr>
          <p:cNvCxnSpPr>
            <a:cxnSpLocks/>
          </p:cNvCxnSpPr>
          <p:nvPr/>
        </p:nvCxnSpPr>
        <p:spPr>
          <a:xfrm>
            <a:off x="2580877" y="4749048"/>
            <a:ext cx="1152330" cy="776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2AF13A26-C6B1-C240-9457-DB848E680AEE}"/>
              </a:ext>
            </a:extLst>
          </p:cNvPr>
          <p:cNvSpPr/>
          <p:nvPr/>
        </p:nvSpPr>
        <p:spPr>
          <a:xfrm>
            <a:off x="3742998" y="4354124"/>
            <a:ext cx="2080286" cy="12031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B363EE1D-7EBF-BE44-93E7-FDC1D8E9CCB3}"/>
              </a:ext>
            </a:extLst>
          </p:cNvPr>
          <p:cNvSpPr txBox="1"/>
          <p:nvPr/>
        </p:nvSpPr>
        <p:spPr>
          <a:xfrm>
            <a:off x="3669364" y="4373745"/>
            <a:ext cx="2281940" cy="1169551"/>
          </a:xfrm>
          <a:prstGeom prst="rect">
            <a:avLst/>
          </a:prstGeom>
          <a:noFill/>
        </p:spPr>
        <p:txBody>
          <a:bodyPr wrap="square" rtlCol="0">
            <a:spAutoFit/>
          </a:bodyPr>
          <a:lstStyle/>
          <a:p>
            <a:r>
              <a:rPr lang="en-US" sz="1400" b="1" dirty="0">
                <a:solidFill>
                  <a:srgbClr val="C00000"/>
                </a:solidFill>
                <a:latin typeface="Calibri" panose="020F0502020204030204" pitchFamily="34" charset="0"/>
                <a:cs typeface="Calibri" panose="020F0502020204030204" pitchFamily="34" charset="0"/>
              </a:rPr>
              <a:t>Inst. Fetch Unit (IFU)</a:t>
            </a:r>
          </a:p>
          <a:p>
            <a:r>
              <a:rPr lang="en-US" sz="1400" b="1" dirty="0">
                <a:solidFill>
                  <a:srgbClr val="C00000"/>
                </a:solidFill>
                <a:latin typeface="Calibri" panose="020F0502020204030204" pitchFamily="34" charset="0"/>
                <a:cs typeface="Calibri" panose="020F0502020204030204" pitchFamily="34" charset="0"/>
              </a:rPr>
              <a:t>Inst. Scheduling Unit (ISU)</a:t>
            </a:r>
          </a:p>
          <a:p>
            <a:r>
              <a:rPr lang="en-US" sz="1400" b="1" dirty="0">
                <a:solidFill>
                  <a:srgbClr val="C00000"/>
                </a:solidFill>
                <a:latin typeface="Calibri" panose="020F0502020204030204" pitchFamily="34" charset="0"/>
                <a:cs typeface="Calibri" panose="020F0502020204030204" pitchFamily="34" charset="0"/>
              </a:rPr>
              <a:t>Vector/Functional Unit (VU)</a:t>
            </a:r>
          </a:p>
          <a:p>
            <a:r>
              <a:rPr lang="en-US" sz="1400" b="1" dirty="0">
                <a:solidFill>
                  <a:srgbClr val="C00000"/>
                </a:solidFill>
                <a:latin typeface="Calibri" panose="020F0502020204030204" pitchFamily="34" charset="0"/>
                <a:cs typeface="Calibri" panose="020F0502020204030204" pitchFamily="34" charset="0"/>
              </a:rPr>
              <a:t>Memory Unit (MU)</a:t>
            </a:r>
          </a:p>
          <a:p>
            <a:r>
              <a:rPr lang="en-US" sz="1400" b="1" dirty="0">
                <a:solidFill>
                  <a:srgbClr val="C00000"/>
                </a:solidFill>
                <a:latin typeface="Calibri" panose="020F0502020204030204" pitchFamily="34" charset="0"/>
                <a:cs typeface="Calibri" panose="020F0502020204030204" pitchFamily="34" charset="0"/>
              </a:rPr>
              <a:t>Pervasive Unit (PU)</a:t>
            </a:r>
          </a:p>
        </p:txBody>
      </p:sp>
      <p:cxnSp>
        <p:nvCxnSpPr>
          <p:cNvPr id="36" name="Straight Connector 35">
            <a:extLst>
              <a:ext uri="{FF2B5EF4-FFF2-40B4-BE49-F238E27FC236}">
                <a16:creationId xmlns:a16="http://schemas.microsoft.com/office/drawing/2014/main" id="{61284DEC-A085-4440-B172-0E1A559976CF}"/>
              </a:ext>
            </a:extLst>
          </p:cNvPr>
          <p:cNvCxnSpPr>
            <a:cxnSpLocks/>
          </p:cNvCxnSpPr>
          <p:nvPr/>
        </p:nvCxnSpPr>
        <p:spPr>
          <a:xfrm flipH="1">
            <a:off x="5793279" y="3879880"/>
            <a:ext cx="3467734" cy="4705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B6BCAD-A67F-8A4B-BCEC-7B65B0EB6F7C}"/>
              </a:ext>
            </a:extLst>
          </p:cNvPr>
          <p:cNvCxnSpPr>
            <a:cxnSpLocks/>
          </p:cNvCxnSpPr>
          <p:nvPr/>
        </p:nvCxnSpPr>
        <p:spPr>
          <a:xfrm flipH="1" flipV="1">
            <a:off x="5793279" y="5557282"/>
            <a:ext cx="3403180" cy="573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45B04FD-B370-8646-A2E7-B78FF5F9E83A}"/>
              </a:ext>
            </a:extLst>
          </p:cNvPr>
          <p:cNvSpPr/>
          <p:nvPr/>
        </p:nvSpPr>
        <p:spPr>
          <a:xfrm>
            <a:off x="5936984" y="4453965"/>
            <a:ext cx="2257028" cy="954107"/>
          </a:xfrm>
          <a:prstGeom prst="rect">
            <a:avLst/>
          </a:prstGeom>
          <a:noFill/>
        </p:spPr>
        <p:txBody>
          <a:bodyPr wrap="none" lIns="91440" tIns="45720" rIns="91440" bIns="45720">
            <a:spAutoFit/>
          </a:bodyPr>
          <a:lstStyle/>
          <a:p>
            <a:pPr algn="ctr"/>
            <a:r>
              <a:rPr lang="en-US" sz="2800" b="0" cap="none" spc="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Macros </a:t>
            </a:r>
          </a:p>
          <a:p>
            <a:pPr algn="ctr"/>
            <a:r>
              <a:rPr lang="en-US" sz="2800" b="0" cap="none" spc="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(RTL modules)</a:t>
            </a:r>
          </a:p>
        </p:txBody>
      </p:sp>
      <p:sp>
        <p:nvSpPr>
          <p:cNvPr id="39" name="Rectangle 38">
            <a:extLst>
              <a:ext uri="{FF2B5EF4-FFF2-40B4-BE49-F238E27FC236}">
                <a16:creationId xmlns:a16="http://schemas.microsoft.com/office/drawing/2014/main" id="{1642A358-ECE8-2A49-9807-E5C1E9039942}"/>
              </a:ext>
            </a:extLst>
          </p:cNvPr>
          <p:cNvSpPr/>
          <p:nvPr/>
        </p:nvSpPr>
        <p:spPr>
          <a:xfrm>
            <a:off x="2817789" y="4570860"/>
            <a:ext cx="947695" cy="523220"/>
          </a:xfrm>
          <a:prstGeom prst="rect">
            <a:avLst/>
          </a:prstGeom>
          <a:noFill/>
        </p:spPr>
        <p:txBody>
          <a:bodyPr wrap="none" lIns="91440" tIns="45720" rIns="91440" bIns="45720">
            <a:spAutoFit/>
          </a:bodyPr>
          <a:lstStyle/>
          <a:p>
            <a:pPr algn="ctr"/>
            <a:r>
              <a:rPr lang="en-US" sz="2800" b="0" cap="none" spc="0" dirty="0">
                <a:ln w="0"/>
                <a:solidFill>
                  <a:srgbClr val="C0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Units</a:t>
            </a:r>
          </a:p>
        </p:txBody>
      </p:sp>
      <p:sp>
        <p:nvSpPr>
          <p:cNvPr id="40" name="TextBox 39">
            <a:extLst>
              <a:ext uri="{FF2B5EF4-FFF2-40B4-BE49-F238E27FC236}">
                <a16:creationId xmlns:a16="http://schemas.microsoft.com/office/drawing/2014/main" id="{BDF2F43A-0BB3-894B-810D-7F3E5947D4DC}"/>
              </a:ext>
            </a:extLst>
          </p:cNvPr>
          <p:cNvSpPr txBox="1"/>
          <p:nvPr/>
        </p:nvSpPr>
        <p:spPr>
          <a:xfrm>
            <a:off x="2351663" y="5873311"/>
            <a:ext cx="6227744" cy="523220"/>
          </a:xfrm>
          <a:prstGeom prst="rect">
            <a:avLst/>
          </a:prstGeom>
          <a:noFill/>
        </p:spPr>
        <p:txBody>
          <a:bodyPr wrap="square" rtlCol="0">
            <a:spAutoFit/>
          </a:bodyPr>
          <a:lstStyle/>
          <a:p>
            <a:pPr algn="ctr"/>
            <a:r>
              <a:rPr lang="en-US" sz="2800" b="1" dirty="0"/>
              <a:t> Processor Component Hierarchy</a:t>
            </a:r>
          </a:p>
        </p:txBody>
      </p:sp>
      <p:sp>
        <p:nvSpPr>
          <p:cNvPr id="49" name="Slide Number Placeholder 48">
            <a:extLst>
              <a:ext uri="{FF2B5EF4-FFF2-40B4-BE49-F238E27FC236}">
                <a16:creationId xmlns:a16="http://schemas.microsoft.com/office/drawing/2014/main" id="{249ABA0D-2473-C245-BC6C-02D72099B779}"/>
              </a:ext>
            </a:extLst>
          </p:cNvPr>
          <p:cNvSpPr>
            <a:spLocks noGrp="1"/>
          </p:cNvSpPr>
          <p:nvPr>
            <p:ph type="sldNum" sz="quarter" idx="4"/>
          </p:nvPr>
        </p:nvSpPr>
        <p:spPr/>
        <p:txBody>
          <a:bodyPr/>
          <a:lstStyle/>
          <a:p>
            <a:fld id="{D80A53B9-16B9-BE4E-A541-4780AA79D36C}" type="slidenum">
              <a:rPr lang="en-US" smtClean="0"/>
              <a:t>21</a:t>
            </a:fld>
            <a:endParaRPr lang="en-US"/>
          </a:p>
        </p:txBody>
      </p:sp>
    </p:spTree>
    <p:extLst>
      <p:ext uri="{BB962C8B-B14F-4D97-AF65-F5344CB8AC3E}">
        <p14:creationId xmlns:p14="http://schemas.microsoft.com/office/powerpoint/2010/main" val="139545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P spid="24" grpId="0"/>
      <p:bldP spid="25" grpId="0" animBg="1"/>
      <p:bldP spid="26" grpId="0"/>
      <p:bldP spid="29" grpId="0"/>
      <p:bldP spid="31" grpId="0" animBg="1"/>
      <p:bldP spid="34" grpId="0" animBg="1"/>
      <p:bldP spid="35"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5980-F694-9343-A9F8-2C9888C6972C}"/>
              </a:ext>
            </a:extLst>
          </p:cNvPr>
          <p:cNvSpPr>
            <a:spLocks noGrp="1"/>
          </p:cNvSpPr>
          <p:nvPr>
            <p:ph type="title"/>
          </p:nvPr>
        </p:nvSpPr>
        <p:spPr>
          <a:xfrm>
            <a:off x="149505" y="29192"/>
            <a:ext cx="10515600" cy="553998"/>
          </a:xfrm>
        </p:spPr>
        <p:txBody>
          <a:bodyPr/>
          <a:lstStyle/>
          <a:p>
            <a:r>
              <a:rPr lang="en-US" sz="4000" dirty="0">
                <a:latin typeface="Calibri" panose="020F0502020204030204" pitchFamily="34" charset="0"/>
                <a:cs typeface="Calibri" panose="020F0502020204030204" pitchFamily="34" charset="0"/>
              </a:rPr>
              <a:t>Introduction</a:t>
            </a:r>
          </a:p>
        </p:txBody>
      </p:sp>
      <p:sp>
        <p:nvSpPr>
          <p:cNvPr id="10" name="Content Placeholder 9">
            <a:extLst>
              <a:ext uri="{FF2B5EF4-FFF2-40B4-BE49-F238E27FC236}">
                <a16:creationId xmlns:a16="http://schemas.microsoft.com/office/drawing/2014/main" id="{70C6985C-B3FA-DB49-89CC-1DD0E84002AC}"/>
              </a:ext>
            </a:extLst>
          </p:cNvPr>
          <p:cNvSpPr>
            <a:spLocks noGrp="1"/>
          </p:cNvSpPr>
          <p:nvPr>
            <p:ph idx="1"/>
          </p:nvPr>
        </p:nvSpPr>
        <p:spPr>
          <a:xfrm>
            <a:off x="2870407" y="3004165"/>
            <a:ext cx="6827093" cy="3210297"/>
          </a:xfrm>
        </p:spPr>
        <p:txBody>
          <a:bodyPr>
            <a:noAutofit/>
          </a:bodyPr>
          <a:lstStyle/>
          <a:p>
            <a:r>
              <a:rPr lang="en-US" sz="2400" dirty="0">
                <a:latin typeface="Calibri" panose="020F0502020204030204" pitchFamily="34" charset="0"/>
                <a:cs typeface="Calibri" panose="020F0502020204030204" pitchFamily="34" charset="0"/>
              </a:rPr>
              <a:t>Processors need varying degrees of protection, particularly against radiation-induced soft errors</a:t>
            </a:r>
          </a:p>
          <a:p>
            <a:r>
              <a:rPr lang="en-US" sz="2400" dirty="0">
                <a:latin typeface="Calibri" panose="020F0502020204030204" pitchFamily="34" charset="0"/>
                <a:cs typeface="Calibri" panose="020F0502020204030204" pitchFamily="34" charset="0"/>
              </a:rPr>
              <a:t>Targeted errors, from malicious entities may also be a source of concern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Rowhammer</a:t>
            </a:r>
            <a:r>
              <a:rPr lang="en-US" sz="2400" dirty="0">
                <a:latin typeface="Calibri" panose="020F0502020204030204" pitchFamily="34" charset="0"/>
                <a:cs typeface="Calibri" panose="020F0502020204030204" pitchFamily="34" charset="0"/>
              </a:rPr>
              <a:t> attacks)</a:t>
            </a:r>
          </a:p>
          <a:p>
            <a:r>
              <a:rPr lang="en-US" sz="2400" i="1" dirty="0">
                <a:latin typeface="Calibri" panose="020F0502020204030204" pitchFamily="34" charset="0"/>
                <a:cs typeface="Calibri" panose="020F0502020204030204" pitchFamily="34" charset="0"/>
              </a:rPr>
              <a:t>Early Stage </a:t>
            </a:r>
            <a:r>
              <a:rPr lang="en-US" sz="2400" dirty="0">
                <a:latin typeface="Calibri" panose="020F0502020204030204" pitchFamily="34" charset="0"/>
                <a:cs typeface="Calibri" panose="020F0502020204030204" pitchFamily="34" charset="0"/>
              </a:rPr>
              <a:t>vulnerability modeling needed to implement appropriate mitigation features</a:t>
            </a:r>
          </a:p>
          <a:p>
            <a:r>
              <a:rPr lang="en-US" sz="2400" b="1" i="1" dirty="0">
                <a:latin typeface="Calibri" panose="020F0502020204030204" pitchFamily="34" charset="0"/>
                <a:cs typeface="Calibri" panose="020F0502020204030204" pitchFamily="34" charset="0"/>
              </a:rPr>
              <a:t>ERASER</a:t>
            </a:r>
            <a:r>
              <a:rPr lang="en-US" sz="2400"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An open source framework for Reliability and security evaluation of RISC-V processors </a:t>
            </a:r>
          </a:p>
        </p:txBody>
      </p:sp>
      <p:pic>
        <p:nvPicPr>
          <p:cNvPr id="62" name="Picture 61">
            <a:extLst>
              <a:ext uri="{FF2B5EF4-FFF2-40B4-BE49-F238E27FC236}">
                <a16:creationId xmlns:a16="http://schemas.microsoft.com/office/drawing/2014/main" id="{A1FB889C-E0A3-5C42-8C8B-69CF8D0F9CE1}"/>
              </a:ext>
            </a:extLst>
          </p:cNvPr>
          <p:cNvPicPr>
            <a:picLocks noChangeAspect="1"/>
          </p:cNvPicPr>
          <p:nvPr/>
        </p:nvPicPr>
        <p:blipFill>
          <a:blip r:embed="rId3"/>
          <a:stretch>
            <a:fillRect/>
          </a:stretch>
        </p:blipFill>
        <p:spPr>
          <a:xfrm>
            <a:off x="149505" y="701094"/>
            <a:ext cx="2477652" cy="2534078"/>
          </a:xfrm>
          <a:prstGeom prst="rect">
            <a:avLst/>
          </a:prstGeom>
        </p:spPr>
      </p:pic>
      <p:sp>
        <p:nvSpPr>
          <p:cNvPr id="68" name="TextBox 67">
            <a:extLst>
              <a:ext uri="{FF2B5EF4-FFF2-40B4-BE49-F238E27FC236}">
                <a16:creationId xmlns:a16="http://schemas.microsoft.com/office/drawing/2014/main" id="{76563B1E-D282-1D40-8F78-5FD6DB14EA38}"/>
              </a:ext>
            </a:extLst>
          </p:cNvPr>
          <p:cNvSpPr txBox="1"/>
          <p:nvPr/>
        </p:nvSpPr>
        <p:spPr>
          <a:xfrm>
            <a:off x="374170" y="1773227"/>
            <a:ext cx="2028321" cy="400110"/>
          </a:xfrm>
          <a:prstGeom prst="rect">
            <a:avLst/>
          </a:prstGeom>
          <a:solidFill>
            <a:schemeClr val="bg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IBM POWER9</a:t>
            </a:r>
            <a:r>
              <a:rPr lang="en-US" sz="2000" b="1" baseline="30000" dirty="0">
                <a:latin typeface="Calibri" panose="020F0502020204030204" pitchFamily="34" charset="0"/>
                <a:cs typeface="Calibri" panose="020F0502020204030204" pitchFamily="34" charset="0"/>
              </a:rPr>
              <a:t>TM</a:t>
            </a:r>
          </a:p>
        </p:txBody>
      </p:sp>
      <p:sp>
        <p:nvSpPr>
          <p:cNvPr id="3" name="Slide Number Placeholder 2">
            <a:extLst>
              <a:ext uri="{FF2B5EF4-FFF2-40B4-BE49-F238E27FC236}">
                <a16:creationId xmlns:a16="http://schemas.microsoft.com/office/drawing/2014/main" id="{ABA540BB-DDC5-8D47-8FB3-B60AFF9634D9}"/>
              </a:ext>
            </a:extLst>
          </p:cNvPr>
          <p:cNvSpPr>
            <a:spLocks noGrp="1"/>
          </p:cNvSpPr>
          <p:nvPr>
            <p:ph type="sldNum" sz="quarter" idx="4"/>
          </p:nvPr>
        </p:nvSpPr>
        <p:spPr/>
        <p:txBody>
          <a:bodyPr/>
          <a:lstStyle/>
          <a:p>
            <a:fld id="{D80A53B9-16B9-BE4E-A541-4780AA79D36C}" type="slidenum">
              <a:rPr lang="en-US" smtClean="0"/>
              <a:t>3</a:t>
            </a:fld>
            <a:endParaRPr lang="en-US"/>
          </a:p>
        </p:txBody>
      </p:sp>
      <p:pic>
        <p:nvPicPr>
          <p:cNvPr id="14" name="Picture 13" descr="IBMneg_noR.png">
            <a:extLst>
              <a:ext uri="{FF2B5EF4-FFF2-40B4-BE49-F238E27FC236}">
                <a16:creationId xmlns:a16="http://schemas.microsoft.com/office/drawing/2014/main" id="{47965BB9-73D2-BE4F-AB15-9B86FC5E25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2234" y="275361"/>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27846C0D-B584-CA4C-984F-7AABDDB4A960}"/>
              </a:ext>
            </a:extLst>
          </p:cNvPr>
          <p:cNvPicPr>
            <a:picLocks noChangeAspect="1"/>
          </p:cNvPicPr>
          <p:nvPr/>
        </p:nvPicPr>
        <p:blipFill>
          <a:blip r:embed="rId5"/>
          <a:stretch>
            <a:fillRect/>
          </a:stretch>
        </p:blipFill>
        <p:spPr>
          <a:xfrm>
            <a:off x="9538519" y="670735"/>
            <a:ext cx="2541147" cy="2505295"/>
          </a:xfrm>
          <a:prstGeom prst="rect">
            <a:avLst/>
          </a:prstGeom>
        </p:spPr>
      </p:pic>
      <p:pic>
        <p:nvPicPr>
          <p:cNvPr id="18" name="Picture 17">
            <a:extLst>
              <a:ext uri="{FF2B5EF4-FFF2-40B4-BE49-F238E27FC236}">
                <a16:creationId xmlns:a16="http://schemas.microsoft.com/office/drawing/2014/main" id="{F84E16E6-0B77-AA44-991C-512F3CFCE9C7}"/>
              </a:ext>
            </a:extLst>
          </p:cNvPr>
          <p:cNvPicPr>
            <a:picLocks noChangeAspect="1"/>
          </p:cNvPicPr>
          <p:nvPr/>
        </p:nvPicPr>
        <p:blipFill>
          <a:blip r:embed="rId6"/>
          <a:stretch>
            <a:fillRect/>
          </a:stretch>
        </p:blipFill>
        <p:spPr>
          <a:xfrm>
            <a:off x="10097896" y="1255218"/>
            <a:ext cx="1422400" cy="1422400"/>
          </a:xfrm>
          <a:prstGeom prst="rect">
            <a:avLst/>
          </a:prstGeom>
        </p:spPr>
      </p:pic>
      <p:sp>
        <p:nvSpPr>
          <p:cNvPr id="8" name="Rectangle 7">
            <a:extLst>
              <a:ext uri="{FF2B5EF4-FFF2-40B4-BE49-F238E27FC236}">
                <a16:creationId xmlns:a16="http://schemas.microsoft.com/office/drawing/2014/main" id="{B74F1DCC-2B5D-7D42-82E4-53BD0C7E44DD}"/>
              </a:ext>
            </a:extLst>
          </p:cNvPr>
          <p:cNvSpPr/>
          <p:nvPr/>
        </p:nvSpPr>
        <p:spPr bwMode="auto">
          <a:xfrm>
            <a:off x="9551680" y="3852202"/>
            <a:ext cx="2514823" cy="2544904"/>
          </a:xfrm>
          <a:prstGeom prst="rect">
            <a:avLst/>
          </a:prstGeom>
          <a:blipFill dpi="0" rotWithShape="1">
            <a:blip r:embed="rId7"/>
            <a:srcRect/>
            <a:stretch>
              <a:fillRect/>
            </a:stretch>
          </a:blipFill>
          <a:ln w="9360">
            <a:solidFill>
              <a:schemeClr val="tx1">
                <a:lumMod val="50000"/>
                <a:lumOff val="50000"/>
              </a:schemeClr>
            </a:solidFill>
            <a:miter lim="800000"/>
            <a:headEnd/>
            <a:tailEnd type="triangle" w="med" len="med"/>
          </a:ln>
          <a:effectLst/>
        </p:spPr>
        <p:txBody>
          <a:bodyPr rtlCol="0" anchor="ctr"/>
          <a:lstStyle/>
          <a:p>
            <a:pPr algn="ctr"/>
            <a:endParaRPr lang="en-US"/>
          </a:p>
        </p:txBody>
      </p:sp>
      <p:pic>
        <p:nvPicPr>
          <p:cNvPr id="9" name="Picture 8">
            <a:extLst>
              <a:ext uri="{FF2B5EF4-FFF2-40B4-BE49-F238E27FC236}">
                <a16:creationId xmlns:a16="http://schemas.microsoft.com/office/drawing/2014/main" id="{C16E38C7-D56A-114D-8882-3790952EDA7E}"/>
              </a:ext>
            </a:extLst>
          </p:cNvPr>
          <p:cNvPicPr>
            <a:picLocks noChangeAspect="1"/>
          </p:cNvPicPr>
          <p:nvPr/>
        </p:nvPicPr>
        <p:blipFill>
          <a:blip r:embed="rId8"/>
          <a:stretch>
            <a:fillRect/>
          </a:stretch>
        </p:blipFill>
        <p:spPr>
          <a:xfrm>
            <a:off x="112334" y="3852202"/>
            <a:ext cx="2514823" cy="2534077"/>
          </a:xfrm>
          <a:prstGeom prst="rect">
            <a:avLst/>
          </a:prstGeom>
        </p:spPr>
      </p:pic>
      <p:sp>
        <p:nvSpPr>
          <p:cNvPr id="24" name="Right Arrow 23">
            <a:extLst>
              <a:ext uri="{FF2B5EF4-FFF2-40B4-BE49-F238E27FC236}">
                <a16:creationId xmlns:a16="http://schemas.microsoft.com/office/drawing/2014/main" id="{1E33E2F2-8CC6-8641-9595-D83B65E41940}"/>
              </a:ext>
            </a:extLst>
          </p:cNvPr>
          <p:cNvSpPr/>
          <p:nvPr/>
        </p:nvSpPr>
        <p:spPr>
          <a:xfrm rot="5400000">
            <a:off x="10552077" y="3304454"/>
            <a:ext cx="514027" cy="44361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5" name="Right Arrow 24">
            <a:extLst>
              <a:ext uri="{FF2B5EF4-FFF2-40B4-BE49-F238E27FC236}">
                <a16:creationId xmlns:a16="http://schemas.microsoft.com/office/drawing/2014/main" id="{977ACCF6-51D0-D74B-8AB9-61A02717078B}"/>
              </a:ext>
            </a:extLst>
          </p:cNvPr>
          <p:cNvSpPr/>
          <p:nvPr/>
        </p:nvSpPr>
        <p:spPr>
          <a:xfrm rot="5400000">
            <a:off x="1112731" y="3321878"/>
            <a:ext cx="514027" cy="44361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FAA2610-4438-9D46-B89E-3E67FA786CF0}"/>
              </a:ext>
            </a:extLst>
          </p:cNvPr>
          <p:cNvSpPr txBox="1"/>
          <p:nvPr/>
        </p:nvSpPr>
        <p:spPr>
          <a:xfrm>
            <a:off x="10918062" y="3078498"/>
            <a:ext cx="1161604" cy="276999"/>
          </a:xfrm>
          <a:prstGeom prst="rect">
            <a:avLst/>
          </a:prstGeom>
          <a:noFill/>
        </p:spPr>
        <p:txBody>
          <a:bodyPr wrap="square" rtlCol="0">
            <a:spAutoFit/>
          </a:bodyPr>
          <a:lstStyle/>
          <a:p>
            <a:pPr algn="r"/>
            <a:r>
              <a:rPr lang="en-US" sz="1200" i="1" dirty="0" err="1">
                <a:latin typeface="Calibri" panose="020F0502020204030204" pitchFamily="34" charset="0"/>
                <a:cs typeface="Calibri" panose="020F0502020204030204" pitchFamily="34" charset="0"/>
              </a:rPr>
              <a:t>asic.ethz.ch</a:t>
            </a:r>
            <a:endParaRPr lang="en-US" sz="1200" i="1"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30CDEEBA-EADC-D744-8E14-EF18BD1F44B6}"/>
              </a:ext>
            </a:extLst>
          </p:cNvPr>
          <p:cNvSpPr txBox="1"/>
          <p:nvPr/>
        </p:nvSpPr>
        <p:spPr>
          <a:xfrm>
            <a:off x="1484075" y="6341764"/>
            <a:ext cx="1622369" cy="276999"/>
          </a:xfrm>
          <a:prstGeom prst="rect">
            <a:avLst/>
          </a:prstGeom>
          <a:noFill/>
        </p:spPr>
        <p:txBody>
          <a:bodyPr wrap="square" rtlCol="0">
            <a:spAutoFit/>
          </a:bodyPr>
          <a:lstStyle/>
          <a:p>
            <a:r>
              <a:rPr lang="en-US" sz="1200" i="1" dirty="0" err="1">
                <a:latin typeface="Calibri" panose="020F0502020204030204" pitchFamily="34" charset="0"/>
                <a:cs typeface="Calibri" panose="020F0502020204030204" pitchFamily="34" charset="0"/>
              </a:rPr>
              <a:t>fuse.wikichip.org</a:t>
            </a:r>
            <a:endParaRPr lang="en-US" sz="1200" i="1"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0F945E61-031C-0E42-ABCC-4F84957F68E4}"/>
              </a:ext>
            </a:extLst>
          </p:cNvPr>
          <p:cNvSpPr txBox="1"/>
          <p:nvPr/>
        </p:nvSpPr>
        <p:spPr>
          <a:xfrm>
            <a:off x="10798165" y="6379046"/>
            <a:ext cx="1401398" cy="276999"/>
          </a:xfrm>
          <a:prstGeom prst="rect">
            <a:avLst/>
          </a:prstGeom>
          <a:noFill/>
        </p:spPr>
        <p:txBody>
          <a:bodyPr wrap="square" rtlCol="0">
            <a:spAutoFit/>
          </a:bodyPr>
          <a:lstStyle/>
          <a:p>
            <a:pPr algn="r"/>
            <a:r>
              <a:rPr lang="en-US" sz="1200" i="1" dirty="0" err="1">
                <a:latin typeface="Calibri" panose="020F0502020204030204" pitchFamily="34" charset="0"/>
                <a:cs typeface="Calibri" panose="020F0502020204030204" pitchFamily="34" charset="0"/>
              </a:rPr>
              <a:t>pymnts.com</a:t>
            </a:r>
            <a:endParaRPr lang="en-US" sz="1200" i="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FCB50C9-E667-FB43-BEBD-BF06156A90D8}"/>
              </a:ext>
            </a:extLst>
          </p:cNvPr>
          <p:cNvPicPr>
            <a:picLocks noChangeAspect="1"/>
          </p:cNvPicPr>
          <p:nvPr/>
        </p:nvPicPr>
        <p:blipFill>
          <a:blip r:embed="rId9"/>
          <a:stretch>
            <a:fillRect/>
          </a:stretch>
        </p:blipFill>
        <p:spPr>
          <a:xfrm>
            <a:off x="8455496" y="1331418"/>
            <a:ext cx="609600" cy="1270000"/>
          </a:xfrm>
          <a:prstGeom prst="rect">
            <a:avLst/>
          </a:prstGeom>
        </p:spPr>
      </p:pic>
      <p:pic>
        <p:nvPicPr>
          <p:cNvPr id="21" name="Picture 20">
            <a:extLst>
              <a:ext uri="{FF2B5EF4-FFF2-40B4-BE49-F238E27FC236}">
                <a16:creationId xmlns:a16="http://schemas.microsoft.com/office/drawing/2014/main" id="{61CB00AA-D2C0-C94D-9AE5-C335D0D1A1B4}"/>
              </a:ext>
            </a:extLst>
          </p:cNvPr>
          <p:cNvPicPr>
            <a:picLocks noChangeAspect="1"/>
          </p:cNvPicPr>
          <p:nvPr/>
        </p:nvPicPr>
        <p:blipFill>
          <a:blip r:embed="rId9"/>
          <a:stretch>
            <a:fillRect/>
          </a:stretch>
        </p:blipFill>
        <p:spPr>
          <a:xfrm flipH="1">
            <a:off x="3270502" y="1380283"/>
            <a:ext cx="609600" cy="1270000"/>
          </a:xfrm>
          <a:prstGeom prst="rect">
            <a:avLst/>
          </a:prstGeom>
        </p:spPr>
      </p:pic>
      <p:pic>
        <p:nvPicPr>
          <p:cNvPr id="23" name="Picture 22">
            <a:extLst>
              <a:ext uri="{FF2B5EF4-FFF2-40B4-BE49-F238E27FC236}">
                <a16:creationId xmlns:a16="http://schemas.microsoft.com/office/drawing/2014/main" id="{0A86960E-6F91-DA4F-9127-4682EB7C0ED6}"/>
              </a:ext>
            </a:extLst>
          </p:cNvPr>
          <p:cNvPicPr>
            <a:picLocks noChangeAspect="1"/>
          </p:cNvPicPr>
          <p:nvPr/>
        </p:nvPicPr>
        <p:blipFill>
          <a:blip r:embed="rId10"/>
          <a:stretch>
            <a:fillRect/>
          </a:stretch>
        </p:blipFill>
        <p:spPr>
          <a:xfrm rot="11849094">
            <a:off x="2148586" y="1872270"/>
            <a:ext cx="1152002" cy="545875"/>
          </a:xfrm>
          <a:prstGeom prst="rect">
            <a:avLst/>
          </a:prstGeom>
        </p:spPr>
      </p:pic>
      <p:pic>
        <p:nvPicPr>
          <p:cNvPr id="29" name="Picture 28">
            <a:extLst>
              <a:ext uri="{FF2B5EF4-FFF2-40B4-BE49-F238E27FC236}">
                <a16:creationId xmlns:a16="http://schemas.microsoft.com/office/drawing/2014/main" id="{32D29C37-9AAB-A24E-A9D6-D5A1FCEBDB1C}"/>
              </a:ext>
            </a:extLst>
          </p:cNvPr>
          <p:cNvPicPr>
            <a:picLocks noChangeAspect="1"/>
          </p:cNvPicPr>
          <p:nvPr/>
        </p:nvPicPr>
        <p:blipFill>
          <a:blip r:embed="rId10"/>
          <a:stretch>
            <a:fillRect/>
          </a:stretch>
        </p:blipFill>
        <p:spPr>
          <a:xfrm rot="19446142">
            <a:off x="9061624" y="1874548"/>
            <a:ext cx="834308" cy="545875"/>
          </a:xfrm>
          <a:prstGeom prst="rect">
            <a:avLst/>
          </a:prstGeom>
        </p:spPr>
      </p:pic>
      <p:sp>
        <p:nvSpPr>
          <p:cNvPr id="12" name="Lightning Bolt 11">
            <a:extLst>
              <a:ext uri="{FF2B5EF4-FFF2-40B4-BE49-F238E27FC236}">
                <a16:creationId xmlns:a16="http://schemas.microsoft.com/office/drawing/2014/main" id="{884D2ED1-E180-5042-8E58-6A955C2528F6}"/>
              </a:ext>
            </a:extLst>
          </p:cNvPr>
          <p:cNvSpPr/>
          <p:nvPr/>
        </p:nvSpPr>
        <p:spPr bwMode="auto">
          <a:xfrm rot="10800000" flipV="1">
            <a:off x="2419787" y="539287"/>
            <a:ext cx="609600" cy="798599"/>
          </a:xfrm>
          <a:prstGeom prst="lightningBolt">
            <a:avLst/>
          </a:prstGeom>
          <a:solidFill>
            <a:srgbClr val="C00000"/>
          </a:solidFill>
          <a:ln w="12700">
            <a:solidFill>
              <a:schemeClr val="tx1"/>
            </a:solidFill>
            <a:miter lim="800000"/>
            <a:headEnd/>
            <a:tailEnd type="triangle" w="med" len="med"/>
          </a:ln>
          <a:effectLst/>
        </p:spPr>
        <p:txBody>
          <a:bodyPr rtlCol="0" anchor="ctr"/>
          <a:lstStyle/>
          <a:p>
            <a:pPr algn="ctr"/>
            <a:endParaRPr lang="en-US"/>
          </a:p>
        </p:txBody>
      </p:sp>
      <p:sp>
        <p:nvSpPr>
          <p:cNvPr id="32" name="Lightning Bolt 31">
            <a:extLst>
              <a:ext uri="{FF2B5EF4-FFF2-40B4-BE49-F238E27FC236}">
                <a16:creationId xmlns:a16="http://schemas.microsoft.com/office/drawing/2014/main" id="{8472E9B2-A217-5D4B-AF60-150DC629C641}"/>
              </a:ext>
            </a:extLst>
          </p:cNvPr>
          <p:cNvSpPr/>
          <p:nvPr/>
        </p:nvSpPr>
        <p:spPr bwMode="auto">
          <a:xfrm rot="10800000" flipH="1" flipV="1">
            <a:off x="9246880" y="208744"/>
            <a:ext cx="609600" cy="798599"/>
          </a:xfrm>
          <a:prstGeom prst="lightningBolt">
            <a:avLst/>
          </a:prstGeom>
          <a:solidFill>
            <a:srgbClr val="C00000"/>
          </a:solidFill>
          <a:ln w="12700">
            <a:solidFill>
              <a:schemeClr val="tx1"/>
            </a:solidFill>
            <a:miter lim="800000"/>
            <a:headEnd/>
            <a:tailEnd type="triangle" w="med" len="med"/>
          </a:ln>
          <a:effectLst/>
        </p:spPr>
        <p:txBody>
          <a:bodyPr rtlCol="0" anchor="ctr"/>
          <a:lstStyle/>
          <a:p>
            <a:pPr algn="ctr"/>
            <a:endParaRPr lang="en-US"/>
          </a:p>
        </p:txBody>
      </p:sp>
      <p:sp>
        <p:nvSpPr>
          <p:cNvPr id="13" name="TextBox 12">
            <a:extLst>
              <a:ext uri="{FF2B5EF4-FFF2-40B4-BE49-F238E27FC236}">
                <a16:creationId xmlns:a16="http://schemas.microsoft.com/office/drawing/2014/main" id="{D03475F2-01E0-3149-9237-F9E7B1687FAE}"/>
              </a:ext>
            </a:extLst>
          </p:cNvPr>
          <p:cNvSpPr txBox="1"/>
          <p:nvPr/>
        </p:nvSpPr>
        <p:spPr>
          <a:xfrm>
            <a:off x="2107610" y="1233831"/>
            <a:ext cx="312177" cy="369332"/>
          </a:xfrm>
          <a:prstGeom prst="rect">
            <a:avLst/>
          </a:prstGeom>
          <a:noFill/>
        </p:spPr>
        <p:txBody>
          <a:bodyPr wrap="square" rtlCol="0">
            <a:spAutoFit/>
          </a:bodyPr>
          <a:lstStyle/>
          <a:p>
            <a:r>
              <a:rPr lang="en-US" b="1" dirty="0">
                <a:solidFill>
                  <a:srgbClr val="C00000"/>
                </a:solidFill>
              </a:rPr>
              <a:t>X</a:t>
            </a:r>
          </a:p>
        </p:txBody>
      </p:sp>
      <p:sp>
        <p:nvSpPr>
          <p:cNvPr id="34" name="TextBox 33">
            <a:extLst>
              <a:ext uri="{FF2B5EF4-FFF2-40B4-BE49-F238E27FC236}">
                <a16:creationId xmlns:a16="http://schemas.microsoft.com/office/drawing/2014/main" id="{97ABD61B-96E4-534F-9EBD-1DCFD4802588}"/>
              </a:ext>
            </a:extLst>
          </p:cNvPr>
          <p:cNvSpPr txBox="1"/>
          <p:nvPr/>
        </p:nvSpPr>
        <p:spPr>
          <a:xfrm>
            <a:off x="9928301" y="991599"/>
            <a:ext cx="312177" cy="369332"/>
          </a:xfrm>
          <a:prstGeom prst="rect">
            <a:avLst/>
          </a:prstGeom>
          <a:noFill/>
        </p:spPr>
        <p:txBody>
          <a:bodyPr wrap="square" rtlCol="0">
            <a:spAutoFit/>
          </a:bodyPr>
          <a:lstStyle/>
          <a:p>
            <a:r>
              <a:rPr lang="en-US" b="1" dirty="0">
                <a:solidFill>
                  <a:srgbClr val="C00000"/>
                </a:solidFill>
              </a:rPr>
              <a:t>X</a:t>
            </a:r>
          </a:p>
        </p:txBody>
      </p:sp>
      <p:sp>
        <p:nvSpPr>
          <p:cNvPr id="35" name="Oval 34">
            <a:extLst>
              <a:ext uri="{FF2B5EF4-FFF2-40B4-BE49-F238E27FC236}">
                <a16:creationId xmlns:a16="http://schemas.microsoft.com/office/drawing/2014/main" id="{E0BBA079-83AC-DB4C-9260-1A035F164A6F}"/>
              </a:ext>
            </a:extLst>
          </p:cNvPr>
          <p:cNvSpPr/>
          <p:nvPr/>
        </p:nvSpPr>
        <p:spPr>
          <a:xfrm>
            <a:off x="4360596" y="670735"/>
            <a:ext cx="3628926" cy="1912991"/>
          </a:xfrm>
          <a:prstGeom prst="ellipse">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rPr>
              <a:t>Sources of error in processors</a:t>
            </a:r>
          </a:p>
        </p:txBody>
      </p:sp>
    </p:spTree>
    <p:extLst>
      <p:ext uri="{BB962C8B-B14F-4D97-AF65-F5344CB8AC3E}">
        <p14:creationId xmlns:p14="http://schemas.microsoft.com/office/powerpoint/2010/main" val="2209066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par>
                                <p:cTn id="37" presetID="1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p:tgtEl>
                                          <p:spTgt spid="32"/>
                                        </p:tgtEl>
                                        <p:attrNameLst>
                                          <p:attrName>ppt_y</p:attrName>
                                        </p:attrNameLst>
                                      </p:cBhvr>
                                      <p:tavLst>
                                        <p:tav tm="0">
                                          <p:val>
                                            <p:strVal val="#ppt_y+#ppt_h*1.125000"/>
                                          </p:val>
                                        </p:tav>
                                        <p:tav tm="100000">
                                          <p:val>
                                            <p:strVal val="#ppt_y"/>
                                          </p:val>
                                        </p:tav>
                                      </p:tavLst>
                                    </p:anim>
                                    <p:animEffect transition="in" filter="wipe(up)">
                                      <p:cBhvr>
                                        <p:cTn id="40" dur="500"/>
                                        <p:tgtEl>
                                          <p:spTgt spid="3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p:tgtEl>
                                          <p:spTgt spid="34"/>
                                        </p:tgtEl>
                                        <p:attrNameLst>
                                          <p:attrName>ppt_y</p:attrName>
                                        </p:attrNameLst>
                                      </p:cBhvr>
                                      <p:tavLst>
                                        <p:tav tm="0">
                                          <p:val>
                                            <p:strVal val="#ppt_y+#ppt_h*1.125000"/>
                                          </p:val>
                                        </p:tav>
                                        <p:tav tm="100000">
                                          <p:val>
                                            <p:strVal val="#ppt_y"/>
                                          </p:val>
                                        </p:tav>
                                      </p:tavLst>
                                    </p:anim>
                                    <p:animEffect transition="in" filter="wipe(up)">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p:tgtEl>
                                          <p:spTgt spid="21"/>
                                        </p:tgtEl>
                                        <p:attrNameLst>
                                          <p:attrName>ppt_y</p:attrName>
                                        </p:attrNameLst>
                                      </p:cBhvr>
                                      <p:tavLst>
                                        <p:tav tm="0">
                                          <p:val>
                                            <p:strVal val="#ppt_y+#ppt_h*1.125000"/>
                                          </p:val>
                                        </p:tav>
                                        <p:tav tm="100000">
                                          <p:val>
                                            <p:strVal val="#ppt_y"/>
                                          </p:val>
                                        </p:tav>
                                      </p:tavLst>
                                    </p:anim>
                                    <p:animEffect transition="in" filter="wipe(up)">
                                      <p:cBhvr>
                                        <p:cTn id="54" dur="500"/>
                                        <p:tgtEl>
                                          <p:spTgt spid="21"/>
                                        </p:tgtEl>
                                      </p:cBhvr>
                                    </p:animEffect>
                                  </p:childTnLst>
                                </p:cTn>
                              </p:par>
                              <p:par>
                                <p:cTn id="55" presetID="12" presetClass="entr" presetSubtype="4"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p:tgtEl>
                                          <p:spTgt spid="23"/>
                                        </p:tgtEl>
                                        <p:attrNameLst>
                                          <p:attrName>ppt_y</p:attrName>
                                        </p:attrNameLst>
                                      </p:cBhvr>
                                      <p:tavLst>
                                        <p:tav tm="0">
                                          <p:val>
                                            <p:strVal val="#ppt_y+#ppt_h*1.125000"/>
                                          </p:val>
                                        </p:tav>
                                        <p:tav tm="100000">
                                          <p:val>
                                            <p:strVal val="#ppt_y"/>
                                          </p:val>
                                        </p:tav>
                                      </p:tavLst>
                                    </p:anim>
                                    <p:animEffect transition="in" filter="wipe(up)">
                                      <p:cBhvr>
                                        <p:cTn id="58" dur="500"/>
                                        <p:tgtEl>
                                          <p:spTgt spid="23"/>
                                        </p:tgtEl>
                                      </p:cBhvr>
                                    </p:animEffect>
                                  </p:childTnLst>
                                </p:cTn>
                              </p:par>
                              <p:par>
                                <p:cTn id="59" presetID="1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par>
                                <p:cTn id="63" presetID="12" presetClass="entr" presetSubtype="4"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p:tgtEl>
                                          <p:spTgt spid="4"/>
                                        </p:tgtEl>
                                        <p:attrNameLst>
                                          <p:attrName>ppt_y</p:attrName>
                                        </p:attrNameLst>
                                      </p:cBhvr>
                                      <p:tavLst>
                                        <p:tav tm="0">
                                          <p:val>
                                            <p:strVal val="#ppt_y+#ppt_h*1.125000"/>
                                          </p:val>
                                        </p:tav>
                                        <p:tav tm="100000">
                                          <p:val>
                                            <p:strVal val="#ppt_y"/>
                                          </p:val>
                                        </p:tav>
                                      </p:tavLst>
                                    </p:anim>
                                    <p:animEffect transition="in" filter="wipe(up)">
                                      <p:cBhvr>
                                        <p:cTn id="66" dur="500"/>
                                        <p:tgtEl>
                                          <p:spTgt spid="4"/>
                                        </p:tgtEl>
                                      </p:cBhvr>
                                    </p:animEffect>
                                  </p:childTnLst>
                                </p:cTn>
                              </p:par>
                              <p:par>
                                <p:cTn id="67" presetID="1" presetClass="entr" presetSubtype="0" fill="hold" nodeType="withEffect">
                                  <p:stCondLst>
                                    <p:cond delay="0"/>
                                  </p:stCondLst>
                                  <p:childTnLst>
                                    <p:set>
                                      <p:cBhvr>
                                        <p:cTn id="6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xEl>
                                              <p:pRg st="2" end="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 grpId="0" animBg="1"/>
      <p:bldP spid="24" grpId="0" animBg="1"/>
      <p:bldP spid="25" grpId="0" animBg="1"/>
      <p:bldP spid="26" grpId="0"/>
      <p:bldP spid="27" grpId="0"/>
      <p:bldP spid="28" grpId="0"/>
      <p:bldP spid="12" grpId="0" animBg="1"/>
      <p:bldP spid="32" grpId="0" animBg="1"/>
      <p:bldP spid="13" grpId="0"/>
      <p:bldP spid="34" grpId="0"/>
      <p:bldP spid="35" grpId="0" animBg="1"/>
      <p:bldP spid="3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3365E6-4832-974D-AE7F-E3517179CC8B}"/>
              </a:ext>
            </a:extLst>
          </p:cNvPr>
          <p:cNvSpPr>
            <a:spLocks noGrp="1"/>
          </p:cNvSpPr>
          <p:nvPr>
            <p:ph type="sldNum" sz="quarter" idx="4"/>
          </p:nvPr>
        </p:nvSpPr>
        <p:spPr/>
        <p:txBody>
          <a:bodyPr/>
          <a:lstStyle/>
          <a:p>
            <a:fld id="{BBBEA033-4E21-9142-A90D-2466372DB598}" type="slidenum">
              <a:rPr lang="en-US" smtClean="0"/>
              <a:pPr/>
              <a:t>4</a:t>
            </a:fld>
            <a:endParaRPr lang="en-US"/>
          </a:p>
        </p:txBody>
      </p:sp>
      <p:sp>
        <p:nvSpPr>
          <p:cNvPr id="5" name="Footer Placeholder 4">
            <a:extLst>
              <a:ext uri="{FF2B5EF4-FFF2-40B4-BE49-F238E27FC236}">
                <a16:creationId xmlns:a16="http://schemas.microsoft.com/office/drawing/2014/main" id="{24CFD3E4-B5EA-1D45-A639-9E5ED2906F1A}"/>
              </a:ext>
            </a:extLst>
          </p:cNvPr>
          <p:cNvSpPr>
            <a:spLocks noGrp="1"/>
          </p:cNvSpPr>
          <p:nvPr>
            <p:ph type="ftr" sz="quarter" idx="3"/>
          </p:nvPr>
        </p:nvSpPr>
        <p:spPr bwMode="auto">
          <a:xfrm>
            <a:off x="3052792" y="4935594"/>
            <a:ext cx="3038417" cy="15347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defPPr>
              <a:defRPr lang="en-US"/>
            </a:defPPr>
            <a:lvl1pPr marL="0" algn="ctr" defTabSz="457200" rtl="0" eaLnBrk="1" latinLnBrk="0" hangingPunct="1">
              <a:lnSpc>
                <a:spcPct val="100000"/>
              </a:lnSpc>
              <a:defRPr sz="800" kern="1200">
                <a:solidFill>
                  <a:schemeClr val="bg1"/>
                </a:solidFill>
                <a:latin typeface="Helvetica Neue" charset="0"/>
                <a:ea typeface="Helvetica Neue" charset="0"/>
                <a:cs typeface="Helvetica Neue"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September 2019</a:t>
            </a:r>
            <a:endParaRPr lang="en-US" dirty="0"/>
          </a:p>
        </p:txBody>
      </p:sp>
      <p:sp>
        <p:nvSpPr>
          <p:cNvPr id="17" name="Title 16">
            <a:extLst>
              <a:ext uri="{FF2B5EF4-FFF2-40B4-BE49-F238E27FC236}">
                <a16:creationId xmlns:a16="http://schemas.microsoft.com/office/drawing/2014/main" id="{EF355E10-E96D-0F40-82FC-AD69024CB057}"/>
              </a:ext>
            </a:extLst>
          </p:cNvPr>
          <p:cNvSpPr>
            <a:spLocks noGrp="1"/>
          </p:cNvSpPr>
          <p:nvPr>
            <p:ph type="title"/>
          </p:nvPr>
        </p:nvSpPr>
        <p:spPr>
          <a:xfrm>
            <a:off x="240749" y="329763"/>
            <a:ext cx="11812323" cy="553998"/>
          </a:xfrm>
        </p:spPr>
        <p:txBody>
          <a:bodyPr/>
          <a:lstStyle/>
          <a:p>
            <a:r>
              <a:rPr lang="en-US" sz="4000" dirty="0"/>
              <a:t>The Big Picture</a:t>
            </a:r>
          </a:p>
        </p:txBody>
      </p:sp>
      <p:pic>
        <p:nvPicPr>
          <p:cNvPr id="37" name="Picture 36">
            <a:extLst>
              <a:ext uri="{FF2B5EF4-FFF2-40B4-BE49-F238E27FC236}">
                <a16:creationId xmlns:a16="http://schemas.microsoft.com/office/drawing/2014/main" id="{30C3A8BA-E09C-9742-A160-B246E0F2CA1A}"/>
              </a:ext>
            </a:extLst>
          </p:cNvPr>
          <p:cNvPicPr>
            <a:picLocks noChangeAspect="1"/>
          </p:cNvPicPr>
          <p:nvPr/>
        </p:nvPicPr>
        <p:blipFill rotWithShape="1">
          <a:blip r:embed="rId2"/>
          <a:srcRect t="8489"/>
          <a:stretch/>
        </p:blipFill>
        <p:spPr>
          <a:xfrm>
            <a:off x="3519051" y="1303985"/>
            <a:ext cx="5153899" cy="5120640"/>
          </a:xfrm>
          <a:prstGeom prst="rect">
            <a:avLst/>
          </a:prstGeom>
        </p:spPr>
      </p:pic>
      <p:sp>
        <p:nvSpPr>
          <p:cNvPr id="38" name="TextBox 37">
            <a:extLst>
              <a:ext uri="{FF2B5EF4-FFF2-40B4-BE49-F238E27FC236}">
                <a16:creationId xmlns:a16="http://schemas.microsoft.com/office/drawing/2014/main" id="{A3C4333B-65F1-684D-A65A-397C27D1BA53}"/>
              </a:ext>
            </a:extLst>
          </p:cNvPr>
          <p:cNvSpPr txBox="1"/>
          <p:nvPr/>
        </p:nvSpPr>
        <p:spPr>
          <a:xfrm>
            <a:off x="3595606" y="810150"/>
            <a:ext cx="4453180" cy="420564"/>
          </a:xfrm>
          <a:prstGeom prst="rect">
            <a:avLst/>
          </a:prstGeom>
          <a:noFill/>
        </p:spPr>
        <p:txBody>
          <a:bodyPr wrap="square" rtlCol="0">
            <a:spAutoFit/>
          </a:bodyPr>
          <a:lstStyle/>
          <a:p>
            <a:pPr algn="ctr">
              <a:defRPr/>
            </a:pPr>
            <a:r>
              <a:rPr lang="en-US" sz="2133" b="1" dirty="0" err="1">
                <a:solidFill>
                  <a:schemeClr val="accent6">
                    <a:lumMod val="75000"/>
                  </a:schemeClr>
                </a:solidFill>
                <a:latin typeface="IBM Plex Sans" panose="020B0503050203000203" pitchFamily="34" charset="77"/>
                <a:ea typeface="Helvetica Neue" charset="0"/>
                <a:cs typeface="Helvetica Neue" charset="0"/>
              </a:rPr>
              <a:t>DSSoC’s</a:t>
            </a:r>
            <a:r>
              <a:rPr lang="en-US" sz="2133" b="1" dirty="0">
                <a:solidFill>
                  <a:schemeClr val="accent6">
                    <a:lumMod val="75000"/>
                  </a:schemeClr>
                </a:solidFill>
                <a:latin typeface="IBM Plex Sans" panose="020B0503050203000203" pitchFamily="34" charset="77"/>
                <a:ea typeface="Helvetica Neue" charset="0"/>
                <a:cs typeface="Helvetica Neue" charset="0"/>
              </a:rPr>
              <a:t> Full-Stack Integration </a:t>
            </a:r>
          </a:p>
        </p:txBody>
      </p:sp>
      <p:sp>
        <p:nvSpPr>
          <p:cNvPr id="41" name="Rectangle 40">
            <a:extLst>
              <a:ext uri="{FF2B5EF4-FFF2-40B4-BE49-F238E27FC236}">
                <a16:creationId xmlns:a16="http://schemas.microsoft.com/office/drawing/2014/main" id="{3364C9C9-6438-AD4E-A0CA-1E7FEB2ABE2B}"/>
              </a:ext>
            </a:extLst>
          </p:cNvPr>
          <p:cNvSpPr/>
          <p:nvPr/>
        </p:nvSpPr>
        <p:spPr>
          <a:xfrm>
            <a:off x="8854320" y="3474455"/>
            <a:ext cx="3198752" cy="748795"/>
          </a:xfrm>
          <a:prstGeom prst="rect">
            <a:avLst/>
          </a:prstGeom>
        </p:spPr>
        <p:txBody>
          <a:bodyPr wrap="square">
            <a:spAutoFit/>
          </a:bodyPr>
          <a:lstStyle/>
          <a:p>
            <a:r>
              <a:rPr lang="en-US" sz="2133" dirty="0">
                <a:solidFill>
                  <a:srgbClr val="FF0000"/>
                </a:solidFill>
              </a:rPr>
              <a:t>Security and reliability- aware design</a:t>
            </a:r>
          </a:p>
        </p:txBody>
      </p:sp>
      <p:pic>
        <p:nvPicPr>
          <p:cNvPr id="2" name="Picture 1">
            <a:extLst>
              <a:ext uri="{FF2B5EF4-FFF2-40B4-BE49-F238E27FC236}">
                <a16:creationId xmlns:a16="http://schemas.microsoft.com/office/drawing/2014/main" id="{D4D20F7A-373B-AE40-AB92-66AD17AF2C5D}"/>
              </a:ext>
            </a:extLst>
          </p:cNvPr>
          <p:cNvPicPr>
            <a:picLocks noChangeAspect="1"/>
          </p:cNvPicPr>
          <p:nvPr/>
        </p:nvPicPr>
        <p:blipFill>
          <a:blip r:embed="rId3"/>
          <a:stretch>
            <a:fillRect/>
          </a:stretch>
        </p:blipFill>
        <p:spPr>
          <a:xfrm rot="10800000">
            <a:off x="7992397" y="4003245"/>
            <a:ext cx="1681404" cy="73152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409213DF-8411-F746-B0F7-24C478C9DC67}"/>
                  </a:ext>
                </a:extLst>
              </p14:cNvPr>
              <p14:cNvContentPartPr/>
              <p14:nvPr/>
            </p14:nvContentPartPr>
            <p14:xfrm>
              <a:off x="4612273" y="3091117"/>
              <a:ext cx="3626400" cy="3314400"/>
            </p14:xfrm>
          </p:contentPart>
        </mc:Choice>
        <mc:Fallback xmlns="">
          <p:pic>
            <p:nvPicPr>
              <p:cNvPr id="8" name="Ink 7">
                <a:extLst>
                  <a:ext uri="{FF2B5EF4-FFF2-40B4-BE49-F238E27FC236}">
                    <a16:creationId xmlns:a16="http://schemas.microsoft.com/office/drawing/2014/main" id="{409213DF-8411-F746-B0F7-24C478C9DC67}"/>
                  </a:ext>
                </a:extLst>
              </p:cNvPr>
              <p:cNvPicPr/>
              <p:nvPr/>
            </p:nvPicPr>
            <p:blipFill>
              <a:blip r:embed="rId5"/>
              <a:stretch>
                <a:fillRect/>
              </a:stretch>
            </p:blipFill>
            <p:spPr>
              <a:xfrm>
                <a:off x="4594632" y="3073476"/>
                <a:ext cx="3662041" cy="3350043"/>
              </a:xfrm>
              <a:prstGeom prst="rect">
                <a:avLst/>
              </a:prstGeom>
            </p:spPr>
          </p:pic>
        </mc:Fallback>
      </mc:AlternateContent>
    </p:spTree>
    <p:extLst>
      <p:ext uri="{BB962C8B-B14F-4D97-AF65-F5344CB8AC3E}">
        <p14:creationId xmlns:p14="http://schemas.microsoft.com/office/powerpoint/2010/main" val="1877880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DB9C-F564-664A-AFD7-5F2DCD6D2930}"/>
              </a:ext>
            </a:extLst>
          </p:cNvPr>
          <p:cNvSpPr>
            <a:spLocks noGrp="1"/>
          </p:cNvSpPr>
          <p:nvPr>
            <p:ph type="title"/>
          </p:nvPr>
        </p:nvSpPr>
        <p:spPr>
          <a:xfrm>
            <a:off x="379678" y="331040"/>
            <a:ext cx="11812323" cy="553998"/>
          </a:xfrm>
        </p:spPr>
        <p:txBody>
          <a:bodyPr/>
          <a:lstStyle/>
          <a:p>
            <a:r>
              <a:rPr lang="en-US" sz="4000" dirty="0">
                <a:latin typeface="Calibri" panose="020F0502020204030204" pitchFamily="34" charset="0"/>
                <a:cs typeface="Calibri" panose="020F0502020204030204" pitchFamily="34" charset="0"/>
              </a:rPr>
              <a:t>Key definitions and acronyms</a:t>
            </a:r>
          </a:p>
        </p:txBody>
      </p:sp>
      <p:graphicFrame>
        <p:nvGraphicFramePr>
          <p:cNvPr id="5" name="Content Placeholder 4">
            <a:extLst>
              <a:ext uri="{FF2B5EF4-FFF2-40B4-BE49-F238E27FC236}">
                <a16:creationId xmlns:a16="http://schemas.microsoft.com/office/drawing/2014/main" id="{9E3C3F52-03D3-BB44-B469-E3F373D33CEB}"/>
              </a:ext>
            </a:extLst>
          </p:cNvPr>
          <p:cNvGraphicFramePr>
            <a:graphicFrameLocks noGrp="1"/>
          </p:cNvGraphicFramePr>
          <p:nvPr>
            <p:ph idx="1"/>
            <p:extLst>
              <p:ext uri="{D42A27DB-BD31-4B8C-83A1-F6EECF244321}">
                <p14:modId xmlns:p14="http://schemas.microsoft.com/office/powerpoint/2010/main" val="1234289546"/>
              </p:ext>
            </p:extLst>
          </p:nvPr>
        </p:nvGraphicFramePr>
        <p:xfrm>
          <a:off x="379678" y="1038450"/>
          <a:ext cx="11516244" cy="5463495"/>
        </p:xfrm>
        <a:graphic>
          <a:graphicData uri="http://schemas.openxmlformats.org/drawingml/2006/table">
            <a:tbl>
              <a:tblPr firstRow="1" bandRow="1">
                <a:tableStyleId>{5C22544A-7EE6-4342-B048-85BDC9FD1C3A}</a:tableStyleId>
              </a:tblPr>
              <a:tblGrid>
                <a:gridCol w="768598">
                  <a:extLst>
                    <a:ext uri="{9D8B030D-6E8A-4147-A177-3AD203B41FA5}">
                      <a16:colId xmlns:a16="http://schemas.microsoft.com/office/drawing/2014/main" val="2108215154"/>
                    </a:ext>
                  </a:extLst>
                </a:gridCol>
                <a:gridCol w="1561472">
                  <a:extLst>
                    <a:ext uri="{9D8B030D-6E8A-4147-A177-3AD203B41FA5}">
                      <a16:colId xmlns:a16="http://schemas.microsoft.com/office/drawing/2014/main" val="1598094008"/>
                    </a:ext>
                  </a:extLst>
                </a:gridCol>
                <a:gridCol w="9186174">
                  <a:extLst>
                    <a:ext uri="{9D8B030D-6E8A-4147-A177-3AD203B41FA5}">
                      <a16:colId xmlns:a16="http://schemas.microsoft.com/office/drawing/2014/main" val="914118317"/>
                    </a:ext>
                  </a:extLst>
                </a:gridCol>
              </a:tblGrid>
              <a:tr h="583125">
                <a:tc>
                  <a:txBody>
                    <a:bodyPr/>
                    <a:lstStyle/>
                    <a:p>
                      <a:pPr algn="ctr"/>
                      <a:r>
                        <a:rPr lang="en-US" sz="2400" dirty="0"/>
                        <a:t>Sr.</a:t>
                      </a:r>
                    </a:p>
                  </a:txBody>
                  <a:tcPr/>
                </a:tc>
                <a:tc>
                  <a:txBody>
                    <a:bodyPr/>
                    <a:lstStyle/>
                    <a:p>
                      <a:pPr algn="ctr"/>
                      <a:r>
                        <a:rPr lang="en-US" sz="2800" dirty="0"/>
                        <a:t>Term</a:t>
                      </a:r>
                    </a:p>
                  </a:txBody>
                  <a:tcPr/>
                </a:tc>
                <a:tc>
                  <a:txBody>
                    <a:bodyPr/>
                    <a:lstStyle/>
                    <a:p>
                      <a:pPr algn="ctr"/>
                      <a:r>
                        <a:rPr lang="en-US" sz="2800" dirty="0"/>
                        <a:t>Definition</a:t>
                      </a:r>
                    </a:p>
                  </a:txBody>
                  <a:tcPr/>
                </a:tc>
                <a:extLst>
                  <a:ext uri="{0D108BD9-81ED-4DB2-BD59-A6C34878D82A}">
                    <a16:rowId xmlns:a16="http://schemas.microsoft.com/office/drawing/2014/main" val="3838396601"/>
                  </a:ext>
                </a:extLst>
              </a:tr>
              <a:tr h="753270">
                <a:tc>
                  <a:txBody>
                    <a:bodyPr/>
                    <a:lstStyle/>
                    <a:p>
                      <a:pPr algn="ctr"/>
                      <a:r>
                        <a:rPr lang="en-US" sz="2000" dirty="0"/>
                        <a:t>1</a:t>
                      </a:r>
                    </a:p>
                  </a:txBody>
                  <a:tcPr/>
                </a:tc>
                <a:tc>
                  <a:txBody>
                    <a:bodyPr/>
                    <a:lstStyle/>
                    <a:p>
                      <a:pPr algn="ctr"/>
                      <a:r>
                        <a:rPr lang="en-US" sz="2000" b="1" dirty="0"/>
                        <a:t>SER</a:t>
                      </a:r>
                    </a:p>
                  </a:txBody>
                  <a:tcPr/>
                </a:tc>
                <a:tc>
                  <a:txBody>
                    <a:bodyPr/>
                    <a:lstStyle/>
                    <a:p>
                      <a:r>
                        <a:rPr lang="en-US" sz="2000" dirty="0"/>
                        <a:t>Soft Error Rate – Indicates vulnerability of the processor to bit flips induced by cosmic radiation</a:t>
                      </a:r>
                    </a:p>
                  </a:txBody>
                  <a:tcPr/>
                </a:tc>
                <a:extLst>
                  <a:ext uri="{0D108BD9-81ED-4DB2-BD59-A6C34878D82A}">
                    <a16:rowId xmlns:a16="http://schemas.microsoft.com/office/drawing/2014/main" val="4069113048"/>
                  </a:ext>
                </a:extLst>
              </a:tr>
              <a:tr h="753270">
                <a:tc>
                  <a:txBody>
                    <a:bodyPr/>
                    <a:lstStyle/>
                    <a:p>
                      <a:pPr algn="ctr"/>
                      <a:r>
                        <a:rPr lang="en-US" sz="2000" dirty="0"/>
                        <a:t>2</a:t>
                      </a:r>
                    </a:p>
                  </a:txBody>
                  <a:tcPr/>
                </a:tc>
                <a:tc>
                  <a:txBody>
                    <a:bodyPr/>
                    <a:lstStyle/>
                    <a:p>
                      <a:pPr algn="ctr"/>
                      <a:r>
                        <a:rPr lang="en-US" sz="2000" b="1" dirty="0"/>
                        <a:t>RAS</a:t>
                      </a:r>
                    </a:p>
                  </a:txBody>
                  <a:tcPr/>
                </a:tc>
                <a:tc>
                  <a:txBody>
                    <a:bodyPr/>
                    <a:lstStyle/>
                    <a:p>
                      <a:r>
                        <a:rPr lang="en-US" sz="2000" dirty="0"/>
                        <a:t>Reliability, Availability, Serviceability – Describes the resilience and functional robustness of processor</a:t>
                      </a:r>
                    </a:p>
                  </a:txBody>
                  <a:tcPr/>
                </a:tc>
                <a:extLst>
                  <a:ext uri="{0D108BD9-81ED-4DB2-BD59-A6C34878D82A}">
                    <a16:rowId xmlns:a16="http://schemas.microsoft.com/office/drawing/2014/main" val="1162249248"/>
                  </a:ext>
                </a:extLst>
              </a:tr>
              <a:tr h="583125">
                <a:tc>
                  <a:txBody>
                    <a:bodyPr/>
                    <a:lstStyle/>
                    <a:p>
                      <a:pPr algn="ctr"/>
                      <a:r>
                        <a:rPr lang="en-US" sz="2000" dirty="0"/>
                        <a:t>3</a:t>
                      </a:r>
                    </a:p>
                  </a:txBody>
                  <a:tcPr/>
                </a:tc>
                <a:tc>
                  <a:txBody>
                    <a:bodyPr/>
                    <a:lstStyle/>
                    <a:p>
                      <a:pPr algn="ctr"/>
                      <a:r>
                        <a:rPr lang="en-US" sz="2000" b="1" dirty="0"/>
                        <a:t>ISA</a:t>
                      </a:r>
                    </a:p>
                  </a:txBody>
                  <a:tcPr/>
                </a:tc>
                <a:tc>
                  <a:txBody>
                    <a:bodyPr/>
                    <a:lstStyle/>
                    <a:p>
                      <a:r>
                        <a:rPr lang="en-US" sz="2000" dirty="0"/>
                        <a:t>Instruction Set Architecture</a:t>
                      </a:r>
                    </a:p>
                  </a:txBody>
                  <a:tcPr/>
                </a:tc>
                <a:extLst>
                  <a:ext uri="{0D108BD9-81ED-4DB2-BD59-A6C34878D82A}">
                    <a16:rowId xmlns:a16="http://schemas.microsoft.com/office/drawing/2014/main" val="989584582"/>
                  </a:ext>
                </a:extLst>
              </a:tr>
              <a:tr h="583125">
                <a:tc>
                  <a:txBody>
                    <a:bodyPr/>
                    <a:lstStyle/>
                    <a:p>
                      <a:pPr algn="ctr"/>
                      <a:r>
                        <a:rPr lang="en-US" sz="2000" dirty="0"/>
                        <a:t>4</a:t>
                      </a:r>
                    </a:p>
                  </a:txBody>
                  <a:tcPr/>
                </a:tc>
                <a:tc>
                  <a:txBody>
                    <a:bodyPr/>
                    <a:lstStyle/>
                    <a:p>
                      <a:pPr algn="ctr"/>
                      <a:r>
                        <a:rPr lang="en-US" sz="2000" b="1" dirty="0"/>
                        <a:t>CPI</a:t>
                      </a:r>
                    </a:p>
                  </a:txBody>
                  <a:tcPr/>
                </a:tc>
                <a:tc>
                  <a:txBody>
                    <a:bodyPr/>
                    <a:lstStyle/>
                    <a:p>
                      <a:r>
                        <a:rPr lang="en-US" sz="2000" dirty="0"/>
                        <a:t>Cycles Per Instruction – Standard performance metric for a processor</a:t>
                      </a:r>
                    </a:p>
                  </a:txBody>
                  <a:tcPr/>
                </a:tc>
                <a:extLst>
                  <a:ext uri="{0D108BD9-81ED-4DB2-BD59-A6C34878D82A}">
                    <a16:rowId xmlns:a16="http://schemas.microsoft.com/office/drawing/2014/main" val="551538585"/>
                  </a:ext>
                </a:extLst>
              </a:tr>
              <a:tr h="583125">
                <a:tc>
                  <a:txBody>
                    <a:bodyPr/>
                    <a:lstStyle/>
                    <a:p>
                      <a:pPr algn="ctr"/>
                      <a:r>
                        <a:rPr lang="en-US" sz="2000" dirty="0"/>
                        <a:t>5</a:t>
                      </a:r>
                    </a:p>
                  </a:txBody>
                  <a:tcPr/>
                </a:tc>
                <a:tc>
                  <a:txBody>
                    <a:bodyPr/>
                    <a:lstStyle/>
                    <a:p>
                      <a:pPr algn="ctr"/>
                      <a:r>
                        <a:rPr lang="en-US" sz="2000" b="1" dirty="0"/>
                        <a:t>Residency</a:t>
                      </a:r>
                    </a:p>
                  </a:txBody>
                  <a:tcPr/>
                </a:tc>
                <a:tc>
                  <a:txBody>
                    <a:bodyPr/>
                    <a:lstStyle/>
                    <a:p>
                      <a:r>
                        <a:rPr lang="en-US" sz="2000" dirty="0"/>
                        <a:t>Average period for which a latch’s state remains unchanged and is calculated as Total execution cycles/Number of data switches for the latch</a:t>
                      </a:r>
                    </a:p>
                  </a:txBody>
                  <a:tcPr/>
                </a:tc>
                <a:extLst>
                  <a:ext uri="{0D108BD9-81ED-4DB2-BD59-A6C34878D82A}">
                    <a16:rowId xmlns:a16="http://schemas.microsoft.com/office/drawing/2014/main" val="1487848001"/>
                  </a:ext>
                </a:extLst>
              </a:tr>
              <a:tr h="753270">
                <a:tc>
                  <a:txBody>
                    <a:bodyPr/>
                    <a:lstStyle/>
                    <a:p>
                      <a:pPr algn="ctr"/>
                      <a:r>
                        <a:rPr lang="en-US" sz="2000" dirty="0"/>
                        <a:t>6</a:t>
                      </a:r>
                    </a:p>
                  </a:txBody>
                  <a:tcPr/>
                </a:tc>
                <a:tc>
                  <a:txBody>
                    <a:bodyPr/>
                    <a:lstStyle/>
                    <a:p>
                      <a:pPr algn="ctr"/>
                      <a:r>
                        <a:rPr lang="en-US" sz="2000" b="1" dirty="0"/>
                        <a:t>FIT</a:t>
                      </a:r>
                    </a:p>
                  </a:txBody>
                  <a:tcPr/>
                </a:tc>
                <a:tc>
                  <a:txBody>
                    <a:bodyPr/>
                    <a:lstStyle/>
                    <a:p>
                      <a:pPr marL="0" marR="0" lvl="0" indent="0" algn="l" defTabSz="761970" rtl="0" eaLnBrk="1" fontAlgn="auto" latinLnBrk="0" hangingPunct="1">
                        <a:lnSpc>
                          <a:spcPct val="100000"/>
                        </a:lnSpc>
                        <a:spcBef>
                          <a:spcPts val="0"/>
                        </a:spcBef>
                        <a:spcAft>
                          <a:spcPts val="0"/>
                        </a:spcAft>
                        <a:buClrTx/>
                        <a:buSzTx/>
                        <a:buFontTx/>
                        <a:buNone/>
                        <a:tabLst/>
                        <a:defRPr/>
                      </a:pPr>
                      <a:r>
                        <a:rPr lang="en-US" sz="2000" i="0" dirty="0"/>
                        <a:t>Failures in time, </a:t>
                      </a:r>
                      <a:r>
                        <a:rPr lang="en-US" sz="2000" i="0" dirty="0" err="1"/>
                        <a:t>i.e</a:t>
                      </a:r>
                      <a:r>
                        <a:rPr lang="en-US" sz="2000" i="0" dirty="0"/>
                        <a:t> failures in 1 billion hours of operation – A standard metric for processor vulnerability</a:t>
                      </a:r>
                    </a:p>
                  </a:txBody>
                  <a:tcPr/>
                </a:tc>
                <a:extLst>
                  <a:ext uri="{0D108BD9-81ED-4DB2-BD59-A6C34878D82A}">
                    <a16:rowId xmlns:a16="http://schemas.microsoft.com/office/drawing/2014/main" val="2875839505"/>
                  </a:ext>
                </a:extLst>
              </a:tr>
              <a:tr h="753270">
                <a:tc>
                  <a:txBody>
                    <a:bodyPr/>
                    <a:lstStyle/>
                    <a:p>
                      <a:pPr algn="ctr"/>
                      <a:r>
                        <a:rPr lang="en-US" sz="2000" dirty="0"/>
                        <a:t>7</a:t>
                      </a:r>
                    </a:p>
                  </a:txBody>
                  <a:tcPr/>
                </a:tc>
                <a:tc>
                  <a:txBody>
                    <a:bodyPr/>
                    <a:lstStyle/>
                    <a:p>
                      <a:pPr algn="ctr"/>
                      <a:r>
                        <a:rPr lang="en-US" sz="2000" b="1" dirty="0"/>
                        <a:t>FIRRTL</a:t>
                      </a:r>
                    </a:p>
                  </a:txBody>
                  <a:tcPr/>
                </a:tc>
                <a:tc>
                  <a:txBody>
                    <a:bodyPr/>
                    <a:lstStyle/>
                    <a:p>
                      <a:r>
                        <a:rPr lang="en-US" sz="2000" dirty="0"/>
                        <a:t>Flexible Internal Representation for RTL – Intermediate representation for digital circuit, enabling circuit-level transformations</a:t>
                      </a:r>
                    </a:p>
                  </a:txBody>
                  <a:tcPr/>
                </a:tc>
                <a:extLst>
                  <a:ext uri="{0D108BD9-81ED-4DB2-BD59-A6C34878D82A}">
                    <a16:rowId xmlns:a16="http://schemas.microsoft.com/office/drawing/2014/main" val="4169464925"/>
                  </a:ext>
                </a:extLst>
              </a:tr>
            </a:tbl>
          </a:graphicData>
        </a:graphic>
      </p:graphicFrame>
      <p:sp>
        <p:nvSpPr>
          <p:cNvPr id="4" name="Slide Number Placeholder 3">
            <a:extLst>
              <a:ext uri="{FF2B5EF4-FFF2-40B4-BE49-F238E27FC236}">
                <a16:creationId xmlns:a16="http://schemas.microsoft.com/office/drawing/2014/main" id="{99472888-3100-8C4E-AE91-5F38A8518446}"/>
              </a:ext>
            </a:extLst>
          </p:cNvPr>
          <p:cNvSpPr>
            <a:spLocks noGrp="1"/>
          </p:cNvSpPr>
          <p:nvPr>
            <p:ph type="sldNum" sz="quarter" idx="4"/>
          </p:nvPr>
        </p:nvSpPr>
        <p:spPr/>
        <p:txBody>
          <a:bodyPr/>
          <a:lstStyle/>
          <a:p>
            <a:fld id="{D80A53B9-16B9-BE4E-A541-4780AA79D36C}" type="slidenum">
              <a:rPr lang="en-US" smtClean="0"/>
              <a:t>5</a:t>
            </a:fld>
            <a:endParaRPr lang="en-US"/>
          </a:p>
        </p:txBody>
      </p:sp>
      <p:pic>
        <p:nvPicPr>
          <p:cNvPr id="6" name="Picture 5" descr="IBMneg_noR.png">
            <a:extLst>
              <a:ext uri="{FF2B5EF4-FFF2-40B4-BE49-F238E27FC236}">
                <a16:creationId xmlns:a16="http://schemas.microsoft.com/office/drawing/2014/main" id="{5C763AAC-4FA2-6446-918F-0EDEB70C6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4920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4000" dirty="0">
                <a:latin typeface="Calibri" panose="020F0502020204030204" pitchFamily="34" charset="0"/>
                <a:cs typeface="Calibri" panose="020F0502020204030204" pitchFamily="34" charset="0"/>
              </a:rPr>
              <a:t>Early-stage RAS modeling – An overview</a:t>
            </a:r>
          </a:p>
        </p:txBody>
      </p:sp>
      <p:sp>
        <p:nvSpPr>
          <p:cNvPr id="3" name="Content Placeholder 2"/>
          <p:cNvSpPr>
            <a:spLocks noGrp="1"/>
          </p:cNvSpPr>
          <p:nvPr>
            <p:ph idx="1"/>
          </p:nvPr>
        </p:nvSpPr>
        <p:spPr>
          <a:xfrm>
            <a:off x="542640" y="3916852"/>
            <a:ext cx="10771165" cy="307561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a:spcBef>
                <a:spcPts val="0"/>
              </a:spcBef>
              <a:spcAft>
                <a:spcPts val="600"/>
              </a:spcAft>
            </a:pPr>
            <a:r>
              <a:rPr lang="en-US" sz="2800" dirty="0">
                <a:latin typeface="Calibri" panose="020F0502020204030204" pitchFamily="34" charset="0"/>
                <a:cs typeface="Calibri" panose="020F0502020204030204" pitchFamily="34" charset="0"/>
              </a:rPr>
              <a:t>Providing </a:t>
            </a:r>
            <a:r>
              <a:rPr lang="en-US" sz="2800" i="1" dirty="0">
                <a:latin typeface="Calibri" panose="020F0502020204030204" pitchFamily="34" charset="0"/>
                <a:cs typeface="Calibri" panose="020F0502020204030204" pitchFamily="34" charset="0"/>
              </a:rPr>
              <a:t>in-flight</a:t>
            </a:r>
            <a:r>
              <a:rPr lang="en-US" sz="2800" dirty="0">
                <a:latin typeface="Calibri" panose="020F0502020204030204" pitchFamily="34" charset="0"/>
                <a:cs typeface="Calibri" panose="020F0502020204030204" pitchFamily="34" charset="0"/>
              </a:rPr>
              <a:t> feedback to design teams as the RTL evolves so that post-silicon surprises (e.g. power overrun or resilience shortfall) are minimized</a:t>
            </a:r>
          </a:p>
          <a:p>
            <a:pPr>
              <a:spcBef>
                <a:spcPts val="0"/>
              </a:spcBef>
              <a:spcAft>
                <a:spcPts val="600"/>
              </a:spcAft>
            </a:pPr>
            <a:r>
              <a:rPr lang="en-US" sz="2800" dirty="0">
                <a:latin typeface="Calibri" panose="020F0502020204030204" pitchFamily="34" charset="0"/>
                <a:cs typeface="Calibri" panose="020F0502020204030204" pitchFamily="34" charset="0"/>
              </a:rPr>
              <a:t>Such developments in early-stage design are still at a nascent stage in the RISC-V ecosystem</a:t>
            </a:r>
          </a:p>
          <a:p>
            <a:pPr>
              <a:spcBef>
                <a:spcPts val="0"/>
              </a:spcBef>
              <a:spcAft>
                <a:spcPts val="600"/>
              </a:spcAft>
            </a:pPr>
            <a:r>
              <a:rPr lang="en-US" sz="2800" dirty="0">
                <a:latin typeface="Calibri" panose="020F0502020204030204" pitchFamily="34" charset="0"/>
                <a:cs typeface="Calibri" panose="020F0502020204030204" pitchFamily="34" charset="0"/>
              </a:rPr>
              <a:t>ERASER evaluates </a:t>
            </a:r>
            <a:r>
              <a:rPr lang="en-US" sz="2800" b="1" dirty="0">
                <a:latin typeface="Calibri" panose="020F0502020204030204" pitchFamily="34" charset="0"/>
                <a:cs typeface="Calibri" panose="020F0502020204030204" pitchFamily="34" charset="0"/>
              </a:rPr>
              <a:t>“RAS-readiness”,</a:t>
            </a:r>
            <a:r>
              <a:rPr lang="en-US" sz="2800" dirty="0">
                <a:latin typeface="Calibri" panose="020F0502020204030204" pitchFamily="34" charset="0"/>
                <a:cs typeface="Calibri" panose="020F0502020204030204" pitchFamily="34" charset="0"/>
              </a:rPr>
              <a:t> or the effectiveness of protection techniques to minimize processor FITs and resist targeted errors</a:t>
            </a:r>
          </a:p>
          <a:p>
            <a:pPr>
              <a:spcBef>
                <a:spcPts val="0"/>
              </a:spcBef>
              <a:spcAft>
                <a:spcPts val="600"/>
              </a:spcAft>
            </a:pPr>
            <a:r>
              <a:rPr lang="en-US" sz="2800" dirty="0">
                <a:latin typeface="Calibri" panose="020F0502020204030204" pitchFamily="34" charset="0"/>
                <a:cs typeface="Calibri" panose="020F0502020204030204" pitchFamily="34" charset="0"/>
              </a:rPr>
              <a:t>ERASER provides a comprehensive framework for vulnerability estimation and validation even at a pre-silicon stage of design for RISC-V processors! </a:t>
            </a:r>
          </a:p>
          <a:p>
            <a:pPr marL="0" indent="0">
              <a:spcBef>
                <a:spcPts val="0"/>
              </a:spcBef>
              <a:spcAft>
                <a:spcPts val="600"/>
              </a:spcAft>
              <a:buNone/>
            </a:pPr>
            <a:endParaRPr lang="en-US" sz="2800" i="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4"/>
          </p:nvPr>
        </p:nvSpPr>
        <p:spPr>
          <a:xfrm>
            <a:off x="11451422" y="6537443"/>
            <a:ext cx="444500" cy="142875"/>
          </a:xfrm>
        </p:spPr>
        <p:txBody>
          <a:bodyPr/>
          <a:lstStyle/>
          <a:p>
            <a:fld id="{C68CC6AF-3620-6C46-9FF2-127E5AB6A78F}" type="slidenum">
              <a:rPr lang="en-US" smtClean="0"/>
              <a:t>6</a:t>
            </a:fld>
            <a:endParaRPr lang="en-US"/>
          </a:p>
        </p:txBody>
      </p:sp>
      <p:pic>
        <p:nvPicPr>
          <p:cNvPr id="6" name="Picture 5" descr="IBMneg_noR.png">
            <a:extLst>
              <a:ext uri="{FF2B5EF4-FFF2-40B4-BE49-F238E27FC236}">
                <a16:creationId xmlns:a16="http://schemas.microsoft.com/office/drawing/2014/main" id="{18613366-5E49-9947-B8A4-0855EB9A08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a:extLst>
              <a:ext uri="{FF2B5EF4-FFF2-40B4-BE49-F238E27FC236}">
                <a16:creationId xmlns:a16="http://schemas.microsoft.com/office/drawing/2014/main" id="{1E01672F-B7CA-A24F-A4CD-2A28D72F96C4}"/>
              </a:ext>
            </a:extLst>
          </p:cNvPr>
          <p:cNvSpPr/>
          <p:nvPr/>
        </p:nvSpPr>
        <p:spPr bwMode="auto">
          <a:xfrm>
            <a:off x="784373" y="1766078"/>
            <a:ext cx="1716574" cy="932508"/>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L0: Analytical evaluation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29" name="Rounded Rectangle 28">
            <a:extLst>
              <a:ext uri="{FF2B5EF4-FFF2-40B4-BE49-F238E27FC236}">
                <a16:creationId xmlns:a16="http://schemas.microsoft.com/office/drawing/2014/main" id="{FF1636C2-E259-AE46-987B-F441A42CFB22}"/>
              </a:ext>
            </a:extLst>
          </p:cNvPr>
          <p:cNvSpPr/>
          <p:nvPr/>
        </p:nvSpPr>
        <p:spPr bwMode="auto">
          <a:xfrm>
            <a:off x="2984130" y="1766078"/>
            <a:ext cx="1716574" cy="932508"/>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L1: Cycle-accurate simulation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30" name="Rounded Rectangle 29">
            <a:extLst>
              <a:ext uri="{FF2B5EF4-FFF2-40B4-BE49-F238E27FC236}">
                <a16:creationId xmlns:a16="http://schemas.microsoft.com/office/drawing/2014/main" id="{4241D9CD-0177-6047-A0E2-6498AD8406E1}"/>
              </a:ext>
            </a:extLst>
          </p:cNvPr>
          <p:cNvSpPr/>
          <p:nvPr/>
        </p:nvSpPr>
        <p:spPr bwMode="auto">
          <a:xfrm>
            <a:off x="5183887" y="1766077"/>
            <a:ext cx="1716574" cy="932508"/>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L2: RTL-level simulation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31" name="Rounded Rectangle 30">
            <a:extLst>
              <a:ext uri="{FF2B5EF4-FFF2-40B4-BE49-F238E27FC236}">
                <a16:creationId xmlns:a16="http://schemas.microsoft.com/office/drawing/2014/main" id="{6389AF17-24CB-AF4D-BC29-0E8023AA4378}"/>
              </a:ext>
            </a:extLst>
          </p:cNvPr>
          <p:cNvSpPr/>
          <p:nvPr/>
        </p:nvSpPr>
        <p:spPr bwMode="auto">
          <a:xfrm>
            <a:off x="7383644" y="1766077"/>
            <a:ext cx="1716574" cy="932508"/>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L3: FPGA-based emulation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CE453A88-D29C-6C42-B565-4FEB390D51DB}"/>
              </a:ext>
            </a:extLst>
          </p:cNvPr>
          <p:cNvSpPr/>
          <p:nvPr/>
        </p:nvSpPr>
        <p:spPr bwMode="auto">
          <a:xfrm>
            <a:off x="9583400" y="1749394"/>
            <a:ext cx="1716574" cy="932508"/>
          </a:xfrm>
          <a:prstGeom prst="roundRect">
            <a:avLst/>
          </a:prstGeom>
          <a:solidFill>
            <a:schemeClr val="accent2">
              <a:lumMod val="20000"/>
              <a:lumOff val="80000"/>
              <a:alpha val="76000"/>
            </a:schemeClr>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b="1" dirty="0">
                <a:latin typeface="Calibri" panose="020F0502020204030204" pitchFamily="34" charset="0"/>
                <a:cs typeface="Calibri" panose="020F0502020204030204" pitchFamily="34" charset="0"/>
              </a:rPr>
              <a:t>Processor fabrication</a:t>
            </a:r>
            <a:endParaRPr kumimoji="0" lang="en-US" b="1"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33" name="Right Arrow 32">
            <a:extLst>
              <a:ext uri="{FF2B5EF4-FFF2-40B4-BE49-F238E27FC236}">
                <a16:creationId xmlns:a16="http://schemas.microsoft.com/office/drawing/2014/main" id="{83A2B324-0CB0-F246-ABCC-96D273198AF0}"/>
              </a:ext>
            </a:extLst>
          </p:cNvPr>
          <p:cNvSpPr/>
          <p:nvPr/>
        </p:nvSpPr>
        <p:spPr>
          <a:xfrm>
            <a:off x="2554661" y="2040005"/>
            <a:ext cx="405911" cy="35731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CBB9FB65-5799-C343-93C7-57B6592214F9}"/>
              </a:ext>
            </a:extLst>
          </p:cNvPr>
          <p:cNvSpPr/>
          <p:nvPr/>
        </p:nvSpPr>
        <p:spPr>
          <a:xfrm>
            <a:off x="4754417" y="2023322"/>
            <a:ext cx="405911" cy="35731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B28D9DEA-51D2-9043-B0AE-74A37CEEB640}"/>
              </a:ext>
            </a:extLst>
          </p:cNvPr>
          <p:cNvSpPr/>
          <p:nvPr/>
        </p:nvSpPr>
        <p:spPr>
          <a:xfrm>
            <a:off x="6949281" y="2023322"/>
            <a:ext cx="405911" cy="35731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0DC36259-6756-FA47-A586-898FFFF8A592}"/>
              </a:ext>
            </a:extLst>
          </p:cNvPr>
          <p:cNvSpPr/>
          <p:nvPr/>
        </p:nvSpPr>
        <p:spPr>
          <a:xfrm>
            <a:off x="9149038" y="2023322"/>
            <a:ext cx="405911" cy="357317"/>
          </a:xfrm>
          <a:prstGeom prst="rightArrow">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ACD42C82-37FB-874B-836D-B2E5A4008B73}"/>
              </a:ext>
            </a:extLst>
          </p:cNvPr>
          <p:cNvCxnSpPr>
            <a:cxnSpLocks/>
          </p:cNvCxnSpPr>
          <p:nvPr/>
        </p:nvCxnSpPr>
        <p:spPr>
          <a:xfrm flipH="1" flipV="1">
            <a:off x="6127006" y="2668578"/>
            <a:ext cx="202200" cy="276169"/>
          </a:xfrm>
          <a:prstGeom prst="straightConnector1">
            <a:avLst/>
          </a:prstGeom>
          <a:ln w="63500">
            <a:solidFill>
              <a:srgbClr val="006E3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7B9D6D-6E5C-9349-A74A-7DA4B81800F7}"/>
              </a:ext>
            </a:extLst>
          </p:cNvPr>
          <p:cNvSpPr txBox="1"/>
          <p:nvPr/>
        </p:nvSpPr>
        <p:spPr>
          <a:xfrm>
            <a:off x="5360994" y="2973852"/>
            <a:ext cx="1882367" cy="646331"/>
          </a:xfrm>
          <a:prstGeom prst="rect">
            <a:avLst/>
          </a:prstGeom>
          <a:noFill/>
        </p:spPr>
        <p:txBody>
          <a:bodyPr wrap="square" rtlCol="0">
            <a:spAutoFit/>
          </a:bodyPr>
          <a:lstStyle/>
          <a:p>
            <a:pPr algn="ctr"/>
            <a:r>
              <a:rPr lang="en-US" b="1" dirty="0">
                <a:solidFill>
                  <a:srgbClr val="006E32"/>
                </a:solidFill>
                <a:latin typeface="Calibri" panose="020F0502020204030204" pitchFamily="34" charset="0"/>
                <a:cs typeface="Calibri" panose="020F0502020204030204" pitchFamily="34" charset="0"/>
              </a:rPr>
              <a:t>Early-stage SER modeling</a:t>
            </a:r>
          </a:p>
        </p:txBody>
      </p:sp>
      <p:sp>
        <p:nvSpPr>
          <p:cNvPr id="39" name="Curved Down Arrow 38">
            <a:extLst>
              <a:ext uri="{FF2B5EF4-FFF2-40B4-BE49-F238E27FC236}">
                <a16:creationId xmlns:a16="http://schemas.microsoft.com/office/drawing/2014/main" id="{374D4C41-2864-E34E-8695-4F62B5E264F0}"/>
              </a:ext>
            </a:extLst>
          </p:cNvPr>
          <p:cNvSpPr/>
          <p:nvPr/>
        </p:nvSpPr>
        <p:spPr>
          <a:xfrm flipH="1">
            <a:off x="3809911" y="1226392"/>
            <a:ext cx="2337574" cy="518767"/>
          </a:xfrm>
          <a:prstGeom prst="curvedDownArrow">
            <a:avLst>
              <a:gd name="adj1" fmla="val 28970"/>
              <a:gd name="adj2" fmla="val 50000"/>
              <a:gd name="adj3" fmla="val 1746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0" name="Curved Down Arrow 39">
            <a:extLst>
              <a:ext uri="{FF2B5EF4-FFF2-40B4-BE49-F238E27FC236}">
                <a16:creationId xmlns:a16="http://schemas.microsoft.com/office/drawing/2014/main" id="{0D399407-5D99-1041-8A8A-CF836F8B1F48}"/>
              </a:ext>
            </a:extLst>
          </p:cNvPr>
          <p:cNvSpPr/>
          <p:nvPr/>
        </p:nvSpPr>
        <p:spPr>
          <a:xfrm flipH="1">
            <a:off x="3745270" y="1014626"/>
            <a:ext cx="4599179" cy="751414"/>
          </a:xfrm>
          <a:prstGeom prst="curvedDownArrow">
            <a:avLst>
              <a:gd name="adj1" fmla="val 28970"/>
              <a:gd name="adj2" fmla="val 50000"/>
              <a:gd name="adj3" fmla="val 12902"/>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1" name="TextBox 40">
            <a:extLst>
              <a:ext uri="{FF2B5EF4-FFF2-40B4-BE49-F238E27FC236}">
                <a16:creationId xmlns:a16="http://schemas.microsoft.com/office/drawing/2014/main" id="{93F2418E-E634-674C-ADB6-5945927D5943}"/>
              </a:ext>
            </a:extLst>
          </p:cNvPr>
          <p:cNvSpPr txBox="1"/>
          <p:nvPr/>
        </p:nvSpPr>
        <p:spPr>
          <a:xfrm>
            <a:off x="5215808" y="1026000"/>
            <a:ext cx="2567105" cy="330163"/>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Designer feedback</a:t>
            </a:r>
          </a:p>
        </p:txBody>
      </p:sp>
      <p:sp>
        <p:nvSpPr>
          <p:cNvPr id="42" name="Cross 41">
            <a:extLst>
              <a:ext uri="{FF2B5EF4-FFF2-40B4-BE49-F238E27FC236}">
                <a16:creationId xmlns:a16="http://schemas.microsoft.com/office/drawing/2014/main" id="{E8175F46-6F04-2F45-B821-3F603A27CB13}"/>
              </a:ext>
            </a:extLst>
          </p:cNvPr>
          <p:cNvSpPr/>
          <p:nvPr/>
        </p:nvSpPr>
        <p:spPr>
          <a:xfrm rot="2776110">
            <a:off x="7774456" y="1680438"/>
            <a:ext cx="1021326" cy="1105419"/>
          </a:xfrm>
          <a:prstGeom prst="plus">
            <a:avLst>
              <a:gd name="adj" fmla="val 3973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3" name="TextBox 42">
            <a:extLst>
              <a:ext uri="{FF2B5EF4-FFF2-40B4-BE49-F238E27FC236}">
                <a16:creationId xmlns:a16="http://schemas.microsoft.com/office/drawing/2014/main" id="{30FB1D93-32E2-A943-891C-47A5805DA93A}"/>
              </a:ext>
            </a:extLst>
          </p:cNvPr>
          <p:cNvSpPr txBox="1"/>
          <p:nvPr/>
        </p:nvSpPr>
        <p:spPr>
          <a:xfrm>
            <a:off x="7467317" y="2742940"/>
            <a:ext cx="3846488" cy="646331"/>
          </a:xfrm>
          <a:prstGeom prst="rect">
            <a:avLst/>
          </a:prstGeom>
          <a:noFill/>
        </p:spPr>
        <p:txBody>
          <a:bodyPr wrap="square" rtlCol="0">
            <a:spAutoFit/>
          </a:bodyPr>
          <a:lstStyle/>
          <a:p>
            <a:pPr algn="ctr"/>
            <a:r>
              <a:rPr lang="en-US" b="1" i="1" dirty="0">
                <a:solidFill>
                  <a:srgbClr val="C00000"/>
                </a:solidFill>
                <a:latin typeface="Calibri" panose="020F0502020204030204" pitchFamily="34" charset="0"/>
                <a:cs typeface="Calibri" panose="020F0502020204030204" pitchFamily="34" charset="0"/>
              </a:rPr>
              <a:t>Too late in the design cycle to affect any changes!!!</a:t>
            </a:r>
          </a:p>
        </p:txBody>
      </p:sp>
      <p:sp>
        <p:nvSpPr>
          <p:cNvPr id="44" name="Cross 43">
            <a:extLst>
              <a:ext uri="{FF2B5EF4-FFF2-40B4-BE49-F238E27FC236}">
                <a16:creationId xmlns:a16="http://schemas.microsoft.com/office/drawing/2014/main" id="{70F6E24A-658B-984F-9FBD-56213961BBED}"/>
              </a:ext>
            </a:extLst>
          </p:cNvPr>
          <p:cNvSpPr/>
          <p:nvPr/>
        </p:nvSpPr>
        <p:spPr>
          <a:xfrm rot="2776110">
            <a:off x="3234606" y="1755844"/>
            <a:ext cx="1021326" cy="1105419"/>
          </a:xfrm>
          <a:prstGeom prst="plus">
            <a:avLst>
              <a:gd name="adj" fmla="val 3973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5" name="TextBox 44">
            <a:extLst>
              <a:ext uri="{FF2B5EF4-FFF2-40B4-BE49-F238E27FC236}">
                <a16:creationId xmlns:a16="http://schemas.microsoft.com/office/drawing/2014/main" id="{159F7688-D9F6-F44A-9EAB-7DE8D3C0E9B4}"/>
              </a:ext>
            </a:extLst>
          </p:cNvPr>
          <p:cNvSpPr txBox="1"/>
          <p:nvPr/>
        </p:nvSpPr>
        <p:spPr>
          <a:xfrm>
            <a:off x="477649" y="2782780"/>
            <a:ext cx="4511246" cy="646331"/>
          </a:xfrm>
          <a:prstGeom prst="rect">
            <a:avLst/>
          </a:prstGeom>
          <a:noFill/>
        </p:spPr>
        <p:txBody>
          <a:bodyPr wrap="square" rtlCol="0">
            <a:spAutoFit/>
          </a:bodyPr>
          <a:lstStyle/>
          <a:p>
            <a:pPr algn="ctr"/>
            <a:r>
              <a:rPr lang="en-US" b="1" i="1" dirty="0">
                <a:solidFill>
                  <a:srgbClr val="C00000"/>
                </a:solidFill>
                <a:latin typeface="Calibri" panose="020F0502020204030204" pitchFamily="34" charset="0"/>
                <a:cs typeface="Calibri" panose="020F0502020204030204" pitchFamily="34" charset="0"/>
              </a:rPr>
              <a:t>Too early - insufficient information on physical design!!</a:t>
            </a:r>
          </a:p>
        </p:txBody>
      </p:sp>
      <p:sp>
        <p:nvSpPr>
          <p:cNvPr id="46" name="Cross 45">
            <a:extLst>
              <a:ext uri="{FF2B5EF4-FFF2-40B4-BE49-F238E27FC236}">
                <a16:creationId xmlns:a16="http://schemas.microsoft.com/office/drawing/2014/main" id="{8A7BB372-2367-8F4B-8D82-81B719D2F2BB}"/>
              </a:ext>
            </a:extLst>
          </p:cNvPr>
          <p:cNvSpPr/>
          <p:nvPr/>
        </p:nvSpPr>
        <p:spPr>
          <a:xfrm rot="2776110">
            <a:off x="9971420" y="1670067"/>
            <a:ext cx="1021326" cy="1105419"/>
          </a:xfrm>
          <a:prstGeom prst="plus">
            <a:avLst>
              <a:gd name="adj" fmla="val 3973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7" name="Cross 46">
            <a:extLst>
              <a:ext uri="{FF2B5EF4-FFF2-40B4-BE49-F238E27FC236}">
                <a16:creationId xmlns:a16="http://schemas.microsoft.com/office/drawing/2014/main" id="{99E37AED-35F2-104A-9D7F-A2FCF3B082E7}"/>
              </a:ext>
            </a:extLst>
          </p:cNvPr>
          <p:cNvSpPr/>
          <p:nvPr/>
        </p:nvSpPr>
        <p:spPr>
          <a:xfrm rot="2776110">
            <a:off x="1057455" y="1673447"/>
            <a:ext cx="1021326" cy="1105419"/>
          </a:xfrm>
          <a:prstGeom prst="plus">
            <a:avLst>
              <a:gd name="adj" fmla="val 3973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8" name="TextBox 47">
            <a:extLst>
              <a:ext uri="{FF2B5EF4-FFF2-40B4-BE49-F238E27FC236}">
                <a16:creationId xmlns:a16="http://schemas.microsoft.com/office/drawing/2014/main" id="{EA2129B5-5646-7C43-BE3E-DCBD1DE6D0AF}"/>
              </a:ext>
            </a:extLst>
          </p:cNvPr>
          <p:cNvSpPr txBox="1"/>
          <p:nvPr/>
        </p:nvSpPr>
        <p:spPr>
          <a:xfrm>
            <a:off x="2644967" y="675791"/>
            <a:ext cx="6392544" cy="369332"/>
          </a:xfrm>
          <a:prstGeom prst="rect">
            <a:avLst/>
          </a:prstGeom>
          <a:noFill/>
        </p:spPr>
        <p:txBody>
          <a:bodyPr wrap="square" rtlCol="0">
            <a:spAutoFit/>
          </a:bodyPr>
          <a:lstStyle/>
          <a:p>
            <a:pPr algn="ctr"/>
            <a:r>
              <a:rPr lang="en-US" b="1" dirty="0"/>
              <a:t>Various stages of processor design</a:t>
            </a:r>
          </a:p>
        </p:txBody>
      </p:sp>
    </p:spTree>
    <p:extLst>
      <p:ext uri="{BB962C8B-B14F-4D97-AF65-F5344CB8AC3E}">
        <p14:creationId xmlns:p14="http://schemas.microsoft.com/office/powerpoint/2010/main" val="661830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animBg="1"/>
      <p:bldP spid="43" grpId="0"/>
      <p:bldP spid="44" grpId="0" animBg="1"/>
      <p:bldP spid="45" grpId="0"/>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7F0-1455-8B49-83E3-E758D3B295D1}"/>
              </a:ext>
            </a:extLst>
          </p:cNvPr>
          <p:cNvSpPr>
            <a:spLocks noGrp="1"/>
          </p:cNvSpPr>
          <p:nvPr>
            <p:ph type="title"/>
          </p:nvPr>
        </p:nvSpPr>
        <p:spPr>
          <a:xfrm>
            <a:off x="189839" y="129313"/>
            <a:ext cx="11812323" cy="498598"/>
          </a:xfrm>
        </p:spPr>
        <p:txBody>
          <a:bodyPr/>
          <a:lstStyle/>
          <a:p>
            <a:r>
              <a:rPr lang="en-US" sz="3600" dirty="0"/>
              <a:t>Components used in ERASER methodology</a:t>
            </a:r>
          </a:p>
        </p:txBody>
      </p:sp>
      <p:sp>
        <p:nvSpPr>
          <p:cNvPr id="3" name="Content Placeholder 2">
            <a:extLst>
              <a:ext uri="{FF2B5EF4-FFF2-40B4-BE49-F238E27FC236}">
                <a16:creationId xmlns:a16="http://schemas.microsoft.com/office/drawing/2014/main" id="{29235286-4A57-414F-90EC-EA5DD089447D}"/>
              </a:ext>
            </a:extLst>
          </p:cNvPr>
          <p:cNvSpPr>
            <a:spLocks noGrp="1"/>
          </p:cNvSpPr>
          <p:nvPr>
            <p:ph idx="1"/>
          </p:nvPr>
        </p:nvSpPr>
        <p:spPr>
          <a:xfrm>
            <a:off x="189839" y="759395"/>
            <a:ext cx="11812322" cy="4908908"/>
          </a:xfrm>
        </p:spPr>
        <p:txBody>
          <a:bodyPr/>
          <a:lstStyle/>
          <a:p>
            <a:pPr marL="0" indent="0">
              <a:buNone/>
            </a:pPr>
            <a:r>
              <a:rPr lang="en-US" sz="2400" b="1" dirty="0"/>
              <a:t>Microprobe – </a:t>
            </a:r>
            <a:r>
              <a:rPr lang="en-US" sz="2000" b="1" i="1" dirty="0" err="1"/>
              <a:t>Bertran</a:t>
            </a:r>
            <a:r>
              <a:rPr lang="en-US" sz="2000" b="1" i="1" dirty="0"/>
              <a:t> et. al, MICRO 2012, Eldridge et al. CARRV 2017</a:t>
            </a:r>
            <a:endParaRPr lang="en-US" sz="2400" b="1" i="1" dirty="0"/>
          </a:p>
          <a:p>
            <a:r>
              <a:rPr lang="en-US" sz="2000" dirty="0">
                <a:latin typeface="Helvetica" pitchFamily="2" charset="0"/>
              </a:rPr>
              <a:t>A code generation framework that enables advanced microbenchmark generation methodologies</a:t>
            </a:r>
          </a:p>
          <a:p>
            <a:r>
              <a:rPr lang="en-US" sz="2000" dirty="0">
                <a:latin typeface="Helvetica" pitchFamily="2" charset="0"/>
              </a:rPr>
              <a:t>Key features include</a:t>
            </a:r>
          </a:p>
          <a:p>
            <a:pPr lvl="1"/>
            <a:r>
              <a:rPr lang="en-US" sz="1800" dirty="0">
                <a:latin typeface="Helvetica" pitchFamily="2" charset="0"/>
              </a:rPr>
              <a:t>Automated (micro-)architecture-aware test generation</a:t>
            </a:r>
          </a:p>
          <a:p>
            <a:pPr lvl="1"/>
            <a:r>
              <a:rPr lang="en-US" sz="1800" dirty="0">
                <a:latin typeface="Helvetica" pitchFamily="2" charset="0"/>
              </a:rPr>
              <a:t>Pre-silicon and post-silicon tests for power, resilience, performance and functional validation</a:t>
            </a:r>
          </a:p>
          <a:p>
            <a:pPr lvl="1"/>
            <a:r>
              <a:rPr lang="en-US" sz="1800" dirty="0">
                <a:latin typeface="Helvetica" pitchFamily="2" charset="0"/>
              </a:rPr>
              <a:t>New research innovation with proven impact on IBM POWER &amp; Z Systems</a:t>
            </a:r>
          </a:p>
          <a:p>
            <a:r>
              <a:rPr lang="en-US" sz="2000" i="1" dirty="0">
                <a:latin typeface="Helvetica" pitchFamily="2" charset="0"/>
              </a:rPr>
              <a:t>Generic RISC-V port of Microprobe open sourced (available via GIT &amp; PIP packages)</a:t>
            </a:r>
            <a:endParaRPr lang="en-US" sz="2000" dirty="0">
              <a:latin typeface="Helvetica" pitchFamily="2" charset="0"/>
            </a:endParaRPr>
          </a:p>
          <a:p>
            <a:pPr marL="0" indent="0">
              <a:buNone/>
            </a:pPr>
            <a:r>
              <a:rPr lang="en-US" sz="2400" b="1" dirty="0" err="1"/>
              <a:t>SERMiner</a:t>
            </a:r>
            <a:r>
              <a:rPr lang="en-US" sz="2400" b="1" dirty="0"/>
              <a:t> – </a:t>
            </a:r>
            <a:r>
              <a:rPr lang="en-US" sz="2000" b="1" i="1" dirty="0"/>
              <a:t>Swaminathan et al. DSN 2019</a:t>
            </a:r>
            <a:endParaRPr lang="en-US" sz="2400" b="1" i="1" dirty="0"/>
          </a:p>
          <a:p>
            <a:r>
              <a:rPr lang="en-US" sz="2000" dirty="0">
                <a:latin typeface="Helvetica" pitchFamily="2" charset="0"/>
              </a:rPr>
              <a:t>A tool for automated generation of stress marks that maximize the likelihood of a transient-failure induced error</a:t>
            </a:r>
          </a:p>
          <a:p>
            <a:r>
              <a:rPr lang="en-US" sz="2000" dirty="0">
                <a:latin typeface="Helvetica" pitchFamily="2" charset="0"/>
              </a:rPr>
              <a:t>It parses the switching files output from RTL simulation of the core model and generates latch-level data switching statistics.</a:t>
            </a:r>
          </a:p>
          <a:p>
            <a:pPr marL="0" indent="0">
              <a:buNone/>
            </a:pPr>
            <a:r>
              <a:rPr lang="en-US" sz="2400" b="1" dirty="0" err="1">
                <a:latin typeface="Helvetica" pitchFamily="2" charset="0"/>
              </a:rPr>
              <a:t>Chiffre</a:t>
            </a:r>
            <a:r>
              <a:rPr lang="en-US" sz="2400" b="1" dirty="0">
                <a:latin typeface="Helvetica" pitchFamily="2" charset="0"/>
              </a:rPr>
              <a:t> – </a:t>
            </a:r>
            <a:r>
              <a:rPr lang="en-US" sz="2000" b="1" i="1" dirty="0">
                <a:latin typeface="Helvetica" pitchFamily="2" charset="0"/>
              </a:rPr>
              <a:t>Eldridge et al. CARRV 2018</a:t>
            </a:r>
            <a:endParaRPr lang="en-US" sz="2400" b="1" i="1" dirty="0">
              <a:latin typeface="Helvetica" pitchFamily="2" charset="0"/>
            </a:endParaRPr>
          </a:p>
          <a:p>
            <a:r>
              <a:rPr lang="en-US" sz="2000" dirty="0">
                <a:latin typeface="Helvetica" pitchFamily="2" charset="0"/>
              </a:rPr>
              <a:t>Statistical and/or targeted fault injection into latches within a RISC-V core</a:t>
            </a:r>
          </a:p>
          <a:p>
            <a:r>
              <a:rPr lang="en-US" sz="2000" dirty="0">
                <a:latin typeface="Helvetica" pitchFamily="2" charset="0"/>
              </a:rPr>
              <a:t>FIRRTL passes that instrument specified circuit components with run-time configurable fault injectors</a:t>
            </a:r>
          </a:p>
        </p:txBody>
      </p:sp>
      <p:sp>
        <p:nvSpPr>
          <p:cNvPr id="4" name="Slide Number Placeholder 3">
            <a:extLst>
              <a:ext uri="{FF2B5EF4-FFF2-40B4-BE49-F238E27FC236}">
                <a16:creationId xmlns:a16="http://schemas.microsoft.com/office/drawing/2014/main" id="{455FC3DB-70A3-E249-891D-0CBE3D334CA0}"/>
              </a:ext>
            </a:extLst>
          </p:cNvPr>
          <p:cNvSpPr>
            <a:spLocks noGrp="1"/>
          </p:cNvSpPr>
          <p:nvPr>
            <p:ph type="sldNum" sz="quarter" idx="4"/>
          </p:nvPr>
        </p:nvSpPr>
        <p:spPr/>
        <p:txBody>
          <a:bodyPr/>
          <a:lstStyle/>
          <a:p>
            <a:fld id="{D80A53B9-16B9-BE4E-A541-4780AA79D36C}" type="slidenum">
              <a:rPr lang="en-US" smtClean="0"/>
              <a:t>7</a:t>
            </a:fld>
            <a:endParaRPr lang="en-US"/>
          </a:p>
        </p:txBody>
      </p:sp>
      <p:pic>
        <p:nvPicPr>
          <p:cNvPr id="5" name="Picture 4" descr="IBMneg_noR.png">
            <a:extLst>
              <a:ext uri="{FF2B5EF4-FFF2-40B4-BE49-F238E27FC236}">
                <a16:creationId xmlns:a16="http://schemas.microsoft.com/office/drawing/2014/main" id="{E0240083-C46F-1C42-AC9E-0AF78660A3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55533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AABD"/>
            </a:gs>
            <a:gs pos="26000">
              <a:schemeClr val="bg1">
                <a:lumMod val="95000"/>
              </a:schemeClr>
            </a:gs>
            <a:gs pos="7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FB3B-9AEA-7146-AD79-9D302EE4660E}"/>
              </a:ext>
            </a:extLst>
          </p:cNvPr>
          <p:cNvSpPr>
            <a:spLocks noGrp="1"/>
          </p:cNvSpPr>
          <p:nvPr>
            <p:ph type="title"/>
          </p:nvPr>
        </p:nvSpPr>
        <p:spPr>
          <a:xfrm>
            <a:off x="0" y="9913"/>
            <a:ext cx="10988842" cy="999006"/>
          </a:xfrm>
        </p:spPr>
        <p:txBody>
          <a:bodyPr>
            <a:normAutofit/>
          </a:bodyPr>
          <a:lstStyle/>
          <a:p>
            <a:r>
              <a:rPr lang="en-US" sz="4000" dirty="0">
                <a:latin typeface="Calibri" panose="020F0502020204030204" pitchFamily="34" charset="0"/>
                <a:cs typeface="Calibri" panose="020F0502020204030204" pitchFamily="34" charset="0"/>
              </a:rPr>
              <a:t>ERASER tool flow</a:t>
            </a:r>
          </a:p>
        </p:txBody>
      </p:sp>
      <p:pic>
        <p:nvPicPr>
          <p:cNvPr id="36" name="Picture 35">
            <a:extLst>
              <a:ext uri="{FF2B5EF4-FFF2-40B4-BE49-F238E27FC236}">
                <a16:creationId xmlns:a16="http://schemas.microsoft.com/office/drawing/2014/main" id="{32BD10A0-F938-BB4E-9802-A6C4B90EB3F7}"/>
              </a:ext>
            </a:extLst>
          </p:cNvPr>
          <p:cNvPicPr/>
          <p:nvPr/>
        </p:nvPicPr>
        <p:blipFill>
          <a:blip r:embed="rId3">
            <a:extLst>
              <a:ext uri="{28A0092B-C50C-407E-A947-70E740481C1C}">
                <a14:useLocalDpi xmlns:a14="http://schemas.microsoft.com/office/drawing/2010/main" val="0"/>
              </a:ext>
            </a:extLst>
          </a:blip>
          <a:stretch>
            <a:fillRect/>
          </a:stretch>
        </p:blipFill>
        <p:spPr>
          <a:xfrm>
            <a:off x="466165" y="898020"/>
            <a:ext cx="10811435" cy="5825507"/>
          </a:xfrm>
          <a:prstGeom prst="rect">
            <a:avLst/>
          </a:prstGeom>
          <a:effectLst>
            <a:glow>
              <a:schemeClr val="bg1">
                <a:lumMod val="95000"/>
              </a:schemeClr>
            </a:glow>
            <a:softEdge rad="114300"/>
          </a:effectLst>
        </p:spPr>
      </p:pic>
      <p:pic>
        <p:nvPicPr>
          <p:cNvPr id="37" name="Picture 36" descr="IBMneg_noR.png">
            <a:extLst>
              <a:ext uri="{FF2B5EF4-FFF2-40B4-BE49-F238E27FC236}">
                <a16:creationId xmlns:a16="http://schemas.microsoft.com/office/drawing/2014/main" id="{31BD65A0-C272-2B4A-B6AB-EDBEC7C99E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8649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A81A-D6DA-0C49-8611-5E4FFBC8EC08}"/>
              </a:ext>
            </a:extLst>
          </p:cNvPr>
          <p:cNvSpPr>
            <a:spLocks noGrp="1"/>
          </p:cNvSpPr>
          <p:nvPr>
            <p:ph type="title"/>
          </p:nvPr>
        </p:nvSpPr>
        <p:spPr>
          <a:xfrm>
            <a:off x="379677" y="177682"/>
            <a:ext cx="11812323" cy="553998"/>
          </a:xfrm>
        </p:spPr>
        <p:txBody>
          <a:bodyPr/>
          <a:lstStyle/>
          <a:p>
            <a:r>
              <a:rPr lang="en-US" sz="4000" dirty="0">
                <a:latin typeface="Calibri" panose="020F0502020204030204" pitchFamily="34" charset="0"/>
                <a:cs typeface="Calibri" panose="020F0502020204030204" pitchFamily="34" charset="0"/>
              </a:rPr>
              <a:t>Features of ERASER</a:t>
            </a:r>
          </a:p>
        </p:txBody>
      </p:sp>
      <p:sp>
        <p:nvSpPr>
          <p:cNvPr id="3" name="Content Placeholder 2">
            <a:extLst>
              <a:ext uri="{FF2B5EF4-FFF2-40B4-BE49-F238E27FC236}">
                <a16:creationId xmlns:a16="http://schemas.microsoft.com/office/drawing/2014/main" id="{3C8B29E2-B0F6-2C4B-BB8B-32718CA077F3}"/>
              </a:ext>
            </a:extLst>
          </p:cNvPr>
          <p:cNvSpPr>
            <a:spLocks noGrp="1"/>
          </p:cNvSpPr>
          <p:nvPr>
            <p:ph idx="1"/>
          </p:nvPr>
        </p:nvSpPr>
        <p:spPr>
          <a:xfrm>
            <a:off x="395706" y="1249705"/>
            <a:ext cx="11500216" cy="4989732"/>
          </a:xfrm>
        </p:spPr>
        <p:txBody>
          <a:bodyPr/>
          <a:lstStyle/>
          <a:p>
            <a:r>
              <a:rPr lang="en-US" sz="2800" dirty="0">
                <a:latin typeface="Calibri" panose="020F0502020204030204" pitchFamily="34" charset="0"/>
                <a:cs typeface="Calibri" panose="020F0502020204030204" pitchFamily="34" charset="0"/>
              </a:rPr>
              <a:t>Supports analysis of all latches in the design by means of RTL simulations of a single RISC-V core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Rocket)</a:t>
            </a:r>
          </a:p>
          <a:p>
            <a:r>
              <a:rPr lang="en-US" sz="2800" dirty="0">
                <a:latin typeface="Calibri" panose="020F0502020204030204" pitchFamily="34" charset="0"/>
                <a:cs typeface="Calibri" panose="020F0502020204030204" pitchFamily="34" charset="0"/>
              </a:rPr>
              <a:t>Switching/residency analysis aggregated across each RTL module (or macro)</a:t>
            </a:r>
          </a:p>
          <a:p>
            <a:r>
              <a:rPr lang="en-US" sz="2800" dirty="0">
                <a:latin typeface="Calibri" panose="020F0502020204030204" pitchFamily="34" charset="0"/>
                <a:cs typeface="Calibri" panose="020F0502020204030204" pitchFamily="34" charset="0"/>
              </a:rPr>
              <a:t>Generation of </a:t>
            </a:r>
            <a:r>
              <a:rPr lang="en-US" sz="2800" i="1" dirty="0" err="1">
                <a:latin typeface="Calibri" panose="020F0502020204030204" pitchFamily="34" charset="0"/>
                <a:cs typeface="Calibri" panose="020F0502020204030204" pitchFamily="34" charset="0"/>
              </a:rPr>
              <a:t>stressmarks</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or testcases used to evaluate worst-case vulnerability of these latches</a:t>
            </a:r>
          </a:p>
          <a:p>
            <a:r>
              <a:rPr lang="en-US" sz="2800" dirty="0">
                <a:latin typeface="Calibri" panose="020F0502020204030204" pitchFamily="34" charset="0"/>
                <a:cs typeface="Calibri" panose="020F0502020204030204" pitchFamily="34" charset="0"/>
              </a:rPr>
              <a:t>Validation platform comprising of targeted/statistical fault injection into selected latches</a:t>
            </a:r>
          </a:p>
          <a:p>
            <a:r>
              <a:rPr lang="en-US" sz="2800" dirty="0">
                <a:latin typeface="Calibri" panose="020F0502020204030204" pitchFamily="34" charset="0"/>
                <a:cs typeface="Calibri" panose="020F0502020204030204" pitchFamily="34" charset="0"/>
              </a:rPr>
              <a:t>Methodology demonstrated on Rocket core, but can be easily extended to other RISC-V cores</a:t>
            </a:r>
          </a:p>
        </p:txBody>
      </p:sp>
      <p:sp>
        <p:nvSpPr>
          <p:cNvPr id="4" name="Slide Number Placeholder 3">
            <a:extLst>
              <a:ext uri="{FF2B5EF4-FFF2-40B4-BE49-F238E27FC236}">
                <a16:creationId xmlns:a16="http://schemas.microsoft.com/office/drawing/2014/main" id="{3C6DCFC7-0C26-004B-B422-5CE332F09931}"/>
              </a:ext>
            </a:extLst>
          </p:cNvPr>
          <p:cNvSpPr>
            <a:spLocks noGrp="1"/>
          </p:cNvSpPr>
          <p:nvPr>
            <p:ph type="sldNum" sz="quarter" idx="4"/>
          </p:nvPr>
        </p:nvSpPr>
        <p:spPr/>
        <p:txBody>
          <a:bodyPr/>
          <a:lstStyle/>
          <a:p>
            <a:fld id="{D80A53B9-16B9-BE4E-A541-4780AA79D36C}" type="slidenum">
              <a:rPr lang="en-US" smtClean="0"/>
              <a:t>9</a:t>
            </a:fld>
            <a:endParaRPr lang="en-US"/>
          </a:p>
        </p:txBody>
      </p:sp>
      <p:pic>
        <p:nvPicPr>
          <p:cNvPr id="6" name="Picture 5" descr="IBMneg_noR.png">
            <a:extLst>
              <a:ext uri="{FF2B5EF4-FFF2-40B4-BE49-F238E27FC236}">
                <a16:creationId xmlns:a16="http://schemas.microsoft.com/office/drawing/2014/main" id="{4AB4EC06-0E74-1E4D-95BA-76D5DFF7C2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2234" y="265173"/>
            <a:ext cx="763688" cy="3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865649"/>
      </p:ext>
    </p:extLst>
  </p:cSld>
  <p:clrMapOvr>
    <a:masterClrMapping/>
  </p:clrMapOvr>
  <p:transition>
    <p:fade/>
  </p:transition>
</p:sld>
</file>

<file path=ppt/theme/theme1.xml><?xml version="1.0" encoding="utf-8"?>
<a:theme xmlns:a="http://schemas.openxmlformats.org/drawingml/2006/main" name="IBM_2015GTO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360">
          <a:solidFill>
            <a:schemeClr val="tx1">
              <a:lumMod val="50000"/>
              <a:lumOff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defPPr>
          <a:defRPr/>
        </a:defPPr>
      </a:lstStyle>
    </a:spDef>
    <a:lnDef>
      <a:spPr bwMode="auto">
        <a:solidFill>
          <a:schemeClr val="accent1"/>
        </a:solidFill>
        <a:ln w="19050" cap="flat" cmpd="sng" algn="ctr">
          <a:solidFill>
            <a:schemeClr val="tx1">
              <a:lumMod val="95000"/>
              <a:lumOff val="5000"/>
            </a:schemeClr>
          </a:solidFill>
          <a:prstDash val="solid"/>
          <a:round/>
          <a:headEnd type="none" w="med" len="med"/>
          <a:tailEnd type="arrow" w="med" len="med"/>
        </a:ln>
        <a:effectLst/>
      </a:spPr>
      <a:bodyPr/>
      <a:lstStyle/>
    </a:lnDef>
  </a:objectDefaults>
  <a:extraClrSchemeLst>
    <a:extraClrScheme>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_Shanghai_template_16x9 2">
        <a:dk1>
          <a:srgbClr val="FFFFFF"/>
        </a:dk1>
        <a:lt1>
          <a:srgbClr val="FFFFFF"/>
        </a:lt1>
        <a:dk2>
          <a:srgbClr val="FFFFFF"/>
        </a:dk2>
        <a:lt2>
          <a:srgbClr val="808080"/>
        </a:lt2>
        <a:accent1>
          <a:srgbClr val="7889FB"/>
        </a:accent1>
        <a:accent2>
          <a:srgbClr val="71BFC5"/>
        </a:accent2>
        <a:accent3>
          <a:srgbClr val="FFFFFF"/>
        </a:accent3>
        <a:accent4>
          <a:srgbClr val="DADADA"/>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BM_ajveg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360">
          <a:solidFill>
            <a:schemeClr val="tx1">
              <a:lumMod val="50000"/>
              <a:lumOff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defPPr>
          <a:defRPr/>
        </a:defPPr>
      </a:lstStyle>
    </a:spDef>
    <a:lnDef>
      <a:spPr bwMode="auto">
        <a:solidFill>
          <a:schemeClr val="accent1"/>
        </a:solidFill>
        <a:ln w="19050" cap="flat" cmpd="sng" algn="ctr">
          <a:solidFill>
            <a:schemeClr val="tx1">
              <a:lumMod val="95000"/>
              <a:lumOff val="5000"/>
            </a:schemeClr>
          </a:solidFill>
          <a:prstDash val="solid"/>
          <a:round/>
          <a:headEnd type="none" w="med" len="med"/>
          <a:tailEnd type="arrow" w="med" len="med"/>
        </a:ln>
        <a:effectLst/>
      </a:spPr>
      <a:bodyPr/>
      <a:lstStyle/>
    </a:lnDef>
  </a:objectDefaults>
  <a:extraClrSchemeLst>
    <a:extraClrScheme>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_Shanghai_template_16x9 2">
        <a:dk1>
          <a:srgbClr val="FFFFFF"/>
        </a:dk1>
        <a:lt1>
          <a:srgbClr val="FFFFFF"/>
        </a:lt1>
        <a:dk2>
          <a:srgbClr val="FFFFFF"/>
        </a:dk2>
        <a:lt2>
          <a:srgbClr val="808080"/>
        </a:lt2>
        <a:accent1>
          <a:srgbClr val="7889FB"/>
        </a:accent1>
        <a:accent2>
          <a:srgbClr val="71BFC5"/>
        </a:accent2>
        <a:accent3>
          <a:srgbClr val="FFFFFF"/>
        </a:accent3>
        <a:accent4>
          <a:srgbClr val="DADADA"/>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BM_ajvega" id="{143A68FA-FEB6-2846-B2E1-8230C256186C}" vid="{B0915FBC-14D9-244D-B4E9-0F58DBC2DD6F}"/>
    </a:ext>
  </a:extLst>
</a:theme>
</file>

<file path=ppt/theme/theme3.xml><?xml version="1.0" encoding="utf-8"?>
<a:theme xmlns:a="http://schemas.openxmlformats.org/drawingml/2006/main" name="1_IBM_2015GTO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360">
          <a:solidFill>
            <a:schemeClr val="tx1">
              <a:lumMod val="50000"/>
              <a:lumOff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defPPr>
          <a:defRPr/>
        </a:defPPr>
      </a:lstStyle>
    </a:spDef>
    <a:lnDef>
      <a:spPr bwMode="auto">
        <a:solidFill>
          <a:schemeClr val="accent1"/>
        </a:solidFill>
        <a:ln w="19050" cap="flat" cmpd="sng" algn="ctr">
          <a:solidFill>
            <a:schemeClr val="tx1">
              <a:lumMod val="95000"/>
              <a:lumOff val="5000"/>
            </a:schemeClr>
          </a:solidFill>
          <a:prstDash val="solid"/>
          <a:round/>
          <a:headEnd type="none" w="med" len="med"/>
          <a:tailEnd type="arrow" w="med" len="med"/>
        </a:ln>
        <a:effectLst/>
      </a:spPr>
      <a:bodyPr/>
      <a:lstStyle/>
    </a:lnDef>
  </a:objectDefaults>
  <a:extraClrSchemeLst>
    <a:extraClrScheme>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_Shanghai_template_16x9 2">
        <a:dk1>
          <a:srgbClr val="FFFFFF"/>
        </a:dk1>
        <a:lt1>
          <a:srgbClr val="FFFFFF"/>
        </a:lt1>
        <a:dk2>
          <a:srgbClr val="FFFFFF"/>
        </a:dk2>
        <a:lt2>
          <a:srgbClr val="808080"/>
        </a:lt2>
        <a:accent1>
          <a:srgbClr val="7889FB"/>
        </a:accent1>
        <a:accent2>
          <a:srgbClr val="71BFC5"/>
        </a:accent2>
        <a:accent3>
          <a:srgbClr val="FFFFFF"/>
        </a:accent3>
        <a:accent4>
          <a:srgbClr val="DADADA"/>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BM_ajveg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360">
          <a:solidFill>
            <a:schemeClr val="tx1">
              <a:lumMod val="50000"/>
              <a:lumOff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defPPr>
          <a:defRPr/>
        </a:defPPr>
      </a:lstStyle>
    </a:spDef>
    <a:lnDef>
      <a:spPr bwMode="auto">
        <a:solidFill>
          <a:schemeClr val="accent1"/>
        </a:solidFill>
        <a:ln w="19050" cap="flat" cmpd="sng" algn="ctr">
          <a:solidFill>
            <a:schemeClr val="tx1">
              <a:lumMod val="95000"/>
              <a:lumOff val="5000"/>
            </a:schemeClr>
          </a:solidFill>
          <a:prstDash val="solid"/>
          <a:round/>
          <a:headEnd type="none" w="med" len="med"/>
          <a:tailEnd type="arrow" w="med" len="med"/>
        </a:ln>
        <a:effectLst/>
      </a:spPr>
      <a:bodyPr/>
      <a:lstStyle/>
    </a:lnDef>
  </a:objectDefaults>
  <a:extraClrSchemeLst>
    <a:extraClrScheme>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_Shanghai_template_16x9 2">
        <a:dk1>
          <a:srgbClr val="FFFFFF"/>
        </a:dk1>
        <a:lt1>
          <a:srgbClr val="FFFFFF"/>
        </a:lt1>
        <a:dk2>
          <a:srgbClr val="FFFFFF"/>
        </a:dk2>
        <a:lt2>
          <a:srgbClr val="808080"/>
        </a:lt2>
        <a:accent1>
          <a:srgbClr val="7889FB"/>
        </a:accent1>
        <a:accent2>
          <a:srgbClr val="71BFC5"/>
        </a:accent2>
        <a:accent3>
          <a:srgbClr val="FFFFFF"/>
        </a:accent3>
        <a:accent4>
          <a:srgbClr val="DADADA"/>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BM_ajvega" id="{143A68FA-FEB6-2846-B2E1-8230C256186C}" vid="{B0915FBC-14D9-244D-B4E9-0F58DBC2DD6F}"/>
    </a:ext>
  </a:extLst>
</a:theme>
</file>

<file path=ppt/theme/theme5.xml><?xml version="1.0" encoding="utf-8"?>
<a:theme xmlns:a="http://schemas.openxmlformats.org/drawingml/2006/main" name="2_IBM_2015GTO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360">
          <a:solidFill>
            <a:schemeClr val="tx1">
              <a:lumMod val="50000"/>
              <a:lumOff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defPPr>
          <a:defRPr/>
        </a:defPPr>
      </a:lstStyle>
    </a:spDef>
    <a:lnDef>
      <a:spPr bwMode="auto">
        <a:solidFill>
          <a:schemeClr val="accent1"/>
        </a:solidFill>
        <a:ln w="19050" cap="flat" cmpd="sng" algn="ctr">
          <a:solidFill>
            <a:schemeClr val="tx1">
              <a:lumMod val="95000"/>
              <a:lumOff val="5000"/>
            </a:schemeClr>
          </a:solidFill>
          <a:prstDash val="solid"/>
          <a:round/>
          <a:headEnd type="none" w="med" len="med"/>
          <a:tailEnd type="arrow" w="med" len="med"/>
        </a:ln>
        <a:effectLst/>
      </a:spPr>
      <a:bodyPr/>
      <a:lstStyle/>
    </a:lnDef>
  </a:objectDefaults>
  <a:extraClrSchemeLst>
    <a:extraClrScheme>
      <a:clrScheme name="SC_Shanghai_template_16x9 1">
        <a:dk1>
          <a:srgbClr val="000000"/>
        </a:dk1>
        <a:lt1>
          <a:srgbClr val="FFFFFF"/>
        </a:lt1>
        <a:dk2>
          <a:srgbClr val="000000"/>
        </a:dk2>
        <a:lt2>
          <a:srgbClr val="808080"/>
        </a:lt2>
        <a:accent1>
          <a:srgbClr val="7889FB"/>
        </a:accent1>
        <a:accent2>
          <a:srgbClr val="71BFC5"/>
        </a:accent2>
        <a:accent3>
          <a:srgbClr val="FFFFFF"/>
        </a:accent3>
        <a:accent4>
          <a:srgbClr val="000000"/>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_Shanghai_template_16x9 2">
        <a:dk1>
          <a:srgbClr val="FFFFFF"/>
        </a:dk1>
        <a:lt1>
          <a:srgbClr val="FFFFFF"/>
        </a:lt1>
        <a:dk2>
          <a:srgbClr val="FFFFFF"/>
        </a:dk2>
        <a:lt2>
          <a:srgbClr val="808080"/>
        </a:lt2>
        <a:accent1>
          <a:srgbClr val="7889FB"/>
        </a:accent1>
        <a:accent2>
          <a:srgbClr val="71BFC5"/>
        </a:accent2>
        <a:accent3>
          <a:srgbClr val="FFFFFF"/>
        </a:accent3>
        <a:accent4>
          <a:srgbClr val="DADADA"/>
        </a:accent4>
        <a:accent5>
          <a:srgbClr val="BEC4FD"/>
        </a:accent5>
        <a:accent6>
          <a:srgbClr val="66ADB2"/>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26209</TotalTime>
  <Words>2366</Words>
  <Application>Microsoft Macintosh PowerPoint</Application>
  <PresentationFormat>Widescreen</PresentationFormat>
  <Paragraphs>351</Paragraphs>
  <Slides>21</Slides>
  <Notes>15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Arial</vt:lpstr>
      <vt:lpstr>Calibri</vt:lpstr>
      <vt:lpstr>Eurostile</vt:lpstr>
      <vt:lpstr>Helvetica</vt:lpstr>
      <vt:lpstr>Helvetica Neue</vt:lpstr>
      <vt:lpstr>HelvNeue Light for IBM</vt:lpstr>
      <vt:lpstr>IBM Plex Sans</vt:lpstr>
      <vt:lpstr>Tahoma</vt:lpstr>
      <vt:lpstr>Wingdings</vt:lpstr>
      <vt:lpstr>IBM_2015GTO_16x9</vt:lpstr>
      <vt:lpstr>IBM_ajvega</vt:lpstr>
      <vt:lpstr>1_IBM_2015GTO_16x9</vt:lpstr>
      <vt:lpstr>1_IBM_ajvega</vt:lpstr>
      <vt:lpstr>2_IBM_2015GTO_16x9</vt:lpstr>
      <vt:lpstr>ERASER: Early-Stage Reliability and Security Estimation for RISC-V processors  </vt:lpstr>
      <vt:lpstr>Resilience is functionality!</vt:lpstr>
      <vt:lpstr>Introduction</vt:lpstr>
      <vt:lpstr>The Big Picture</vt:lpstr>
      <vt:lpstr>Key definitions and acronyms</vt:lpstr>
      <vt:lpstr>Early-stage RAS modeling – An overview</vt:lpstr>
      <vt:lpstr>Components used in ERASER methodology</vt:lpstr>
      <vt:lpstr>ERASER tool flow</vt:lpstr>
      <vt:lpstr>Features of ERASER</vt:lpstr>
      <vt:lpstr>Methodology for generation of SER Stressmarks</vt:lpstr>
      <vt:lpstr>Sample results</vt:lpstr>
      <vt:lpstr>Discussion and future work</vt:lpstr>
      <vt:lpstr>Summary</vt:lpstr>
      <vt:lpstr>Important links</vt:lpstr>
      <vt:lpstr>Thank You!</vt:lpstr>
      <vt:lpstr>BACKUPS</vt:lpstr>
      <vt:lpstr>Introduction</vt:lpstr>
      <vt:lpstr>RAS Methodology– Key definitions</vt:lpstr>
      <vt:lpstr>Introduction</vt:lpstr>
      <vt:lpstr>Types of workloads/stimuli for RAS/security modeling</vt:lpstr>
      <vt:lpstr>At what stage and granularity do we carry out SER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generation of stressmarks for early stage soft-error modeling</dc:title>
  <dc:creator>KARTHIK SWAMINATHAN</dc:creator>
  <cp:lastModifiedBy>KARTHIK SWAMINATHAN</cp:lastModifiedBy>
  <cp:revision>127</cp:revision>
  <dcterms:created xsi:type="dcterms:W3CDTF">2019-03-11T16:01:53Z</dcterms:created>
  <dcterms:modified xsi:type="dcterms:W3CDTF">2020-02-01T07:32:13Z</dcterms:modified>
</cp:coreProperties>
</file>