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675" r:id="rId5"/>
  </p:sldMasterIdLst>
  <p:notesMasterIdLst>
    <p:notesMasterId r:id="rId29"/>
  </p:notesMasterIdLst>
  <p:handoutMasterIdLst>
    <p:handoutMasterId r:id="rId30"/>
  </p:handoutMasterIdLst>
  <p:sldIdLst>
    <p:sldId id="1918" r:id="rId6"/>
    <p:sldId id="1899" r:id="rId7"/>
    <p:sldId id="1900" r:id="rId8"/>
    <p:sldId id="1891" r:id="rId9"/>
    <p:sldId id="1660" r:id="rId10"/>
    <p:sldId id="1888" r:id="rId11"/>
    <p:sldId id="1893" r:id="rId12"/>
    <p:sldId id="1901" r:id="rId13"/>
    <p:sldId id="1902" r:id="rId14"/>
    <p:sldId id="1894" r:id="rId15"/>
    <p:sldId id="1909" r:id="rId16"/>
    <p:sldId id="1910" r:id="rId17"/>
    <p:sldId id="1905" r:id="rId18"/>
    <p:sldId id="1904" r:id="rId19"/>
    <p:sldId id="1913" r:id="rId20"/>
    <p:sldId id="1892" r:id="rId21"/>
    <p:sldId id="1887" r:id="rId22"/>
    <p:sldId id="1889" r:id="rId23"/>
    <p:sldId id="1890" r:id="rId24"/>
    <p:sldId id="1914" r:id="rId25"/>
    <p:sldId id="1916" r:id="rId26"/>
    <p:sldId id="1917" r:id="rId27"/>
    <p:sldId id="1872" r:id="rId28"/>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White" id="{A073DAE3-B461-442F-A3D3-6642BD875E45}">
          <p14:sldIdLst>
            <p14:sldId id="1918"/>
            <p14:sldId id="1899"/>
            <p14:sldId id="1900"/>
            <p14:sldId id="1891"/>
            <p14:sldId id="1660"/>
            <p14:sldId id="1888"/>
            <p14:sldId id="1893"/>
            <p14:sldId id="1901"/>
            <p14:sldId id="1902"/>
            <p14:sldId id="1894"/>
            <p14:sldId id="1909"/>
            <p14:sldId id="1910"/>
            <p14:sldId id="1905"/>
            <p14:sldId id="1904"/>
            <p14:sldId id="1913"/>
            <p14:sldId id="1892"/>
            <p14:sldId id="1887"/>
            <p14:sldId id="1889"/>
            <p14:sldId id="1890"/>
            <p14:sldId id="1914"/>
            <p14:sldId id="1916"/>
            <p14:sldId id="1917"/>
          </p14:sldIdLst>
        </p14:section>
        <p14:section name="Black" id="{CC80F8C8-EE4D-4D76-85E3-9D04C9AF18F9}">
          <p14:sldIdLst>
            <p14:sldId id="187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4"/>
    <a:srgbClr val="000000"/>
    <a:srgbClr val="FFFFFF"/>
    <a:srgbClr val="50E6FF"/>
    <a:srgbClr val="30E5D0"/>
    <a:srgbClr val="A92E01"/>
    <a:srgbClr val="C13501"/>
    <a:srgbClr val="FF9349"/>
    <a:srgbClr val="E6E6E6"/>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B49FA-7B6C-41D4-9611-D59E5D5DB41B}" v="130" dt="2020-01-30T18:55:02.029"/>
    <p1510:client id="{EABD2D5C-05EF-445B-9EDC-1DDC9B014147}" v="9" dt="2020-01-31T11:24:37.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19" autoAdjust="0"/>
    <p:restoredTop sz="92101" autoAdjust="0"/>
  </p:normalViewPr>
  <p:slideViewPr>
    <p:cSldViewPr snapToGrid="0">
      <p:cViewPr varScale="1">
        <p:scale>
          <a:sx n="92" d="100"/>
          <a:sy n="92" d="100"/>
        </p:scale>
        <p:origin x="33" y="930"/>
      </p:cViewPr>
      <p:guideLst/>
    </p:cSldViewPr>
  </p:slideViewPr>
  <p:outlineViewPr>
    <p:cViewPr>
      <p:scale>
        <a:sx n="33" d="100"/>
        <a:sy n="33" d="100"/>
      </p:scale>
      <p:origin x="0" y="-6516"/>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113" d="100"/>
          <a:sy n="113" d="100"/>
        </p:scale>
        <p:origin x="531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1/31/2020 10:50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1/31/2020 10:36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06C18626-F474-479E-937A-543AA55347B1}" type="datetime8">
              <a:rPr lang="en-US" smtClean="0"/>
              <a:t>1/31/2020 10:36 AM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2</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3042011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06C18626-F474-479E-937A-543AA55347B1}" type="datetime8">
              <a:rPr lang="en-US" smtClean="0"/>
              <a:t>1/31/2020 10:36 AM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3</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67089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1/31/2020 10:36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92341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1/31/2020 10:36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601089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06C18626-F474-479E-937A-543AA55347B1}" type="datetime8">
              <a:rPr lang="en-US" smtClean="0"/>
              <a:t>1/31/2020 11:19 AM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8</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574605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1/31/2020 10:36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54585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1/31/2020 10:36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775396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0ECFDC7D-F4BE-4668-920D-08874925A5D7}" type="datetime8">
              <a:rPr lang="en-US" smtClean="0">
                <a:solidFill>
                  <a:prstClr val="black"/>
                </a:solidFill>
              </a:rPr>
              <a:t>1/31/2020 10:36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712351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6" name="Picture 5" descr="A desk with a laptop and other supplies.&#10;&#10;Description automatically generated">
            <a:extLst>
              <a:ext uri="{FF2B5EF4-FFF2-40B4-BE49-F238E27FC236}">
                <a16:creationId xmlns:a16="http://schemas.microsoft.com/office/drawing/2014/main" id="{DA9E624C-4733-4D73-92DF-7BBADBDA15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FBAE4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Tree>
    <p:extLst>
      <p:ext uri="{BB962C8B-B14F-4D97-AF65-F5344CB8AC3E}">
        <p14:creationId xmlns:p14="http://schemas.microsoft.com/office/powerpoint/2010/main" val="130885658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Tree>
    <p:extLst>
      <p:ext uri="{BB962C8B-B14F-4D97-AF65-F5344CB8AC3E}">
        <p14:creationId xmlns:p14="http://schemas.microsoft.com/office/powerpoint/2010/main" val="332335955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dirty="0"/>
              <a:t>Square photo layout with smaller text</a:t>
            </a:r>
          </a:p>
        </p:txBody>
      </p:sp>
    </p:spTree>
    <p:extLst>
      <p:ext uri="{BB962C8B-B14F-4D97-AF65-F5344CB8AC3E}">
        <p14:creationId xmlns:p14="http://schemas.microsoft.com/office/powerpoint/2010/main" val="215170057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91626771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780856489"/>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Tree>
    <p:extLst>
      <p:ext uri="{BB962C8B-B14F-4D97-AF65-F5344CB8AC3E}">
        <p14:creationId xmlns:p14="http://schemas.microsoft.com/office/powerpoint/2010/main" val="21086697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Tree>
    <p:extLst>
      <p:ext uri="{BB962C8B-B14F-4D97-AF65-F5344CB8AC3E}">
        <p14:creationId xmlns:p14="http://schemas.microsoft.com/office/powerpoint/2010/main" val="61380531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Tree>
    <p:extLst>
      <p:ext uri="{BB962C8B-B14F-4D97-AF65-F5344CB8AC3E}">
        <p14:creationId xmlns:p14="http://schemas.microsoft.com/office/powerpoint/2010/main" val="12073271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dirty="0"/>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dirty="0"/>
              <a:t>Drag &amp; drop a screenshot </a:t>
            </a:r>
            <a:br>
              <a:rPr lang="en-US" dirty="0"/>
            </a:br>
            <a:r>
              <a:rPr lang="en-US" dirty="0"/>
              <a:t>here or click or tap icon </a:t>
            </a:r>
            <a:br>
              <a:rPr lang="en-US" dirty="0"/>
            </a:br>
            <a:r>
              <a:rPr lang="en-US" dirty="0"/>
              <a:t>below to insert </a:t>
            </a:r>
          </a:p>
        </p:txBody>
      </p:sp>
    </p:spTree>
    <p:extLst>
      <p:ext uri="{BB962C8B-B14F-4D97-AF65-F5344CB8AC3E}">
        <p14:creationId xmlns:p14="http://schemas.microsoft.com/office/powerpoint/2010/main" val="363317621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6" name="Picture 5" descr="A desk with a laptop and other supplies.&#10;&#10;Description automatically generated">
            <a:extLst>
              <a:ext uri="{FF2B5EF4-FFF2-40B4-BE49-F238E27FC236}">
                <a16:creationId xmlns:a16="http://schemas.microsoft.com/office/drawing/2014/main" id="{93B5358D-59E9-41B5-81E2-713C691833A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935070"/>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90893270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dirty="0"/>
              <a:t>Title</a:t>
            </a:r>
          </a:p>
        </p:txBody>
      </p:sp>
    </p:spTree>
    <p:extLst>
      <p:ext uri="{BB962C8B-B14F-4D97-AF65-F5344CB8AC3E}">
        <p14:creationId xmlns:p14="http://schemas.microsoft.com/office/powerpoint/2010/main" val="102846397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guide id="4" orient="horz" pos="2505"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8" name="MS logo white - EMF" descr="Microsoft logo white text version">
            <a:extLst>
              <a:ext uri="{FF2B5EF4-FFF2-40B4-BE49-F238E27FC236}">
                <a16:creationId xmlns:a16="http://schemas.microsoft.com/office/drawing/2014/main" id="{10847DFE-DD48-4C93-84DD-AE782B2A9A22}"/>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pic>
        <p:nvPicPr>
          <p:cNvPr id="7" name="Picture 6" descr="A desk with a laptop and other supplies.&#10;&#10;Description automatically generated">
            <a:extLst>
              <a:ext uri="{FF2B5EF4-FFF2-40B4-BE49-F238E27FC236}">
                <a16:creationId xmlns:a16="http://schemas.microsoft.com/office/drawing/2014/main" id="{DD9A61E3-ED40-41B8-A947-F354B6C0E79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23424900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6" name="MS logo white - EMF" descr="Microsoft logo white text version">
            <a:extLst>
              <a:ext uri="{FF2B5EF4-FFF2-40B4-BE49-F238E27FC236}">
                <a16:creationId xmlns:a16="http://schemas.microsoft.com/office/drawing/2014/main" id="{752F7F94-9231-4E4A-AA40-FA537E6B0D74}"/>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pic>
        <p:nvPicPr>
          <p:cNvPr id="8" name="Picture 7" descr="A desk with a laptop and other supplies.&#10;&#10;Description automatically generated">
            <a:extLst>
              <a:ext uri="{FF2B5EF4-FFF2-40B4-BE49-F238E27FC236}">
                <a16:creationId xmlns:a16="http://schemas.microsoft.com/office/drawing/2014/main" id="{CC9558DD-B5AD-48A1-8447-EEDE89898C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428672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7" name="MS logo white - EMF" descr="Microsoft logo white text version">
            <a:extLst>
              <a:ext uri="{FF2B5EF4-FFF2-40B4-BE49-F238E27FC236}">
                <a16:creationId xmlns:a16="http://schemas.microsoft.com/office/drawing/2014/main" id="{BB651035-36B1-415D-8FE3-8C820588801B}"/>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062698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7" name="MS logo white - EMF" descr="Microsoft logo white text version">
            <a:extLst>
              <a:ext uri="{FF2B5EF4-FFF2-40B4-BE49-F238E27FC236}">
                <a16:creationId xmlns:a16="http://schemas.microsoft.com/office/drawing/2014/main" id="{923145A3-A9AB-4B3E-A898-5EC4C9328403}"/>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54942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880361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5713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174319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mn-lt"/>
                <a:cs typeface="Segoe UI" panose="020B0502040204020203" pitchFamily="34" charset="0"/>
              </a:defRPr>
            </a:lvl1pPr>
            <a:lvl2pPr marL="255588" indent="0">
              <a:buFont typeface="Wingdings" panose="05000000000000000000" pitchFamily="2" charset="2"/>
              <a:buNone/>
              <a:defRPr sz="2000" b="0">
                <a:latin typeface="+mn-lt"/>
              </a:defRPr>
            </a:lvl2pPr>
            <a:lvl3pPr marL="450850" indent="0">
              <a:buFont typeface="Wingdings" panose="05000000000000000000" pitchFamily="2" charset="2"/>
              <a:buNone/>
              <a:tabLst/>
              <a:defRPr sz="1600" b="0">
                <a:latin typeface="+mn-lt"/>
              </a:defRPr>
            </a:lvl3pPr>
            <a:lvl4pPr marL="652462" indent="0">
              <a:buFont typeface="Wingdings" panose="05000000000000000000" pitchFamily="2" charset="2"/>
              <a:buNone/>
              <a:defRPr sz="1400" b="0">
                <a:latin typeface="+mn-lt"/>
              </a:defRPr>
            </a:lvl4pPr>
            <a:lvl5pPr marL="854075" indent="0">
              <a:buFont typeface="Wingdings" panose="05000000000000000000" pitchFamily="2" charset="2"/>
              <a:buNone/>
              <a:tabLst/>
              <a:defRPr sz="1400" b="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mn-lt"/>
                <a:cs typeface="Segoe UI" panose="020B0502040204020203" pitchFamily="34" charset="0"/>
              </a:defRPr>
            </a:lvl1pPr>
            <a:lvl2pPr marL="255588" indent="0">
              <a:buFont typeface="Wingdings" panose="05000000000000000000" pitchFamily="2" charset="2"/>
              <a:buNone/>
              <a:defRPr sz="2000" b="0">
                <a:latin typeface="+mn-lt"/>
              </a:defRPr>
            </a:lvl2pPr>
            <a:lvl3pPr marL="450850" indent="0">
              <a:buFont typeface="Wingdings" panose="05000000000000000000" pitchFamily="2" charset="2"/>
              <a:buNone/>
              <a:tabLst/>
              <a:defRPr sz="1600" b="0">
                <a:latin typeface="+mn-lt"/>
              </a:defRPr>
            </a:lvl3pPr>
            <a:lvl4pPr marL="652462" indent="0">
              <a:buFont typeface="Wingdings" panose="05000000000000000000" pitchFamily="2" charset="2"/>
              <a:buNone/>
              <a:defRPr sz="1400" b="0">
                <a:latin typeface="+mn-lt"/>
              </a:defRPr>
            </a:lvl4pPr>
            <a:lvl5pPr marL="854075" indent="0">
              <a:buFont typeface="Wingdings" panose="05000000000000000000" pitchFamily="2" charset="2"/>
              <a:buNone/>
              <a:tabLst/>
              <a:defRPr sz="1400" b="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559382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D36F-C0EA-4185-ADAF-F4A4448F9B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026063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5322148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Tree>
    <p:extLst>
      <p:ext uri="{BB962C8B-B14F-4D97-AF65-F5344CB8AC3E}">
        <p14:creationId xmlns:p14="http://schemas.microsoft.com/office/powerpoint/2010/main" val="321294012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dirty="0"/>
              <a:t>Click to edit Master title style</a:t>
            </a:r>
          </a:p>
        </p:txBody>
      </p:sp>
    </p:spTree>
    <p:extLst>
      <p:ext uri="{BB962C8B-B14F-4D97-AF65-F5344CB8AC3E}">
        <p14:creationId xmlns:p14="http://schemas.microsoft.com/office/powerpoint/2010/main" val="214228044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dirty="0"/>
              <a:t>Square photo layout with smaller text</a:t>
            </a:r>
          </a:p>
        </p:txBody>
      </p:sp>
    </p:spTree>
    <p:extLst>
      <p:ext uri="{BB962C8B-B14F-4D97-AF65-F5344CB8AC3E}">
        <p14:creationId xmlns:p14="http://schemas.microsoft.com/office/powerpoint/2010/main" val="118605858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dirty="0"/>
              <a:t>Click to edit Master title style</a:t>
            </a:r>
          </a:p>
        </p:txBody>
      </p:sp>
    </p:spTree>
    <p:extLst>
      <p:ext uri="{BB962C8B-B14F-4D97-AF65-F5344CB8AC3E}">
        <p14:creationId xmlns:p14="http://schemas.microsoft.com/office/powerpoint/2010/main" val="3379188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dirty="0"/>
              <a:t>Click to edit Master title style</a:t>
            </a:r>
          </a:p>
        </p:txBody>
      </p:sp>
    </p:spTree>
    <p:extLst>
      <p:ext uri="{BB962C8B-B14F-4D97-AF65-F5344CB8AC3E}">
        <p14:creationId xmlns:p14="http://schemas.microsoft.com/office/powerpoint/2010/main" val="25413200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dirty="0"/>
              <a:t>Edit Master text</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dirty="0"/>
              <a:t>Edit Master text</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dirty="0"/>
              <a:t>Click to edit Master title style</a:t>
            </a:r>
          </a:p>
        </p:txBody>
      </p:sp>
    </p:spTree>
    <p:extLst>
      <p:ext uri="{BB962C8B-B14F-4D97-AF65-F5344CB8AC3E}">
        <p14:creationId xmlns:p14="http://schemas.microsoft.com/office/powerpoint/2010/main" val="350810599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dirty="0"/>
              <a:t>Edit Master text</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dirty="0"/>
              <a:t>Edit Master text</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dirty="0"/>
              <a:t>Edit Master text</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dirty="0"/>
              <a:t>Click to edit Master title style</a:t>
            </a:r>
          </a:p>
        </p:txBody>
      </p:sp>
    </p:spTree>
    <p:extLst>
      <p:ext uri="{BB962C8B-B14F-4D97-AF65-F5344CB8AC3E}">
        <p14:creationId xmlns:p14="http://schemas.microsoft.com/office/powerpoint/2010/main" val="124569309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dirty="0"/>
              <a:t>Edit Master text</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dirty="0"/>
              <a:t>Edit Master text</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dirty="0"/>
              <a:t>Edit Master text</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dirty="0"/>
              <a:t>Edit Master text</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dirty="0"/>
              <a:t>Click to edit Master title style</a:t>
            </a:r>
          </a:p>
        </p:txBody>
      </p:sp>
    </p:spTree>
    <p:extLst>
      <p:ext uri="{BB962C8B-B14F-4D97-AF65-F5344CB8AC3E}">
        <p14:creationId xmlns:p14="http://schemas.microsoft.com/office/powerpoint/2010/main" val="22635383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dirty="0"/>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dirty="0"/>
              <a:t>Drag &amp; drop a screenshot </a:t>
            </a:r>
            <a:br>
              <a:rPr lang="en-US" dirty="0"/>
            </a:br>
            <a:r>
              <a:rPr lang="en-US" dirty="0"/>
              <a:t>here or click or tap icon </a:t>
            </a:r>
            <a:br>
              <a:rPr lang="en-US" dirty="0"/>
            </a:br>
            <a:r>
              <a:rPr lang="en-US" dirty="0"/>
              <a:t>below to insert </a:t>
            </a:r>
          </a:p>
        </p:txBody>
      </p:sp>
    </p:spTree>
    <p:extLst>
      <p:ext uri="{BB962C8B-B14F-4D97-AF65-F5344CB8AC3E}">
        <p14:creationId xmlns:p14="http://schemas.microsoft.com/office/powerpoint/2010/main" val="317669625"/>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dirty="0"/>
              <a:t>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705969"/>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dirty="0"/>
              <a:t>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221439909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dirty="0"/>
              <a:t>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dirty="0"/>
              <a:t>Title</a:t>
            </a:r>
          </a:p>
        </p:txBody>
      </p:sp>
    </p:spTree>
    <p:extLst>
      <p:ext uri="{BB962C8B-B14F-4D97-AF65-F5344CB8AC3E}">
        <p14:creationId xmlns:p14="http://schemas.microsoft.com/office/powerpoint/2010/main" val="90992569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dirty="0"/>
              <a:t>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Tree>
    <p:extLst>
      <p:ext uri="{BB962C8B-B14F-4D97-AF65-F5344CB8AC3E}">
        <p14:creationId xmlns:p14="http://schemas.microsoft.com/office/powerpoint/2010/main" val="321340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990627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63594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9502427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42606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1455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8823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0097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4" name="MS logo white - EMF" descr="Microsoft logo white text version">
            <a:extLst>
              <a:ext uri="{FF2B5EF4-FFF2-40B4-BE49-F238E27FC236}">
                <a16:creationId xmlns:a16="http://schemas.microsoft.com/office/drawing/2014/main" id="{1291B0CF-9615-4684-B7F1-8E5483826A4A}"/>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12319848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168481935"/>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245362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image" Target="../media/image1.emf"/><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4610" r:id="rId4"/>
    <p:sldLayoutId id="2147484710" r:id="rId5"/>
    <p:sldLayoutId id="2147484240" r:id="rId6"/>
    <p:sldLayoutId id="2147484736" r:id="rId7"/>
    <p:sldLayoutId id="2147484474" r:id="rId8"/>
    <p:sldLayoutId id="2147484639" r:id="rId9"/>
    <p:sldLayoutId id="2147484603" r:id="rId10"/>
    <p:sldLayoutId id="2147484751" r:id="rId11"/>
    <p:sldLayoutId id="2147484752" r:id="rId12"/>
    <p:sldLayoutId id="2147484777" r:id="rId13"/>
    <p:sldLayoutId id="2147484778" r:id="rId14"/>
    <p:sldLayoutId id="2147484779" r:id="rId15"/>
    <p:sldLayoutId id="2147484780" r:id="rId16"/>
    <p:sldLayoutId id="2147484781" r:id="rId17"/>
    <p:sldLayoutId id="2147484782" r:id="rId18"/>
    <p:sldLayoutId id="2147484783" r:id="rId19"/>
    <p:sldLayoutId id="2147484784" r:id="rId20"/>
    <p:sldLayoutId id="2147484785" r:id="rId21"/>
    <p:sldLayoutId id="2147484786" r:id="rId22"/>
    <p:sldLayoutId id="2147484787" r:id="rId23"/>
    <p:sldLayoutId id="2147484249" r:id="rId24"/>
    <p:sldLayoutId id="2147484640" r:id="rId25"/>
    <p:sldLayoutId id="2147484584" r:id="rId26"/>
    <p:sldLayoutId id="2147484583" r:id="rId27"/>
    <p:sldLayoutId id="2147484671" r:id="rId28"/>
    <p:sldLayoutId id="2147484673" r:id="rId29"/>
    <p:sldLayoutId id="2147484585" r:id="rId30"/>
    <p:sldLayoutId id="2147484299" r:id="rId31"/>
    <p:sldLayoutId id="2147484263"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dirty="0"/>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50" name="Picture 49">
            <a:extLst>
              <a:ext uri="{FF2B5EF4-FFF2-40B4-BE49-F238E27FC236}">
                <a16:creationId xmlns:a16="http://schemas.microsoft.com/office/drawing/2014/main" id="{F7D1C1B0-B53E-499D-B47D-58586D6F44FC}"/>
              </a:ext>
            </a:extLst>
          </p:cNvPr>
          <p:cNvPicPr>
            <a:picLocks noChangeAspect="1"/>
          </p:cNvPicPr>
          <p:nvPr userDrawn="1"/>
        </p:nvPicPr>
        <p:blipFill rotWithShape="1">
          <a:blip r:embed="rId34"/>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2009218608"/>
      </p:ext>
    </p:extLst>
  </p:cSld>
  <p:clrMap bg1="dk1" tx1="lt1" bg2="dk2" tx2="lt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711" r:id="rId5"/>
    <p:sldLayoutId id="2147484680" r:id="rId6"/>
    <p:sldLayoutId id="2147484737" r:id="rId7"/>
    <p:sldLayoutId id="2147484682" r:id="rId8"/>
    <p:sldLayoutId id="2147484685" r:id="rId9"/>
    <p:sldLayoutId id="2147484686" r:id="rId10"/>
    <p:sldLayoutId id="2147484764" r:id="rId11"/>
    <p:sldLayoutId id="2147484765" r:id="rId12"/>
    <p:sldLayoutId id="2147484788" r:id="rId13"/>
    <p:sldLayoutId id="2147484789" r:id="rId14"/>
    <p:sldLayoutId id="2147484790" r:id="rId15"/>
    <p:sldLayoutId id="2147484791" r:id="rId16"/>
    <p:sldLayoutId id="2147484792" r:id="rId17"/>
    <p:sldLayoutId id="2147484793" r:id="rId18"/>
    <p:sldLayoutId id="2147484794" r:id="rId19"/>
    <p:sldLayoutId id="2147484795" r:id="rId20"/>
    <p:sldLayoutId id="2147484796" r:id="rId21"/>
    <p:sldLayoutId id="2147484797" r:id="rId22"/>
    <p:sldLayoutId id="2147484798" r:id="rId23"/>
    <p:sldLayoutId id="2147484690" r:id="rId24"/>
    <p:sldLayoutId id="2147484691" r:id="rId25"/>
    <p:sldLayoutId id="2147484694" r:id="rId26"/>
    <p:sldLayoutId id="2147484695" r:id="rId27"/>
    <p:sldLayoutId id="2147484697" r:id="rId28"/>
    <p:sldLayoutId id="2147484699" r:id="rId29"/>
    <p:sldLayoutId id="2147484700" r:id="rId30"/>
    <p:sldLayoutId id="2147484701" r:id="rId31"/>
    <p:sldLayoutId id="2147484702"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6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github.com/microsoft/CCF/" TargetMode="External"/><Relationship Id="rId2" Type="http://schemas.openxmlformats.org/officeDocument/2006/relationships/notesSlide" Target="../notesSlides/notesSlide8.xml"/><Relationship Id="rId1" Type="http://schemas.openxmlformats.org/officeDocument/2006/relationships/slideLayout" Target="../slideLayouts/slideLayout63.xml"/><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8A86D-CE78-4782-B3C0-D0B9B9D0EE7F}"/>
              </a:ext>
            </a:extLst>
          </p:cNvPr>
          <p:cNvSpPr>
            <a:spLocks noGrp="1"/>
          </p:cNvSpPr>
          <p:nvPr>
            <p:ph type="title"/>
          </p:nvPr>
        </p:nvSpPr>
        <p:spPr>
          <a:xfrm>
            <a:off x="584200" y="2425780"/>
            <a:ext cx="9144000" cy="1107996"/>
          </a:xfrm>
        </p:spPr>
        <p:txBody>
          <a:bodyPr/>
          <a:lstStyle/>
          <a:p>
            <a:r>
              <a:rPr lang="en-US" dirty="0"/>
              <a:t>FOSDEM 2020</a:t>
            </a:r>
            <a:br>
              <a:rPr lang="en-US" dirty="0"/>
            </a:br>
            <a:r>
              <a:rPr lang="en-US" dirty="0"/>
              <a:t>The Confidential Consortium Framework</a:t>
            </a:r>
            <a:endParaRPr lang="en-GB" dirty="0"/>
          </a:p>
        </p:txBody>
      </p:sp>
      <p:sp>
        <p:nvSpPr>
          <p:cNvPr id="3" name="Text Placeholder 2">
            <a:extLst>
              <a:ext uri="{FF2B5EF4-FFF2-40B4-BE49-F238E27FC236}">
                <a16:creationId xmlns:a16="http://schemas.microsoft.com/office/drawing/2014/main" id="{89A89A42-9E55-409F-AAE1-96DA78B552BF}"/>
              </a:ext>
            </a:extLst>
          </p:cNvPr>
          <p:cNvSpPr>
            <a:spLocks noGrp="1"/>
          </p:cNvSpPr>
          <p:nvPr>
            <p:ph type="body" sz="quarter" idx="12"/>
          </p:nvPr>
        </p:nvSpPr>
        <p:spPr/>
        <p:txBody>
          <a:bodyPr/>
          <a:lstStyle/>
          <a:p>
            <a:r>
              <a:rPr lang="en-US" dirty="0"/>
              <a:t>Amaury Chamayou</a:t>
            </a:r>
            <a:endParaRPr lang="en-GB" dirty="0"/>
          </a:p>
        </p:txBody>
      </p:sp>
      <p:pic>
        <p:nvPicPr>
          <p:cNvPr id="4" name="Graphic 3">
            <a:extLst>
              <a:ext uri="{FF2B5EF4-FFF2-40B4-BE49-F238E27FC236}">
                <a16:creationId xmlns:a16="http://schemas.microsoft.com/office/drawing/2014/main" id="{F2255438-6F5F-4207-AB42-652E030E24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87654" y="2780521"/>
            <a:ext cx="3888561" cy="4077479"/>
          </a:xfrm>
          <a:prstGeom prst="rect">
            <a:avLst/>
          </a:prstGeom>
        </p:spPr>
      </p:pic>
    </p:spTree>
    <p:extLst>
      <p:ext uri="{BB962C8B-B14F-4D97-AF65-F5344CB8AC3E}">
        <p14:creationId xmlns:p14="http://schemas.microsoft.com/office/powerpoint/2010/main" val="355099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F4DCD-3370-4675-99E9-A8B54A6609D8}"/>
              </a:ext>
            </a:extLst>
          </p:cNvPr>
          <p:cNvSpPr>
            <a:spLocks noGrp="1"/>
          </p:cNvSpPr>
          <p:nvPr>
            <p:ph type="title"/>
          </p:nvPr>
        </p:nvSpPr>
        <p:spPr/>
        <p:txBody>
          <a:bodyPr/>
          <a:lstStyle/>
          <a:p>
            <a:r>
              <a:rPr lang="en-US" dirty="0"/>
              <a:t>Governance</a:t>
            </a:r>
            <a:endParaRPr lang="en-GB" dirty="0"/>
          </a:p>
        </p:txBody>
      </p:sp>
      <p:sp>
        <p:nvSpPr>
          <p:cNvPr id="3" name="Text Placeholder 2">
            <a:extLst>
              <a:ext uri="{FF2B5EF4-FFF2-40B4-BE49-F238E27FC236}">
                <a16:creationId xmlns:a16="http://schemas.microsoft.com/office/drawing/2014/main" id="{A4E5B27B-DA69-4703-A6D0-121DA914CB6D}"/>
              </a:ext>
            </a:extLst>
          </p:cNvPr>
          <p:cNvSpPr>
            <a:spLocks noGrp="1"/>
          </p:cNvSpPr>
          <p:nvPr>
            <p:ph type="body" sz="quarter" idx="10"/>
          </p:nvPr>
        </p:nvSpPr>
        <p:spPr>
          <a:xfrm>
            <a:off x="586390" y="1424845"/>
            <a:ext cx="11018520" cy="4862870"/>
          </a:xfrm>
        </p:spPr>
        <p:txBody>
          <a:bodyPr/>
          <a:lstStyle/>
          <a:p>
            <a:pPr marL="457200" indent="-457200">
              <a:buFont typeface="Arial" panose="020B0604020202020204" pitchFamily="34" charset="0"/>
              <a:buChar char="•"/>
            </a:pPr>
            <a:r>
              <a:rPr lang="en-US" dirty="0"/>
              <a:t>Consortium of members</a:t>
            </a:r>
          </a:p>
          <a:p>
            <a:pPr marL="685800" lvl="1" indent="-457200">
              <a:buFont typeface="Arial" panose="020B0604020202020204" pitchFamily="34" charset="0"/>
              <a:buChar char="•"/>
            </a:pPr>
            <a:r>
              <a:rPr lang="en-US" dirty="0"/>
              <a:t>endorse initial ledger and configuration</a:t>
            </a:r>
          </a:p>
          <a:p>
            <a:pPr marL="457200" indent="-457200">
              <a:buFont typeface="Arial" panose="020B0604020202020204" pitchFamily="34" charset="0"/>
              <a:buChar char="•"/>
            </a:pPr>
            <a:r>
              <a:rPr lang="en-US" dirty="0"/>
              <a:t>Stage votes</a:t>
            </a:r>
          </a:p>
          <a:p>
            <a:pPr marL="571500" lvl="1" indent="-342900">
              <a:buFont typeface="Arial" panose="020B0604020202020204" pitchFamily="34" charset="0"/>
              <a:buChar char="•"/>
            </a:pPr>
            <a:r>
              <a:rPr lang="en-US" dirty="0"/>
              <a:t>Membership</a:t>
            </a:r>
          </a:p>
          <a:p>
            <a:pPr marL="571500" lvl="1" indent="-342900">
              <a:buFont typeface="Arial" panose="020B0604020202020204" pitchFamily="34" charset="0"/>
              <a:buChar char="•"/>
            </a:pPr>
            <a:r>
              <a:rPr lang="en-US" dirty="0"/>
              <a:t>Users</a:t>
            </a:r>
          </a:p>
          <a:p>
            <a:pPr marL="571500" lvl="1" indent="-342900">
              <a:buFont typeface="Arial" panose="020B0604020202020204" pitchFamily="34" charset="0"/>
              <a:buChar char="•"/>
            </a:pPr>
            <a:r>
              <a:rPr lang="en-US" dirty="0"/>
              <a:t>Network Configuration</a:t>
            </a:r>
          </a:p>
          <a:p>
            <a:pPr marL="571500" lvl="1" indent="-342900">
              <a:buFont typeface="Arial" panose="020B0604020202020204" pitchFamily="34" charset="0"/>
              <a:buChar char="•"/>
            </a:pPr>
            <a:r>
              <a:rPr lang="en-US" dirty="0"/>
              <a:t>Code</a:t>
            </a:r>
          </a:p>
          <a:p>
            <a:pPr marL="571500" lvl="1" indent="-342900">
              <a:buFont typeface="Arial" panose="020B0604020202020204" pitchFamily="34" charset="0"/>
              <a:buChar char="•"/>
            </a:pPr>
            <a:r>
              <a:rPr lang="en-US" dirty="0"/>
              <a:t>Constitution</a:t>
            </a:r>
          </a:p>
          <a:p>
            <a:pPr marL="457200" indent="-457200">
              <a:buFont typeface="Arial" panose="020B0604020202020204" pitchFamily="34" charset="0"/>
              <a:buChar char="•"/>
            </a:pPr>
            <a:r>
              <a:rPr lang="en-US" dirty="0"/>
              <a:t>Voting proposal are scripts</a:t>
            </a:r>
          </a:p>
          <a:p>
            <a:pPr marL="457200" indent="-457200">
              <a:buFont typeface="Arial" panose="020B0604020202020204" pitchFamily="34" charset="0"/>
              <a:buChar char="•"/>
            </a:pPr>
            <a:r>
              <a:rPr lang="en-US" dirty="0"/>
              <a:t>Votes are scripts too!</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412169844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1A05-42F5-4830-B9FA-B627230731E3}"/>
              </a:ext>
            </a:extLst>
          </p:cNvPr>
          <p:cNvSpPr>
            <a:spLocks noGrp="1"/>
          </p:cNvSpPr>
          <p:nvPr>
            <p:ph type="title"/>
          </p:nvPr>
        </p:nvSpPr>
        <p:spPr/>
        <p:txBody>
          <a:bodyPr/>
          <a:lstStyle/>
          <a:p>
            <a:r>
              <a:rPr lang="en-US" dirty="0"/>
              <a:t>Constitution sample</a:t>
            </a:r>
            <a:endParaRPr lang="en-GB" dirty="0"/>
          </a:p>
        </p:txBody>
      </p:sp>
      <p:sp>
        <p:nvSpPr>
          <p:cNvPr id="3" name="Text Placeholder 2">
            <a:extLst>
              <a:ext uri="{FF2B5EF4-FFF2-40B4-BE49-F238E27FC236}">
                <a16:creationId xmlns:a16="http://schemas.microsoft.com/office/drawing/2014/main" id="{E18303EC-D843-4DD4-A0C6-408467C97F1E}"/>
              </a:ext>
            </a:extLst>
          </p:cNvPr>
          <p:cNvSpPr>
            <a:spLocks noGrp="1"/>
          </p:cNvSpPr>
          <p:nvPr>
            <p:ph type="body" sz="quarter" idx="10"/>
          </p:nvPr>
        </p:nvSpPr>
        <p:spPr>
          <a:xfrm>
            <a:off x="6024438" y="1229954"/>
            <a:ext cx="6096000" cy="5735388"/>
          </a:xfrm>
        </p:spPr>
        <p:txBody>
          <a:bodyPr/>
          <a:lstStyle/>
          <a:p>
            <a:br>
              <a:rPr lang="en-GB" sz="1400" dirty="0"/>
            </a:br>
            <a:r>
              <a:rPr lang="en-GB" sz="1400" dirty="0"/>
              <a:t>  -- check for </a:t>
            </a:r>
            <a:r>
              <a:rPr lang="en-GB" sz="1400" dirty="0" err="1"/>
              <a:t>raw_puts</a:t>
            </a:r>
            <a:r>
              <a:rPr lang="en-GB" sz="1400" dirty="0"/>
              <a:t> to sensitive tables</a:t>
            </a:r>
          </a:p>
          <a:p>
            <a:r>
              <a:rPr lang="en-GB" sz="1400" dirty="0"/>
              <a:t>  SENSITIVE_TABLES = {"</a:t>
            </a:r>
            <a:r>
              <a:rPr lang="en-GB" sz="1400" dirty="0" err="1"/>
              <a:t>ccf.whitelists</a:t>
            </a:r>
            <a:r>
              <a:rPr lang="en-GB" sz="1400" dirty="0"/>
              <a:t>", "</a:t>
            </a:r>
            <a:r>
              <a:rPr lang="en-GB" sz="1400" dirty="0" err="1"/>
              <a:t>ccf.gov_scripts</a:t>
            </a:r>
            <a:r>
              <a:rPr lang="en-GB" sz="1400" dirty="0"/>
              <a:t>"}</a:t>
            </a:r>
          </a:p>
          <a:p>
            <a:r>
              <a:rPr lang="en-GB" sz="1400" dirty="0"/>
              <a:t>  for _, call in pairs(calls) do</a:t>
            </a:r>
          </a:p>
          <a:p>
            <a:r>
              <a:rPr lang="en-GB" sz="1400" dirty="0"/>
              <a:t>    if </a:t>
            </a:r>
            <a:r>
              <a:rPr lang="en-GB" sz="1400" dirty="0" err="1"/>
              <a:t>call.func</a:t>
            </a:r>
            <a:r>
              <a:rPr lang="en-GB" sz="1400" dirty="0"/>
              <a:t> == "</a:t>
            </a:r>
            <a:r>
              <a:rPr lang="en-GB" sz="1400" dirty="0" err="1"/>
              <a:t>raw_puts</a:t>
            </a:r>
            <a:r>
              <a:rPr lang="en-GB" sz="1400" dirty="0"/>
              <a:t>" then</a:t>
            </a:r>
          </a:p>
          <a:p>
            <a:r>
              <a:rPr lang="en-GB" sz="1400" dirty="0"/>
              <a:t>      for _, </a:t>
            </a:r>
            <a:r>
              <a:rPr lang="en-GB" sz="1400" dirty="0" err="1"/>
              <a:t>sensitive_table</a:t>
            </a:r>
            <a:r>
              <a:rPr lang="en-GB" sz="1400" dirty="0"/>
              <a:t> in pairs(SENSITIVE_TABLES) do</a:t>
            </a:r>
          </a:p>
          <a:p>
            <a:r>
              <a:rPr lang="en-GB" sz="1400" dirty="0"/>
              <a:t>        if </a:t>
            </a:r>
            <a:r>
              <a:rPr lang="en-GB" sz="1400" dirty="0" err="1"/>
              <a:t>call.args</a:t>
            </a:r>
            <a:r>
              <a:rPr lang="en-GB" sz="1400" dirty="0"/>
              <a:t>[</a:t>
            </a:r>
            <a:r>
              <a:rPr lang="en-GB" sz="1400" dirty="0" err="1"/>
              <a:t>sensitive_table</a:t>
            </a:r>
            <a:r>
              <a:rPr lang="en-GB" sz="1400" dirty="0"/>
              <a:t>] then</a:t>
            </a:r>
          </a:p>
          <a:p>
            <a:r>
              <a:rPr lang="en-GB" sz="1400" dirty="0"/>
              <a:t>          -- require unanimity</a:t>
            </a:r>
          </a:p>
          <a:p>
            <a:r>
              <a:rPr lang="en-GB" sz="1400" dirty="0"/>
              <a:t>          return </a:t>
            </a:r>
            <a:r>
              <a:rPr lang="en-GB" sz="1400" dirty="0" err="1"/>
              <a:t>member_votes</a:t>
            </a:r>
            <a:r>
              <a:rPr lang="en-GB" sz="1400" dirty="0"/>
              <a:t> == </a:t>
            </a:r>
            <a:r>
              <a:rPr lang="en-GB" sz="1400" dirty="0" err="1"/>
              <a:t>members_active</a:t>
            </a:r>
            <a:endParaRPr lang="en-GB" sz="1400" dirty="0"/>
          </a:p>
          <a:p>
            <a:r>
              <a:rPr lang="en-GB" sz="1400" dirty="0"/>
              <a:t>        end</a:t>
            </a:r>
          </a:p>
          <a:p>
            <a:r>
              <a:rPr lang="en-GB" sz="1400" dirty="0"/>
              <a:t>      end</a:t>
            </a:r>
          </a:p>
          <a:p>
            <a:r>
              <a:rPr lang="en-GB" sz="1400" dirty="0"/>
              <a:t>    end</a:t>
            </a:r>
          </a:p>
          <a:p>
            <a:r>
              <a:rPr lang="en-GB" sz="1400" dirty="0"/>
              <a:t>  end</a:t>
            </a:r>
          </a:p>
          <a:p>
            <a:br>
              <a:rPr lang="en-GB" sz="1400" dirty="0"/>
            </a:br>
            <a:r>
              <a:rPr lang="en-GB" sz="1400" dirty="0"/>
              <a:t>  -- a majority of members can pass votes</a:t>
            </a:r>
          </a:p>
          <a:p>
            <a:r>
              <a:rPr lang="en-GB" sz="1400" dirty="0"/>
              <a:t>  if </a:t>
            </a:r>
            <a:r>
              <a:rPr lang="en-GB" sz="1400" dirty="0" err="1"/>
              <a:t>member_votes</a:t>
            </a:r>
            <a:r>
              <a:rPr lang="en-GB" sz="1400" dirty="0"/>
              <a:t> &gt; </a:t>
            </a:r>
            <a:r>
              <a:rPr lang="en-GB" sz="1400" dirty="0" err="1"/>
              <a:t>math.floor</a:t>
            </a:r>
            <a:r>
              <a:rPr lang="en-GB" sz="1400" dirty="0"/>
              <a:t>(</a:t>
            </a:r>
            <a:r>
              <a:rPr lang="en-GB" sz="1400" dirty="0" err="1"/>
              <a:t>members_active</a:t>
            </a:r>
            <a:r>
              <a:rPr lang="en-GB" sz="1400" dirty="0"/>
              <a:t> / 2) then</a:t>
            </a:r>
          </a:p>
          <a:p>
            <a:r>
              <a:rPr lang="en-GB" sz="1400" dirty="0"/>
              <a:t>    return true</a:t>
            </a:r>
          </a:p>
          <a:p>
            <a:r>
              <a:rPr lang="en-GB" sz="1400" dirty="0"/>
              <a:t>  end</a:t>
            </a:r>
          </a:p>
          <a:p>
            <a:br>
              <a:rPr lang="en-GB" sz="1400" dirty="0"/>
            </a:br>
            <a:r>
              <a:rPr lang="en-GB" sz="1400" dirty="0"/>
              <a:t>  return false</a:t>
            </a:r>
          </a:p>
          <a:p>
            <a:endParaRPr lang="en-GB" sz="1400" dirty="0"/>
          </a:p>
        </p:txBody>
      </p:sp>
      <p:sp>
        <p:nvSpPr>
          <p:cNvPr id="6" name="Text Placeholder 2">
            <a:extLst>
              <a:ext uri="{FF2B5EF4-FFF2-40B4-BE49-F238E27FC236}">
                <a16:creationId xmlns:a16="http://schemas.microsoft.com/office/drawing/2014/main" id="{68C124CE-B1FE-4D7C-902F-56298F44B2A1}"/>
              </a:ext>
            </a:extLst>
          </p:cNvPr>
          <p:cNvSpPr txBox="1">
            <a:spLocks/>
          </p:cNvSpPr>
          <p:nvPr/>
        </p:nvSpPr>
        <p:spPr>
          <a:xfrm>
            <a:off x="184071" y="1557283"/>
            <a:ext cx="6049751" cy="4438138"/>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4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400" dirty="0"/>
              <a:t>  tables, calls, votes = ...</a:t>
            </a:r>
          </a:p>
          <a:p>
            <a:br>
              <a:rPr lang="en-GB" sz="1400" dirty="0"/>
            </a:br>
            <a:r>
              <a:rPr lang="en-GB" sz="1400" dirty="0"/>
              <a:t>  </a:t>
            </a:r>
            <a:r>
              <a:rPr lang="en-GB" sz="1400" dirty="0" err="1"/>
              <a:t>member_votes</a:t>
            </a:r>
            <a:r>
              <a:rPr lang="en-GB" sz="1400" dirty="0"/>
              <a:t> = 0</a:t>
            </a:r>
          </a:p>
          <a:p>
            <a:br>
              <a:rPr lang="en-GB" sz="1400" dirty="0"/>
            </a:br>
            <a:r>
              <a:rPr lang="en-GB" sz="1400" dirty="0"/>
              <a:t>  for member, vote in pairs(votes) do</a:t>
            </a:r>
          </a:p>
          <a:p>
            <a:r>
              <a:rPr lang="en-GB" sz="1400" dirty="0"/>
              <a:t>    if vote then</a:t>
            </a:r>
          </a:p>
          <a:p>
            <a:r>
              <a:rPr lang="en-GB" sz="1400" dirty="0"/>
              <a:t>      </a:t>
            </a:r>
            <a:r>
              <a:rPr lang="en-GB" sz="1400" dirty="0" err="1"/>
              <a:t>member_votes</a:t>
            </a:r>
            <a:r>
              <a:rPr lang="en-GB" sz="1400" dirty="0"/>
              <a:t> = </a:t>
            </a:r>
            <a:r>
              <a:rPr lang="en-GB" sz="1400" dirty="0" err="1"/>
              <a:t>member_votes</a:t>
            </a:r>
            <a:r>
              <a:rPr lang="en-GB" sz="1400" dirty="0"/>
              <a:t> + 1</a:t>
            </a:r>
          </a:p>
          <a:p>
            <a:r>
              <a:rPr lang="en-GB" sz="1400" dirty="0"/>
              <a:t>    end</a:t>
            </a:r>
          </a:p>
          <a:p>
            <a:r>
              <a:rPr lang="en-GB" sz="1400" dirty="0"/>
              <a:t>  end</a:t>
            </a:r>
          </a:p>
          <a:p>
            <a:br>
              <a:rPr lang="en-GB" sz="1400" dirty="0"/>
            </a:br>
            <a:r>
              <a:rPr lang="en-GB" sz="1400" dirty="0"/>
              <a:t>  -- count active members</a:t>
            </a:r>
          </a:p>
          <a:p>
            <a:r>
              <a:rPr lang="en-GB" sz="1400" dirty="0"/>
              <a:t>  </a:t>
            </a:r>
            <a:r>
              <a:rPr lang="en-GB" sz="1400" dirty="0" err="1"/>
              <a:t>members_active</a:t>
            </a:r>
            <a:r>
              <a:rPr lang="en-GB" sz="1400" dirty="0"/>
              <a:t> = 0</a:t>
            </a:r>
          </a:p>
          <a:p>
            <a:r>
              <a:rPr lang="en-GB" sz="1400" dirty="0"/>
              <a:t> </a:t>
            </a:r>
            <a:br>
              <a:rPr lang="en-GB" sz="1400" dirty="0"/>
            </a:br>
            <a:r>
              <a:rPr lang="en-GB" sz="1400" dirty="0"/>
              <a:t>  tables["</a:t>
            </a:r>
            <a:r>
              <a:rPr lang="en-GB" sz="1400" dirty="0" err="1"/>
              <a:t>ccf.members</a:t>
            </a:r>
            <a:r>
              <a:rPr lang="en-GB" sz="1400" dirty="0"/>
              <a:t>"]:foreach(function(member, details)</a:t>
            </a:r>
          </a:p>
          <a:p>
            <a:r>
              <a:rPr lang="en-GB" sz="1400" dirty="0"/>
              <a:t>    if details["status"] == STATE_ACTIVE then</a:t>
            </a:r>
          </a:p>
          <a:p>
            <a:r>
              <a:rPr lang="en-GB" sz="1400" dirty="0"/>
              <a:t>      </a:t>
            </a:r>
            <a:r>
              <a:rPr lang="en-GB" sz="1400" dirty="0" err="1"/>
              <a:t>members_active</a:t>
            </a:r>
            <a:r>
              <a:rPr lang="en-GB" sz="1400" dirty="0"/>
              <a:t> = </a:t>
            </a:r>
            <a:r>
              <a:rPr lang="en-GB" sz="1400" dirty="0" err="1"/>
              <a:t>members_active</a:t>
            </a:r>
            <a:r>
              <a:rPr lang="en-GB" sz="1400" dirty="0"/>
              <a:t> + 1</a:t>
            </a:r>
          </a:p>
          <a:p>
            <a:r>
              <a:rPr lang="en-GB" sz="1400" dirty="0"/>
              <a:t>    end</a:t>
            </a:r>
          </a:p>
          <a:p>
            <a:r>
              <a:rPr lang="en-GB" sz="1400" dirty="0"/>
              <a:t>  end)</a:t>
            </a:r>
          </a:p>
        </p:txBody>
      </p:sp>
    </p:spTree>
    <p:extLst>
      <p:ext uri="{BB962C8B-B14F-4D97-AF65-F5344CB8AC3E}">
        <p14:creationId xmlns:p14="http://schemas.microsoft.com/office/powerpoint/2010/main" val="249653802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1A05-42F5-4830-B9FA-B627230731E3}"/>
              </a:ext>
            </a:extLst>
          </p:cNvPr>
          <p:cNvSpPr>
            <a:spLocks noGrp="1"/>
          </p:cNvSpPr>
          <p:nvPr>
            <p:ph type="title"/>
          </p:nvPr>
        </p:nvSpPr>
        <p:spPr>
          <a:xfrm>
            <a:off x="586740" y="481054"/>
            <a:ext cx="11018520" cy="553998"/>
          </a:xfrm>
        </p:spPr>
        <p:txBody>
          <a:bodyPr/>
          <a:lstStyle/>
          <a:p>
            <a:r>
              <a:rPr lang="en-US" dirty="0"/>
              <a:t>Proposal and Vote samples</a:t>
            </a:r>
            <a:endParaRPr lang="en-GB" dirty="0"/>
          </a:p>
        </p:txBody>
      </p:sp>
      <p:sp>
        <p:nvSpPr>
          <p:cNvPr id="5" name="Text Placeholder 2">
            <a:extLst>
              <a:ext uri="{FF2B5EF4-FFF2-40B4-BE49-F238E27FC236}">
                <a16:creationId xmlns:a16="http://schemas.microsoft.com/office/drawing/2014/main" id="{1CCFD8BE-431F-41CC-A4CE-12D63DFACCB0}"/>
              </a:ext>
            </a:extLst>
          </p:cNvPr>
          <p:cNvSpPr txBox="1">
            <a:spLocks/>
          </p:cNvSpPr>
          <p:nvPr/>
        </p:nvSpPr>
        <p:spPr>
          <a:xfrm>
            <a:off x="2176879" y="2730646"/>
            <a:ext cx="9297726" cy="94795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4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tables, </a:t>
            </a:r>
            <a:r>
              <a:rPr lang="en-GB" dirty="0" err="1"/>
              <a:t>code_digest</a:t>
            </a:r>
            <a:r>
              <a:rPr lang="en-GB" dirty="0"/>
              <a:t> = ...</a:t>
            </a:r>
          </a:p>
          <a:p>
            <a:r>
              <a:rPr lang="en-GB" dirty="0"/>
              <a:t>return </a:t>
            </a:r>
            <a:r>
              <a:rPr lang="en-GB" dirty="0" err="1"/>
              <a:t>Calls:call</a:t>
            </a:r>
            <a:r>
              <a:rPr lang="en-GB" dirty="0"/>
              <a:t>(“</a:t>
            </a:r>
            <a:r>
              <a:rPr lang="en-GB" dirty="0" err="1"/>
              <a:t>new_code</a:t>
            </a:r>
            <a:r>
              <a:rPr lang="en-GB" dirty="0"/>
              <a:t>", </a:t>
            </a:r>
            <a:r>
              <a:rPr lang="en-GB" dirty="0" err="1"/>
              <a:t>code_digest</a:t>
            </a:r>
            <a:r>
              <a:rPr lang="en-GB" dirty="0"/>
              <a:t>)</a:t>
            </a:r>
          </a:p>
        </p:txBody>
      </p:sp>
      <p:sp>
        <p:nvSpPr>
          <p:cNvPr id="7" name="Text Placeholder 2">
            <a:extLst>
              <a:ext uri="{FF2B5EF4-FFF2-40B4-BE49-F238E27FC236}">
                <a16:creationId xmlns:a16="http://schemas.microsoft.com/office/drawing/2014/main" id="{E188FD6F-3B53-4DF8-A21E-A8C0FC28E68D}"/>
              </a:ext>
            </a:extLst>
          </p:cNvPr>
          <p:cNvSpPr txBox="1">
            <a:spLocks/>
          </p:cNvSpPr>
          <p:nvPr/>
        </p:nvSpPr>
        <p:spPr>
          <a:xfrm>
            <a:off x="2176879" y="1400576"/>
            <a:ext cx="9297726" cy="94795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4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tables, </a:t>
            </a:r>
            <a:r>
              <a:rPr lang="en-GB" dirty="0" err="1"/>
              <a:t>node_id</a:t>
            </a:r>
            <a:r>
              <a:rPr lang="en-GB" dirty="0"/>
              <a:t> = ...</a:t>
            </a:r>
          </a:p>
          <a:p>
            <a:r>
              <a:rPr lang="en-GB" dirty="0"/>
              <a:t>return </a:t>
            </a:r>
            <a:r>
              <a:rPr lang="en-GB" dirty="0" err="1"/>
              <a:t>Calls:call</a:t>
            </a:r>
            <a:r>
              <a:rPr lang="en-GB" dirty="0"/>
              <a:t>(“</a:t>
            </a:r>
            <a:r>
              <a:rPr lang="en-GB" dirty="0" err="1"/>
              <a:t>new_user</a:t>
            </a:r>
            <a:r>
              <a:rPr lang="en-GB" dirty="0"/>
              <a:t>", </a:t>
            </a:r>
            <a:r>
              <a:rPr lang="en-GB" dirty="0" err="1"/>
              <a:t>user_cert</a:t>
            </a:r>
            <a:r>
              <a:rPr lang="en-GB" dirty="0"/>
              <a:t>)</a:t>
            </a:r>
          </a:p>
        </p:txBody>
      </p:sp>
      <p:pic>
        <p:nvPicPr>
          <p:cNvPr id="15" name="Graphic 14" descr="User">
            <a:extLst>
              <a:ext uri="{FF2B5EF4-FFF2-40B4-BE49-F238E27FC236}">
                <a16:creationId xmlns:a16="http://schemas.microsoft.com/office/drawing/2014/main" id="{8083E324-967E-431D-ADD9-EA4995443B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6742" y="1403815"/>
            <a:ext cx="914400" cy="914400"/>
          </a:xfrm>
          <a:prstGeom prst="rect">
            <a:avLst/>
          </a:prstGeom>
        </p:spPr>
      </p:pic>
      <p:pic>
        <p:nvPicPr>
          <p:cNvPr id="17" name="Graphic 16" descr="Barcode">
            <a:extLst>
              <a:ext uri="{FF2B5EF4-FFF2-40B4-BE49-F238E27FC236}">
                <a16:creationId xmlns:a16="http://schemas.microsoft.com/office/drawing/2014/main" id="{C01F700E-E77F-4E68-A80A-9F3C9E7A99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9229" y="2717109"/>
            <a:ext cx="914400" cy="914400"/>
          </a:xfrm>
          <a:prstGeom prst="rect">
            <a:avLst/>
          </a:prstGeom>
        </p:spPr>
      </p:pic>
      <p:sp>
        <p:nvSpPr>
          <p:cNvPr id="20" name="Text Placeholder 2">
            <a:extLst>
              <a:ext uri="{FF2B5EF4-FFF2-40B4-BE49-F238E27FC236}">
                <a16:creationId xmlns:a16="http://schemas.microsoft.com/office/drawing/2014/main" id="{AAA458C7-5039-4F4A-8BF8-7D9B08767D99}"/>
              </a:ext>
            </a:extLst>
          </p:cNvPr>
          <p:cNvSpPr txBox="1">
            <a:spLocks/>
          </p:cNvSpPr>
          <p:nvPr/>
        </p:nvSpPr>
        <p:spPr>
          <a:xfrm>
            <a:off x="2176879" y="4208876"/>
            <a:ext cx="9297726" cy="1982081"/>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4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gradFill>
                  <a:gsLst>
                    <a:gs pos="61049">
                      <a:schemeClr val="tx1"/>
                    </a:gs>
                    <a:gs pos="43000">
                      <a:schemeClr val="tx1"/>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tables, changes = ...</a:t>
            </a:r>
          </a:p>
          <a:p>
            <a:r>
              <a:rPr lang="en-GB" dirty="0"/>
              <a:t>return (#changes == 1 and</a:t>
            </a:r>
          </a:p>
          <a:p>
            <a:r>
              <a:rPr lang="en-GB" dirty="0"/>
              <a:t>        changes[1].</a:t>
            </a:r>
            <a:r>
              <a:rPr lang="en-GB" dirty="0" err="1"/>
              <a:t>func</a:t>
            </a:r>
            <a:r>
              <a:rPr lang="en-GB" dirty="0"/>
              <a:t> == “</a:t>
            </a:r>
            <a:r>
              <a:rPr lang="en-GB" dirty="0" err="1"/>
              <a:t>new_code</a:t>
            </a:r>
            <a:r>
              <a:rPr lang="en-GB" dirty="0"/>
              <a:t>” and</a:t>
            </a:r>
          </a:p>
          <a:p>
            <a:r>
              <a:rPr lang="en-GB" dirty="0"/>
              <a:t>        changes[1].</a:t>
            </a:r>
            <a:r>
              <a:rPr lang="en-GB" dirty="0" err="1"/>
              <a:t>args</a:t>
            </a:r>
            <a:r>
              <a:rPr lang="en-GB" dirty="0"/>
              <a:t>[1] == NEW_CODE_DIGEST)</a:t>
            </a:r>
          </a:p>
        </p:txBody>
      </p:sp>
      <p:pic>
        <p:nvPicPr>
          <p:cNvPr id="22" name="Graphic 21" descr="Open envelope">
            <a:extLst>
              <a:ext uri="{FF2B5EF4-FFF2-40B4-BE49-F238E27FC236}">
                <a16:creationId xmlns:a16="http://schemas.microsoft.com/office/drawing/2014/main" id="{120DB8CC-DE90-402A-B533-7475BB41EF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6742" y="4208876"/>
            <a:ext cx="914400" cy="914400"/>
          </a:xfrm>
          <a:prstGeom prst="rect">
            <a:avLst/>
          </a:prstGeom>
        </p:spPr>
      </p:pic>
    </p:spTree>
    <p:extLst>
      <p:ext uri="{BB962C8B-B14F-4D97-AF65-F5344CB8AC3E}">
        <p14:creationId xmlns:p14="http://schemas.microsoft.com/office/powerpoint/2010/main" val="106359304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F4DCD-3370-4675-99E9-A8B54A6609D8}"/>
              </a:ext>
            </a:extLst>
          </p:cNvPr>
          <p:cNvSpPr>
            <a:spLocks noGrp="1"/>
          </p:cNvSpPr>
          <p:nvPr>
            <p:ph type="title"/>
          </p:nvPr>
        </p:nvSpPr>
        <p:spPr/>
        <p:txBody>
          <a:bodyPr/>
          <a:lstStyle/>
          <a:p>
            <a:r>
              <a:rPr lang="en-US" dirty="0"/>
              <a:t>Code update</a:t>
            </a:r>
            <a:endParaRPr lang="en-GB" dirty="0"/>
          </a:p>
        </p:txBody>
      </p:sp>
      <p:sp>
        <p:nvSpPr>
          <p:cNvPr id="3" name="Text Placeholder 2">
            <a:extLst>
              <a:ext uri="{FF2B5EF4-FFF2-40B4-BE49-F238E27FC236}">
                <a16:creationId xmlns:a16="http://schemas.microsoft.com/office/drawing/2014/main" id="{A4E5B27B-DA69-4703-A6D0-121DA914CB6D}"/>
              </a:ext>
            </a:extLst>
          </p:cNvPr>
          <p:cNvSpPr>
            <a:spLocks noGrp="1"/>
          </p:cNvSpPr>
          <p:nvPr>
            <p:ph type="body" sz="quarter" idx="10"/>
          </p:nvPr>
        </p:nvSpPr>
        <p:spPr>
          <a:xfrm>
            <a:off x="586390" y="1424845"/>
            <a:ext cx="11018520" cy="3237809"/>
          </a:xfrm>
        </p:spPr>
        <p:txBody>
          <a:bodyPr/>
          <a:lstStyle/>
          <a:p>
            <a:pPr marL="457200" indent="-457200">
              <a:buFont typeface="Arial" panose="020B0604020202020204" pitchFamily="34" charset="0"/>
              <a:buChar char="•"/>
            </a:pPr>
            <a:r>
              <a:rPr lang="en-US" dirty="0"/>
              <a:t>Member vote to add new supported code version</a:t>
            </a:r>
          </a:p>
          <a:p>
            <a:pPr marL="457200" indent="-457200">
              <a:buFont typeface="Arial" panose="020B0604020202020204" pitchFamily="34" charset="0"/>
              <a:buChar char="•"/>
            </a:pPr>
            <a:r>
              <a:rPr lang="en-US" dirty="0"/>
              <a:t>Members vote for new configuration</a:t>
            </a:r>
          </a:p>
          <a:p>
            <a:pPr marL="685800" lvl="1" indent="-457200">
              <a:buFont typeface="Arial" panose="020B0604020202020204" pitchFamily="34" charset="0"/>
              <a:buChar char="•"/>
            </a:pPr>
            <a:r>
              <a:rPr lang="en-US" dirty="0"/>
              <a:t>Add new nodes</a:t>
            </a:r>
          </a:p>
          <a:p>
            <a:pPr marL="685800" lvl="1" indent="-457200">
              <a:buFont typeface="Arial" panose="020B0604020202020204" pitchFamily="34" charset="0"/>
              <a:buChar char="•"/>
            </a:pPr>
            <a:r>
              <a:rPr lang="en-US" dirty="0"/>
              <a:t>Retire old nodes</a:t>
            </a:r>
          </a:p>
          <a:p>
            <a:pPr marL="457200" indent="-457200">
              <a:buFont typeface="Arial" panose="020B0604020202020204" pitchFamily="34" charset="0"/>
              <a:buChar char="•"/>
            </a:pPr>
            <a:r>
              <a:rPr lang="en-US" dirty="0"/>
              <a:t>Members vote to remove old code version</a:t>
            </a:r>
          </a:p>
          <a:p>
            <a:pPr marL="457200" indent="-457200">
              <a:buFont typeface="Arial" panose="020B0604020202020204" pitchFamily="34" charset="0"/>
              <a:buChar char="•"/>
            </a:pPr>
            <a:r>
              <a:rPr lang="en-US" dirty="0"/>
              <a:t>Constitution rules determines vote outcome</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7741783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F4DCD-3370-4675-99E9-A8B54A6609D8}"/>
              </a:ext>
            </a:extLst>
          </p:cNvPr>
          <p:cNvSpPr>
            <a:spLocks noGrp="1"/>
          </p:cNvSpPr>
          <p:nvPr>
            <p:ph type="title"/>
          </p:nvPr>
        </p:nvSpPr>
        <p:spPr/>
        <p:txBody>
          <a:bodyPr/>
          <a:lstStyle/>
          <a:p>
            <a:r>
              <a:rPr lang="en-US" dirty="0"/>
              <a:t>Recovery</a:t>
            </a:r>
            <a:endParaRPr lang="en-GB" dirty="0"/>
          </a:p>
        </p:txBody>
      </p:sp>
      <p:sp>
        <p:nvSpPr>
          <p:cNvPr id="3" name="Text Placeholder 2">
            <a:extLst>
              <a:ext uri="{FF2B5EF4-FFF2-40B4-BE49-F238E27FC236}">
                <a16:creationId xmlns:a16="http://schemas.microsoft.com/office/drawing/2014/main" id="{A4E5B27B-DA69-4703-A6D0-121DA914CB6D}"/>
              </a:ext>
            </a:extLst>
          </p:cNvPr>
          <p:cNvSpPr>
            <a:spLocks noGrp="1"/>
          </p:cNvSpPr>
          <p:nvPr>
            <p:ph type="body" sz="quarter" idx="10"/>
          </p:nvPr>
        </p:nvSpPr>
        <p:spPr>
          <a:xfrm>
            <a:off x="586390" y="1424845"/>
            <a:ext cx="11018520" cy="3459409"/>
          </a:xfrm>
        </p:spPr>
        <p:txBody>
          <a:bodyPr/>
          <a:lstStyle/>
          <a:p>
            <a:pPr marL="457200" indent="-457200">
              <a:buFont typeface="Arial" panose="020B0604020202020204" pitchFamily="34" charset="0"/>
              <a:buChar char="•"/>
            </a:pPr>
            <a:r>
              <a:rPr lang="en-US" dirty="0"/>
              <a:t>On loss of &gt; </a:t>
            </a:r>
            <a:r>
              <a:rPr lang="en-US" i="1" dirty="0"/>
              <a:t>f</a:t>
            </a:r>
            <a:r>
              <a:rPr lang="en-US" dirty="0"/>
              <a:t> nodes</a:t>
            </a:r>
          </a:p>
          <a:p>
            <a:pPr marL="457200" indent="-457200">
              <a:buFont typeface="Arial" panose="020B0604020202020204" pitchFamily="34" charset="0"/>
              <a:buChar char="•"/>
            </a:pPr>
            <a:r>
              <a:rPr lang="en-US" dirty="0"/>
              <a:t>Back to original root of trust: members</a:t>
            </a:r>
          </a:p>
          <a:p>
            <a:pPr marL="685800" lvl="1" indent="-457200">
              <a:buFont typeface="Arial" panose="020B0604020202020204" pitchFamily="34" charset="0"/>
              <a:buChar char="•"/>
            </a:pPr>
            <a:r>
              <a:rPr lang="en-US" dirty="0"/>
              <a:t>Key shares</a:t>
            </a:r>
          </a:p>
          <a:p>
            <a:pPr marL="457200" indent="-457200">
              <a:buFont typeface="Arial" panose="020B0604020202020204" pitchFamily="34" charset="0"/>
              <a:buChar char="•"/>
            </a:pPr>
            <a:r>
              <a:rPr lang="en-US" dirty="0"/>
              <a:t>New service</a:t>
            </a:r>
          </a:p>
          <a:p>
            <a:pPr marL="685800" lvl="1" indent="-457200">
              <a:buFont typeface="Arial" panose="020B0604020202020204" pitchFamily="34" charset="0"/>
              <a:buChar char="•"/>
            </a:pPr>
            <a:r>
              <a:rPr lang="en-US" dirty="0"/>
              <a:t>From old ledger</a:t>
            </a:r>
          </a:p>
          <a:p>
            <a:pPr marL="685800" lvl="1" indent="-457200">
              <a:buFont typeface="Arial" panose="020B0604020202020204" pitchFamily="34" charset="0"/>
              <a:buChar char="•"/>
            </a:pPr>
            <a:r>
              <a:rPr lang="en-US" dirty="0"/>
              <a:t>Endorsed by old ledger</a:t>
            </a:r>
          </a:p>
          <a:p>
            <a:pPr marL="685800"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16801139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F4DCD-3370-4675-99E9-A8B54A6609D8}"/>
              </a:ext>
            </a:extLst>
          </p:cNvPr>
          <p:cNvSpPr>
            <a:spLocks noGrp="1"/>
          </p:cNvSpPr>
          <p:nvPr>
            <p:ph type="title"/>
          </p:nvPr>
        </p:nvSpPr>
        <p:spPr/>
        <p:txBody>
          <a:bodyPr/>
          <a:lstStyle/>
          <a:p>
            <a:r>
              <a:rPr lang="en-US" dirty="0"/>
              <a:t>Verifiability</a:t>
            </a:r>
            <a:endParaRPr lang="en-GB" dirty="0"/>
          </a:p>
        </p:txBody>
      </p:sp>
      <p:sp>
        <p:nvSpPr>
          <p:cNvPr id="3" name="Text Placeholder 2">
            <a:extLst>
              <a:ext uri="{FF2B5EF4-FFF2-40B4-BE49-F238E27FC236}">
                <a16:creationId xmlns:a16="http://schemas.microsoft.com/office/drawing/2014/main" id="{A4E5B27B-DA69-4703-A6D0-121DA914CB6D}"/>
              </a:ext>
            </a:extLst>
          </p:cNvPr>
          <p:cNvSpPr>
            <a:spLocks noGrp="1"/>
          </p:cNvSpPr>
          <p:nvPr>
            <p:ph type="body" sz="quarter" idx="10"/>
          </p:nvPr>
        </p:nvSpPr>
        <p:spPr>
          <a:xfrm>
            <a:off x="586390" y="1424845"/>
            <a:ext cx="11018520" cy="3385542"/>
          </a:xfrm>
        </p:spPr>
        <p:txBody>
          <a:bodyPr/>
          <a:lstStyle/>
          <a:p>
            <a:pPr marL="457200" indent="-457200">
              <a:buFont typeface="Arial" panose="020B0604020202020204" pitchFamily="34" charset="0"/>
              <a:buChar char="•"/>
            </a:pPr>
            <a:r>
              <a:rPr lang="en-US" dirty="0"/>
              <a:t>Governance state is public</a:t>
            </a:r>
          </a:p>
          <a:p>
            <a:pPr marL="457200" indent="-457200">
              <a:buFont typeface="Arial" panose="020B0604020202020204" pitchFamily="34" charset="0"/>
              <a:buChar char="•"/>
            </a:pPr>
            <a:r>
              <a:rPr lang="en-US" dirty="0"/>
              <a:t>Governance transactions are signed</a:t>
            </a:r>
          </a:p>
          <a:p>
            <a:pPr marL="457200" indent="-457200">
              <a:buFont typeface="Arial" panose="020B0604020202020204" pitchFamily="34" charset="0"/>
              <a:buChar char="•"/>
            </a:pPr>
            <a:r>
              <a:rPr lang="en-US" dirty="0"/>
              <a:t>Same total order as other transactions</a:t>
            </a:r>
          </a:p>
          <a:p>
            <a:pPr marL="457200" indent="-457200">
              <a:buFont typeface="Arial" panose="020B0604020202020204" pitchFamily="34" charset="0"/>
              <a:buChar char="•"/>
            </a:pPr>
            <a:r>
              <a:rPr lang="en-US" dirty="0"/>
              <a:t>Tamper-proof ledger</a:t>
            </a:r>
          </a:p>
          <a:p>
            <a:endParaRPr lang="en-US" dirty="0"/>
          </a:p>
          <a:p>
            <a:pPr marL="685800"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6585886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3033713"/>
            <a:ext cx="9144000" cy="498598"/>
          </a:xfrm>
        </p:spPr>
        <p:txBody>
          <a:bodyPr/>
          <a:lstStyle/>
          <a:p>
            <a:r>
              <a:rPr lang="en-US" dirty="0"/>
              <a:t>A simple programming model</a:t>
            </a:r>
          </a:p>
        </p:txBody>
      </p:sp>
    </p:spTree>
    <p:extLst>
      <p:ext uri="{BB962C8B-B14F-4D97-AF65-F5344CB8AC3E}">
        <p14:creationId xmlns:p14="http://schemas.microsoft.com/office/powerpoint/2010/main" val="392969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3E27-AEAB-41E7-973A-0D713A745818}"/>
              </a:ext>
            </a:extLst>
          </p:cNvPr>
          <p:cNvSpPr>
            <a:spLocks noGrp="1"/>
          </p:cNvSpPr>
          <p:nvPr>
            <p:ph type="title"/>
          </p:nvPr>
        </p:nvSpPr>
        <p:spPr/>
        <p:txBody>
          <a:bodyPr/>
          <a:lstStyle/>
          <a:p>
            <a:r>
              <a:rPr lang="en-US" dirty="0"/>
              <a:t>Data in CCF is…</a:t>
            </a:r>
            <a:endParaRPr lang="en-GB" dirty="0"/>
          </a:p>
        </p:txBody>
      </p:sp>
      <p:sp>
        <p:nvSpPr>
          <p:cNvPr id="3" name="Text Placeholder 2">
            <a:extLst>
              <a:ext uri="{FF2B5EF4-FFF2-40B4-BE49-F238E27FC236}">
                <a16:creationId xmlns:a16="http://schemas.microsoft.com/office/drawing/2014/main" id="{12955E05-F0B9-40B7-AD10-55B91BA84B6F}"/>
              </a:ext>
            </a:extLst>
          </p:cNvPr>
          <p:cNvSpPr>
            <a:spLocks noGrp="1"/>
          </p:cNvSpPr>
          <p:nvPr>
            <p:ph type="body" sz="quarter" idx="10"/>
          </p:nvPr>
        </p:nvSpPr>
        <p:spPr>
          <a:xfrm>
            <a:off x="586390" y="1434370"/>
            <a:ext cx="11018520" cy="4198072"/>
          </a:xfrm>
        </p:spPr>
        <p:txBody>
          <a:bodyPr/>
          <a:lstStyle/>
          <a:p>
            <a:pPr marL="457200" indent="-457200">
              <a:lnSpc>
                <a:spcPct val="150000"/>
              </a:lnSpc>
              <a:buFont typeface="Arial" panose="020B0604020202020204" pitchFamily="34" charset="0"/>
              <a:buChar char="•"/>
            </a:pPr>
            <a:r>
              <a:rPr lang="en-US" dirty="0"/>
              <a:t>Encrypted at rest</a:t>
            </a:r>
          </a:p>
          <a:p>
            <a:pPr marL="571500" lvl="1" indent="-342900">
              <a:lnSpc>
                <a:spcPct val="150000"/>
              </a:lnSpc>
              <a:buFont typeface="Arial" panose="020B0604020202020204" pitchFamily="34" charset="0"/>
              <a:buChar char="•"/>
            </a:pPr>
            <a:r>
              <a:rPr lang="en-US" dirty="0"/>
              <a:t>In the ledger</a:t>
            </a:r>
          </a:p>
          <a:p>
            <a:pPr marL="457200" indent="-457200">
              <a:lnSpc>
                <a:spcPct val="150000"/>
              </a:lnSpc>
              <a:buFont typeface="Arial" panose="020B0604020202020204" pitchFamily="34" charset="0"/>
              <a:buChar char="•"/>
            </a:pPr>
            <a:r>
              <a:rPr lang="en-US" dirty="0"/>
              <a:t>Encrypted in motion</a:t>
            </a:r>
          </a:p>
          <a:p>
            <a:pPr marL="571500" lvl="1" indent="-342900">
              <a:lnSpc>
                <a:spcPct val="150000"/>
              </a:lnSpc>
              <a:buFont typeface="Arial" panose="020B0604020202020204" pitchFamily="34" charset="0"/>
              <a:buChar char="•"/>
            </a:pPr>
            <a:r>
              <a:rPr lang="en-US" dirty="0"/>
              <a:t>On the wire during replication</a:t>
            </a:r>
          </a:p>
          <a:p>
            <a:pPr marL="457200" indent="-457200">
              <a:lnSpc>
                <a:spcPct val="150000"/>
              </a:lnSpc>
              <a:buFont typeface="Arial" panose="020B0604020202020204" pitchFamily="34" charset="0"/>
              <a:buChar char="•"/>
            </a:pPr>
            <a:r>
              <a:rPr lang="en-US" dirty="0"/>
              <a:t>Encrypted during computation</a:t>
            </a:r>
          </a:p>
          <a:p>
            <a:pPr marL="571500" lvl="1" indent="-342900">
              <a:lnSpc>
                <a:spcPct val="150000"/>
              </a:lnSpc>
              <a:buFont typeface="Arial" panose="020B0604020202020204" pitchFamily="34" charset="0"/>
              <a:buChar char="•"/>
            </a:pPr>
            <a:r>
              <a:rPr lang="en-US" dirty="0"/>
              <a:t>Enclave memory is encrypted during execution</a:t>
            </a: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37295244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D0AA-B3CD-4940-BEE7-333BD53160F3}"/>
              </a:ext>
            </a:extLst>
          </p:cNvPr>
          <p:cNvSpPr>
            <a:spLocks noGrp="1"/>
          </p:cNvSpPr>
          <p:nvPr>
            <p:ph type="title"/>
          </p:nvPr>
        </p:nvSpPr>
        <p:spPr/>
        <p:txBody>
          <a:bodyPr/>
          <a:lstStyle/>
          <a:p>
            <a:r>
              <a:rPr lang="en-US" dirty="0"/>
              <a:t>CCF Enclave</a:t>
            </a:r>
            <a:endParaRPr lang="en-GB" dirty="0"/>
          </a:p>
        </p:txBody>
      </p:sp>
      <p:sp>
        <p:nvSpPr>
          <p:cNvPr id="4" name="Rectangle 3">
            <a:extLst>
              <a:ext uri="{FF2B5EF4-FFF2-40B4-BE49-F238E27FC236}">
                <a16:creationId xmlns:a16="http://schemas.microsoft.com/office/drawing/2014/main" id="{4A07AB8E-F5D6-4F2D-9E89-1DFA5E7FB45E}"/>
              </a:ext>
            </a:extLst>
          </p:cNvPr>
          <p:cNvSpPr/>
          <p:nvPr/>
        </p:nvSpPr>
        <p:spPr>
          <a:xfrm>
            <a:off x="7238996" y="108075"/>
            <a:ext cx="3460172" cy="4458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Host</a:t>
            </a:r>
          </a:p>
        </p:txBody>
      </p:sp>
      <p:sp>
        <p:nvSpPr>
          <p:cNvPr id="5" name="Rectangle 4">
            <a:extLst>
              <a:ext uri="{FF2B5EF4-FFF2-40B4-BE49-F238E27FC236}">
                <a16:creationId xmlns:a16="http://schemas.microsoft.com/office/drawing/2014/main" id="{75D07C40-5B8B-4FA7-8505-263F01CC19E5}"/>
              </a:ext>
            </a:extLst>
          </p:cNvPr>
          <p:cNvSpPr/>
          <p:nvPr/>
        </p:nvSpPr>
        <p:spPr>
          <a:xfrm>
            <a:off x="485343" y="6177081"/>
            <a:ext cx="3460172" cy="4458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Host</a:t>
            </a:r>
          </a:p>
        </p:txBody>
      </p:sp>
      <p:sp>
        <p:nvSpPr>
          <p:cNvPr id="7" name="Rectangle 6">
            <a:extLst>
              <a:ext uri="{FF2B5EF4-FFF2-40B4-BE49-F238E27FC236}">
                <a16:creationId xmlns:a16="http://schemas.microsoft.com/office/drawing/2014/main" id="{FF17CEBA-CAFB-4A35-AD54-664336C757F4}"/>
              </a:ext>
            </a:extLst>
          </p:cNvPr>
          <p:cNvSpPr/>
          <p:nvPr/>
        </p:nvSpPr>
        <p:spPr>
          <a:xfrm>
            <a:off x="838200" y="1843881"/>
            <a:ext cx="4903642" cy="2239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Key-Value Store</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73C46701-514E-4667-90F7-EDA1BE3B0E41}"/>
              </a:ext>
            </a:extLst>
          </p:cNvPr>
          <p:cNvSpPr/>
          <p:nvPr/>
        </p:nvSpPr>
        <p:spPr>
          <a:xfrm>
            <a:off x="838200" y="4406402"/>
            <a:ext cx="2597727" cy="1282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Consensus</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27D8104-A37B-4AFD-85D1-D9595350644C}"/>
              </a:ext>
            </a:extLst>
          </p:cNvPr>
          <p:cNvSpPr/>
          <p:nvPr/>
        </p:nvSpPr>
        <p:spPr>
          <a:xfrm>
            <a:off x="3702628" y="4406402"/>
            <a:ext cx="2036618" cy="1300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Merkle Tree</a:t>
            </a:r>
          </a:p>
        </p:txBody>
      </p:sp>
      <p:sp>
        <p:nvSpPr>
          <p:cNvPr id="10" name="Rectangle 9">
            <a:extLst>
              <a:ext uri="{FF2B5EF4-FFF2-40B4-BE49-F238E27FC236}">
                <a16:creationId xmlns:a16="http://schemas.microsoft.com/office/drawing/2014/main" id="{5DCCE6E6-6C6C-4D4D-B7DD-56E676F7A1AA}"/>
              </a:ext>
            </a:extLst>
          </p:cNvPr>
          <p:cNvSpPr/>
          <p:nvPr/>
        </p:nvSpPr>
        <p:spPr>
          <a:xfrm>
            <a:off x="7256313" y="2784081"/>
            <a:ext cx="3515593" cy="132556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Application Engine</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1AB62A4-6729-40AB-8350-C5CE3CD2FEE7}"/>
              </a:ext>
            </a:extLst>
          </p:cNvPr>
          <p:cNvSpPr/>
          <p:nvPr/>
        </p:nvSpPr>
        <p:spPr>
          <a:xfrm>
            <a:off x="7238997" y="1872147"/>
            <a:ext cx="3515593" cy="690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Frontend</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Left-Right 11">
            <a:extLst>
              <a:ext uri="{FF2B5EF4-FFF2-40B4-BE49-F238E27FC236}">
                <a16:creationId xmlns:a16="http://schemas.microsoft.com/office/drawing/2014/main" id="{B0D89366-0338-4D0C-B60F-1676B2C805D8}"/>
              </a:ext>
            </a:extLst>
          </p:cNvPr>
          <p:cNvSpPr/>
          <p:nvPr/>
        </p:nvSpPr>
        <p:spPr>
          <a:xfrm>
            <a:off x="5492461" y="1936183"/>
            <a:ext cx="2078182" cy="541007"/>
          </a:xfrm>
          <a:prstGeom prst="leftRightArrow">
            <a:avLst>
              <a:gd name="adj1" fmla="val 100000"/>
              <a:gd name="adj2" fmla="val 500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Authenticate</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Arrow: Left-Right 12">
            <a:extLst>
              <a:ext uri="{FF2B5EF4-FFF2-40B4-BE49-F238E27FC236}">
                <a16:creationId xmlns:a16="http://schemas.microsoft.com/office/drawing/2014/main" id="{678167F7-B496-4556-864A-D2A56FFCBE67}"/>
              </a:ext>
            </a:extLst>
          </p:cNvPr>
          <p:cNvSpPr/>
          <p:nvPr/>
        </p:nvSpPr>
        <p:spPr>
          <a:xfrm>
            <a:off x="5293952" y="2910084"/>
            <a:ext cx="2475199" cy="1073556"/>
          </a:xfrm>
          <a:prstGeom prst="leftRightArrow">
            <a:avLst>
              <a:gd name="adj1" fmla="val 100000"/>
              <a:gd name="adj2" fmla="val 500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Read/Write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Transaction</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Arrow: Down 13">
            <a:extLst>
              <a:ext uri="{FF2B5EF4-FFF2-40B4-BE49-F238E27FC236}">
                <a16:creationId xmlns:a16="http://schemas.microsoft.com/office/drawing/2014/main" id="{3068BB93-AED6-4BB9-87D7-FCC8343F424C}"/>
              </a:ext>
            </a:extLst>
          </p:cNvPr>
          <p:cNvSpPr/>
          <p:nvPr/>
        </p:nvSpPr>
        <p:spPr>
          <a:xfrm>
            <a:off x="1575956" y="3887687"/>
            <a:ext cx="1080654" cy="900545"/>
          </a:xfrm>
          <a:prstGeom prst="downArrow">
            <a:avLst>
              <a:gd name="adj1" fmla="val 100000"/>
              <a:gd name="adj2" fmla="val 5153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Replicate</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Arrow: Down 14">
            <a:extLst>
              <a:ext uri="{FF2B5EF4-FFF2-40B4-BE49-F238E27FC236}">
                <a16:creationId xmlns:a16="http://schemas.microsoft.com/office/drawing/2014/main" id="{47CFA8B9-C210-4668-BFB3-A861EBC4ABC4}"/>
              </a:ext>
            </a:extLst>
          </p:cNvPr>
          <p:cNvSpPr/>
          <p:nvPr/>
        </p:nvSpPr>
        <p:spPr>
          <a:xfrm>
            <a:off x="4145971" y="3899545"/>
            <a:ext cx="1080654" cy="900545"/>
          </a:xfrm>
          <a:prstGeom prst="downArrow">
            <a:avLst>
              <a:gd name="adj1" fmla="val 100000"/>
              <a:gd name="adj2" fmla="val 5153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Hash</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Arrow: Left 15">
            <a:extLst>
              <a:ext uri="{FF2B5EF4-FFF2-40B4-BE49-F238E27FC236}">
                <a16:creationId xmlns:a16="http://schemas.microsoft.com/office/drawing/2014/main" id="{420F845E-4097-40EC-A987-CFEDBFCD34B8}"/>
              </a:ext>
            </a:extLst>
          </p:cNvPr>
          <p:cNvSpPr/>
          <p:nvPr/>
        </p:nvSpPr>
        <p:spPr>
          <a:xfrm>
            <a:off x="3193041" y="4616336"/>
            <a:ext cx="752474" cy="900545"/>
          </a:xfrm>
          <a:prstGeom prst="leftArrow">
            <a:avLst>
              <a:gd name="adj1" fmla="val 100000"/>
              <a:gd name="adj2" fmla="val 2045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Sign</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row: Down 16">
            <a:extLst>
              <a:ext uri="{FF2B5EF4-FFF2-40B4-BE49-F238E27FC236}">
                <a16:creationId xmlns:a16="http://schemas.microsoft.com/office/drawing/2014/main" id="{035CB4E3-A40E-4F41-9FE6-8E4F321C119E}"/>
              </a:ext>
            </a:extLst>
          </p:cNvPr>
          <p:cNvSpPr/>
          <p:nvPr/>
        </p:nvSpPr>
        <p:spPr>
          <a:xfrm>
            <a:off x="7865047" y="2420020"/>
            <a:ext cx="2298124" cy="690961"/>
          </a:xfrm>
          <a:prstGeom prst="downArrow">
            <a:avLst>
              <a:gd name="adj1" fmla="val 100000"/>
              <a:gd name="adj2" fmla="val 5153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RPC</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3B22C8F-3FDA-4AF0-BCF9-63AADFA84170}"/>
              </a:ext>
            </a:extLst>
          </p:cNvPr>
          <p:cNvSpPr/>
          <p:nvPr/>
        </p:nvSpPr>
        <p:spPr>
          <a:xfrm>
            <a:off x="7238996" y="821478"/>
            <a:ext cx="3515593" cy="690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TLS</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Down 18">
            <a:extLst>
              <a:ext uri="{FF2B5EF4-FFF2-40B4-BE49-F238E27FC236}">
                <a16:creationId xmlns:a16="http://schemas.microsoft.com/office/drawing/2014/main" id="{06CE546D-785F-4B94-9EB3-AB51EB235BA5}"/>
              </a:ext>
            </a:extLst>
          </p:cNvPr>
          <p:cNvSpPr/>
          <p:nvPr/>
        </p:nvSpPr>
        <p:spPr>
          <a:xfrm>
            <a:off x="7847731" y="1332334"/>
            <a:ext cx="2298124" cy="690961"/>
          </a:xfrm>
          <a:prstGeom prst="downArrow">
            <a:avLst>
              <a:gd name="adj1" fmla="val 100000"/>
              <a:gd name="adj2" fmla="val 5153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Serialized RPC</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B012B3E3-EC8A-4C2D-BC12-C41149D8D448}"/>
              </a:ext>
            </a:extLst>
          </p:cNvPr>
          <p:cNvSpPr txBox="1"/>
          <p:nvPr/>
        </p:nvSpPr>
        <p:spPr>
          <a:xfrm>
            <a:off x="6531551" y="4303010"/>
            <a:ext cx="4524376" cy="1295868"/>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Encrypted TCP frames in and out</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All application state in Key-Value store</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Append-only ledger</a:t>
            </a:r>
          </a:p>
        </p:txBody>
      </p:sp>
      <p:sp>
        <p:nvSpPr>
          <p:cNvPr id="21" name="Arrow: Down 20">
            <a:extLst>
              <a:ext uri="{FF2B5EF4-FFF2-40B4-BE49-F238E27FC236}">
                <a16:creationId xmlns:a16="http://schemas.microsoft.com/office/drawing/2014/main" id="{484607F3-CE28-4037-9F7F-88C5400F6BC5}"/>
              </a:ext>
            </a:extLst>
          </p:cNvPr>
          <p:cNvSpPr/>
          <p:nvPr/>
        </p:nvSpPr>
        <p:spPr>
          <a:xfrm>
            <a:off x="7865047" y="474754"/>
            <a:ext cx="2298124" cy="512403"/>
          </a:xfrm>
          <a:prstGeom prst="downArrow">
            <a:avLst>
              <a:gd name="adj1" fmla="val 100000"/>
              <a:gd name="adj2" fmla="val 2747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Client frames</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row: Down 21">
            <a:extLst>
              <a:ext uri="{FF2B5EF4-FFF2-40B4-BE49-F238E27FC236}">
                <a16:creationId xmlns:a16="http://schemas.microsoft.com/office/drawing/2014/main" id="{6FBB183B-25C0-48ED-BE3E-93340823A826}"/>
              </a:ext>
            </a:extLst>
          </p:cNvPr>
          <p:cNvSpPr/>
          <p:nvPr/>
        </p:nvSpPr>
        <p:spPr>
          <a:xfrm>
            <a:off x="2298994" y="5568956"/>
            <a:ext cx="1080654" cy="885850"/>
          </a:xfrm>
          <a:prstGeom prst="downArrow">
            <a:avLst>
              <a:gd name="adj1" fmla="val 100000"/>
              <a:gd name="adj2" fmla="val 2182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Ledger entries</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Arrow: Down 22">
            <a:extLst>
              <a:ext uri="{FF2B5EF4-FFF2-40B4-BE49-F238E27FC236}">
                <a16:creationId xmlns:a16="http://schemas.microsoft.com/office/drawing/2014/main" id="{56503E63-7DAF-4FD9-99C0-4B541B040A22}"/>
              </a:ext>
            </a:extLst>
          </p:cNvPr>
          <p:cNvSpPr/>
          <p:nvPr/>
        </p:nvSpPr>
        <p:spPr>
          <a:xfrm>
            <a:off x="936475" y="5568956"/>
            <a:ext cx="1201029" cy="885850"/>
          </a:xfrm>
          <a:prstGeom prst="downArrow">
            <a:avLst>
              <a:gd name="adj1" fmla="val 100000"/>
              <a:gd name="adj2" fmla="val 2182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Consensus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frames</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98221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5FE6-8F91-4B35-9B81-2F1242D8D785}"/>
              </a:ext>
            </a:extLst>
          </p:cNvPr>
          <p:cNvSpPr>
            <a:spLocks noGrp="1"/>
          </p:cNvSpPr>
          <p:nvPr>
            <p:ph type="title"/>
          </p:nvPr>
        </p:nvSpPr>
        <p:spPr/>
        <p:txBody>
          <a:bodyPr/>
          <a:lstStyle/>
          <a:p>
            <a:r>
              <a:rPr lang="en-US" dirty="0"/>
              <a:t>Consensus</a:t>
            </a:r>
            <a:endParaRPr lang="en-GB" dirty="0"/>
          </a:p>
        </p:txBody>
      </p:sp>
      <p:sp>
        <p:nvSpPr>
          <p:cNvPr id="3" name="Text Placeholder 2">
            <a:extLst>
              <a:ext uri="{FF2B5EF4-FFF2-40B4-BE49-F238E27FC236}">
                <a16:creationId xmlns:a16="http://schemas.microsoft.com/office/drawing/2014/main" id="{28D4A788-B731-406D-A8A4-8BC8060565EE}"/>
              </a:ext>
            </a:extLst>
          </p:cNvPr>
          <p:cNvSpPr>
            <a:spLocks noGrp="1"/>
          </p:cNvSpPr>
          <p:nvPr>
            <p:ph type="body" sz="quarter" idx="10"/>
          </p:nvPr>
        </p:nvSpPr>
        <p:spPr>
          <a:xfrm>
            <a:off x="586390" y="1434370"/>
            <a:ext cx="11018520" cy="4567404"/>
          </a:xfrm>
        </p:spPr>
        <p:txBody>
          <a:bodyPr/>
          <a:lstStyle/>
          <a:p>
            <a:pPr marL="457200" indent="-457200">
              <a:buFont typeface="Arial" panose="020B0604020202020204" pitchFamily="34" charset="0"/>
              <a:buChar char="•"/>
            </a:pPr>
            <a:r>
              <a:rPr lang="en-US" dirty="0"/>
              <a:t>Deterministic commit</a:t>
            </a:r>
          </a:p>
          <a:p>
            <a:pPr marL="457200" indent="-457200">
              <a:buFont typeface="Arial" panose="020B0604020202020204" pitchFamily="34" charset="0"/>
              <a:buChar char="•"/>
            </a:pPr>
            <a:r>
              <a:rPr lang="en-US" dirty="0"/>
              <a:t>Crash-fault tolerance</a:t>
            </a:r>
          </a:p>
          <a:p>
            <a:pPr marL="571500" lvl="1" indent="-342900">
              <a:buFont typeface="Arial" panose="020B0604020202020204" pitchFamily="34" charset="0"/>
              <a:buChar char="•"/>
            </a:pPr>
            <a:r>
              <a:rPr lang="en-US" dirty="0"/>
              <a:t>In-enclave Raft variant</a:t>
            </a:r>
          </a:p>
          <a:p>
            <a:pPr marL="571500" lvl="1" indent="-342900">
              <a:buFont typeface="Arial" panose="020B0604020202020204" pitchFamily="34" charset="0"/>
              <a:buChar char="•"/>
            </a:pPr>
            <a:r>
              <a:rPr lang="en-US" dirty="0"/>
              <a:t>Robust to </a:t>
            </a:r>
            <a:r>
              <a:rPr lang="en-US" i="1" dirty="0"/>
              <a:t>f</a:t>
            </a:r>
            <a:r>
              <a:rPr lang="en-US" dirty="0"/>
              <a:t> out of </a:t>
            </a:r>
            <a:r>
              <a:rPr lang="en-US" i="1" dirty="0"/>
              <a:t>2f + 1 </a:t>
            </a:r>
            <a:r>
              <a:rPr lang="en-US" dirty="0"/>
              <a:t>failures</a:t>
            </a:r>
          </a:p>
          <a:p>
            <a:pPr marL="571500" lvl="1" indent="-342900">
              <a:buFont typeface="Arial" panose="020B0604020202020204" pitchFamily="34" charset="0"/>
              <a:buChar char="•"/>
            </a:pPr>
            <a:r>
              <a:rPr lang="en-US" dirty="0"/>
              <a:t>Enables blaming compromised nodes</a:t>
            </a:r>
          </a:p>
          <a:p>
            <a:pPr marL="571500" lvl="1" indent="-342900">
              <a:buFont typeface="Arial" panose="020B0604020202020204" pitchFamily="34" charset="0"/>
              <a:buChar char="•"/>
            </a:pPr>
            <a:r>
              <a:rPr lang="en-US" dirty="0"/>
              <a:t>Relies on TEE for confidentiality and integrity</a:t>
            </a:r>
          </a:p>
          <a:p>
            <a:pPr marL="457200" indent="-457200">
              <a:buFont typeface="Arial" panose="020B0604020202020204" pitchFamily="34" charset="0"/>
              <a:buChar char="•"/>
            </a:pPr>
            <a:r>
              <a:rPr lang="en-GB" dirty="0"/>
              <a:t>Byzantine fault tolerance</a:t>
            </a:r>
          </a:p>
          <a:p>
            <a:pPr marL="571500" lvl="1" indent="-342900">
              <a:buFont typeface="Arial" panose="020B0604020202020204" pitchFamily="34" charset="0"/>
              <a:buChar char="•"/>
            </a:pPr>
            <a:r>
              <a:rPr lang="en-GB" dirty="0"/>
              <a:t>In-enclave PBFT variant, work in progress</a:t>
            </a:r>
          </a:p>
          <a:p>
            <a:pPr marL="571500" lvl="1" indent="-342900">
              <a:buFont typeface="Arial" panose="020B0604020202020204" pitchFamily="34" charset="0"/>
              <a:buChar char="•"/>
            </a:pPr>
            <a:r>
              <a:rPr lang="en-GB" dirty="0"/>
              <a:t>Robust to </a:t>
            </a:r>
            <a:r>
              <a:rPr lang="en-GB" i="1" dirty="0"/>
              <a:t>f</a:t>
            </a:r>
            <a:r>
              <a:rPr lang="en-GB" dirty="0"/>
              <a:t> out of </a:t>
            </a:r>
            <a:r>
              <a:rPr lang="en-GB" i="1" dirty="0"/>
              <a:t>3f+1 </a:t>
            </a:r>
            <a:r>
              <a:rPr lang="en-GB" dirty="0"/>
              <a:t>simultaneous malicious nodes</a:t>
            </a:r>
          </a:p>
          <a:p>
            <a:pPr marL="571500" lvl="1" indent="-342900">
              <a:buFont typeface="Arial" panose="020B0604020202020204" pitchFamily="34" charset="0"/>
              <a:buChar char="•"/>
            </a:pPr>
            <a:r>
              <a:rPr lang="en-GB" dirty="0"/>
              <a:t>Relies on TEE for confidentiality</a:t>
            </a:r>
          </a:p>
          <a:p>
            <a:endParaRPr lang="en-GB" dirty="0"/>
          </a:p>
        </p:txBody>
      </p:sp>
    </p:spTree>
    <p:extLst>
      <p:ext uri="{BB962C8B-B14F-4D97-AF65-F5344CB8AC3E}">
        <p14:creationId xmlns:p14="http://schemas.microsoft.com/office/powerpoint/2010/main" val="389328083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263" y="457200"/>
            <a:ext cx="11018520" cy="861774"/>
          </a:xfrm>
        </p:spPr>
        <p:txBody>
          <a:bodyPr/>
          <a:lstStyle/>
          <a:p>
            <a:r>
              <a:rPr lang="en-US" dirty="0"/>
              <a:t>CCF: Multi-party applications</a:t>
            </a:r>
            <a:br>
              <a:rPr lang="en-US" dirty="0"/>
            </a:br>
            <a:endParaRPr lang="en-US" sz="2000" dirty="0"/>
          </a:p>
        </p:txBody>
      </p:sp>
      <p:sp>
        <p:nvSpPr>
          <p:cNvPr id="3" name="Text Placeholder 2"/>
          <p:cNvSpPr>
            <a:spLocks noGrp="1"/>
          </p:cNvSpPr>
          <p:nvPr>
            <p:ph type="body" sz="quarter" idx="10"/>
          </p:nvPr>
        </p:nvSpPr>
        <p:spPr>
          <a:xfrm>
            <a:off x="2508503" y="1535039"/>
            <a:ext cx="11018520" cy="4519442"/>
          </a:xfrm>
        </p:spPr>
        <p:txBody>
          <a:bodyPr/>
          <a:lstStyle/>
          <a:p>
            <a:pPr>
              <a:lnSpc>
                <a:spcPct val="200000"/>
              </a:lnSpc>
            </a:pPr>
            <a:r>
              <a:rPr lang="en-US" dirty="0"/>
              <a:t>Verifiable consortium governance</a:t>
            </a:r>
          </a:p>
          <a:p>
            <a:pPr>
              <a:lnSpc>
                <a:spcPct val="200000"/>
              </a:lnSpc>
            </a:pPr>
            <a:r>
              <a:rPr lang="en-US" dirty="0"/>
              <a:t>Fine-grained confidentiality</a:t>
            </a:r>
          </a:p>
          <a:p>
            <a:pPr>
              <a:lnSpc>
                <a:spcPct val="200000"/>
              </a:lnSpc>
            </a:pPr>
            <a:r>
              <a:rPr lang="en-US" dirty="0"/>
              <a:t>Simple programming model</a:t>
            </a:r>
          </a:p>
          <a:p>
            <a:pPr>
              <a:lnSpc>
                <a:spcPct val="200000"/>
              </a:lnSpc>
            </a:pPr>
            <a:r>
              <a:rPr lang="en-US" dirty="0"/>
              <a:t>High availability</a:t>
            </a:r>
          </a:p>
          <a:p>
            <a:pPr>
              <a:lnSpc>
                <a:spcPct val="200000"/>
              </a:lnSpc>
            </a:pPr>
            <a:r>
              <a:rPr lang="en-US" dirty="0"/>
              <a:t>High efficiency</a:t>
            </a:r>
          </a:p>
        </p:txBody>
      </p:sp>
      <p:pic>
        <p:nvPicPr>
          <p:cNvPr id="5" name="Graphic 4" descr="Users">
            <a:extLst>
              <a:ext uri="{FF2B5EF4-FFF2-40B4-BE49-F238E27FC236}">
                <a16:creationId xmlns:a16="http://schemas.microsoft.com/office/drawing/2014/main" id="{5FE68424-0808-4934-953F-356DE50264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584" y="1642467"/>
            <a:ext cx="914400" cy="914400"/>
          </a:xfrm>
          <a:prstGeom prst="rect">
            <a:avLst/>
          </a:prstGeom>
        </p:spPr>
      </p:pic>
      <p:pic>
        <p:nvPicPr>
          <p:cNvPr id="7" name="Graphic 6" descr="Eye">
            <a:extLst>
              <a:ext uri="{FF2B5EF4-FFF2-40B4-BE49-F238E27FC236}">
                <a16:creationId xmlns:a16="http://schemas.microsoft.com/office/drawing/2014/main" id="{ED7A6D45-0FFE-44C6-9AB7-321FA40953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8584" y="2556867"/>
            <a:ext cx="914400" cy="914400"/>
          </a:xfrm>
          <a:prstGeom prst="rect">
            <a:avLst/>
          </a:prstGeom>
        </p:spPr>
      </p:pic>
      <p:pic>
        <p:nvPicPr>
          <p:cNvPr id="9" name="Graphic 8" descr="Smiling face with no fill">
            <a:extLst>
              <a:ext uri="{FF2B5EF4-FFF2-40B4-BE49-F238E27FC236}">
                <a16:creationId xmlns:a16="http://schemas.microsoft.com/office/drawing/2014/main" id="{0ED74F6F-B33D-46B4-B8A7-1F3551C086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8584" y="3471267"/>
            <a:ext cx="914400" cy="914400"/>
          </a:xfrm>
          <a:prstGeom prst="rect">
            <a:avLst/>
          </a:prstGeom>
        </p:spPr>
      </p:pic>
      <p:pic>
        <p:nvPicPr>
          <p:cNvPr id="11" name="Graphic 10" descr="World">
            <a:extLst>
              <a:ext uri="{FF2B5EF4-FFF2-40B4-BE49-F238E27FC236}">
                <a16:creationId xmlns:a16="http://schemas.microsoft.com/office/drawing/2014/main" id="{339AF016-5924-4933-BD11-03A8DE4B6A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8584" y="4385667"/>
            <a:ext cx="914400" cy="914400"/>
          </a:xfrm>
          <a:prstGeom prst="rect">
            <a:avLst/>
          </a:prstGeom>
        </p:spPr>
      </p:pic>
      <p:pic>
        <p:nvPicPr>
          <p:cNvPr id="13" name="Graphic 12" descr="Rocket">
            <a:extLst>
              <a:ext uri="{FF2B5EF4-FFF2-40B4-BE49-F238E27FC236}">
                <a16:creationId xmlns:a16="http://schemas.microsoft.com/office/drawing/2014/main" id="{61C76881-DA62-4225-AACB-37E63AA63E5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8584" y="5325752"/>
            <a:ext cx="914400" cy="914400"/>
          </a:xfrm>
          <a:prstGeom prst="rect">
            <a:avLst/>
          </a:prstGeom>
        </p:spPr>
      </p:pic>
    </p:spTree>
    <p:extLst>
      <p:ext uri="{BB962C8B-B14F-4D97-AF65-F5344CB8AC3E}">
        <p14:creationId xmlns:p14="http://schemas.microsoft.com/office/powerpoint/2010/main" val="91236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5FE6-8F91-4B35-9B81-2F1242D8D785}"/>
              </a:ext>
            </a:extLst>
          </p:cNvPr>
          <p:cNvSpPr>
            <a:spLocks noGrp="1"/>
          </p:cNvSpPr>
          <p:nvPr>
            <p:ph type="title"/>
          </p:nvPr>
        </p:nvSpPr>
        <p:spPr/>
        <p:txBody>
          <a:bodyPr/>
          <a:lstStyle/>
          <a:p>
            <a:r>
              <a:rPr lang="en-US" dirty="0"/>
              <a:t>Key-value Store</a:t>
            </a:r>
            <a:endParaRPr lang="en-GB" dirty="0"/>
          </a:p>
        </p:txBody>
      </p:sp>
      <p:sp>
        <p:nvSpPr>
          <p:cNvPr id="3" name="Text Placeholder 2">
            <a:extLst>
              <a:ext uri="{FF2B5EF4-FFF2-40B4-BE49-F238E27FC236}">
                <a16:creationId xmlns:a16="http://schemas.microsoft.com/office/drawing/2014/main" id="{28D4A788-B731-406D-A8A4-8BC8060565EE}"/>
              </a:ext>
            </a:extLst>
          </p:cNvPr>
          <p:cNvSpPr>
            <a:spLocks noGrp="1"/>
          </p:cNvSpPr>
          <p:nvPr>
            <p:ph type="body" sz="quarter" idx="10"/>
          </p:nvPr>
        </p:nvSpPr>
        <p:spPr>
          <a:xfrm>
            <a:off x="586390" y="1434370"/>
            <a:ext cx="11018520" cy="4345805"/>
          </a:xfrm>
        </p:spPr>
        <p:txBody>
          <a:bodyPr/>
          <a:lstStyle/>
          <a:p>
            <a:pPr marL="457200" indent="-457200">
              <a:buFont typeface="Arial" panose="020B0604020202020204" pitchFamily="34" charset="0"/>
              <a:buChar char="•"/>
            </a:pPr>
            <a:r>
              <a:rPr lang="en-US" dirty="0"/>
              <a:t>Key-Value Maps</a:t>
            </a:r>
          </a:p>
          <a:p>
            <a:pPr marL="685800" lvl="1" indent="-457200">
              <a:buFont typeface="Arial" panose="020B0604020202020204" pitchFamily="34" charset="0"/>
              <a:buChar char="•"/>
            </a:pPr>
            <a:r>
              <a:rPr lang="en-US" dirty="0">
                <a:latin typeface="Consolas" panose="020B0609020204030204" pitchFamily="49" charset="0"/>
              </a:rPr>
              <a:t>get(key)</a:t>
            </a:r>
          </a:p>
          <a:p>
            <a:pPr marL="685800" lvl="1" indent="-457200">
              <a:buFont typeface="Arial" panose="020B0604020202020204" pitchFamily="34" charset="0"/>
              <a:buChar char="•"/>
            </a:pPr>
            <a:r>
              <a:rPr lang="en-US" dirty="0">
                <a:latin typeface="Consolas" panose="020B0609020204030204" pitchFamily="49" charset="0"/>
              </a:rPr>
              <a:t>put(key, value)</a:t>
            </a:r>
          </a:p>
          <a:p>
            <a:pPr marL="457200" indent="-457200">
              <a:buFont typeface="Arial" panose="020B0604020202020204" pitchFamily="34" charset="0"/>
              <a:buChar char="•"/>
            </a:pPr>
            <a:r>
              <a:rPr lang="en-US" dirty="0"/>
              <a:t>Transactions</a:t>
            </a:r>
          </a:p>
          <a:p>
            <a:pPr marL="685800" lvl="1" indent="-457200">
              <a:buFont typeface="Arial" panose="020B0604020202020204" pitchFamily="34" charset="0"/>
              <a:buChar char="•"/>
            </a:pPr>
            <a:r>
              <a:rPr lang="en-US" dirty="0"/>
              <a:t>Strict serializability</a:t>
            </a:r>
          </a:p>
          <a:p>
            <a:pPr marL="685800" lvl="1" indent="-457200">
              <a:buFont typeface="Arial" panose="020B0604020202020204" pitchFamily="34" charset="0"/>
              <a:buChar char="•"/>
            </a:pPr>
            <a:r>
              <a:rPr lang="en-US" dirty="0"/>
              <a:t>Opacity</a:t>
            </a:r>
          </a:p>
          <a:p>
            <a:pPr marL="457200" indent="-457200">
              <a:buFont typeface="Arial" panose="020B0604020202020204" pitchFamily="34" charset="0"/>
              <a:buChar char="•"/>
            </a:pPr>
            <a:r>
              <a:rPr lang="en-US" dirty="0"/>
              <a:t>App-driven confidentiality</a:t>
            </a:r>
          </a:p>
          <a:p>
            <a:pPr marL="685800" lvl="1" indent="-457200">
              <a:buFont typeface="Arial" panose="020B0604020202020204" pitchFamily="34" charset="0"/>
              <a:buChar char="•"/>
            </a:pPr>
            <a:r>
              <a:rPr lang="en-US" dirty="0"/>
              <a:t>Arbitrary reveal</a:t>
            </a:r>
          </a:p>
          <a:p>
            <a:pPr marL="457200" indent="-457200">
              <a:buFont typeface="Arial" panose="020B0604020202020204" pitchFamily="34" charset="0"/>
              <a:buChar char="•"/>
            </a:pPr>
            <a:r>
              <a:rPr lang="en-US" dirty="0"/>
              <a:t>Code in Store</a:t>
            </a:r>
          </a:p>
          <a:p>
            <a:pPr marL="685800" lvl="1" indent="-457200">
              <a:buFont typeface="Arial" panose="020B0604020202020204" pitchFamily="34" charset="0"/>
              <a:buChar char="•"/>
            </a:pPr>
            <a:r>
              <a:rPr lang="en-US" dirty="0"/>
              <a:t>Scripting runtimes</a:t>
            </a:r>
          </a:p>
        </p:txBody>
      </p:sp>
    </p:spTree>
    <p:extLst>
      <p:ext uri="{BB962C8B-B14F-4D97-AF65-F5344CB8AC3E}">
        <p14:creationId xmlns:p14="http://schemas.microsoft.com/office/powerpoint/2010/main" val="315800369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5FE6-8F91-4B35-9B81-2F1242D8D785}"/>
              </a:ext>
            </a:extLst>
          </p:cNvPr>
          <p:cNvSpPr>
            <a:spLocks noGrp="1"/>
          </p:cNvSpPr>
          <p:nvPr>
            <p:ph type="title"/>
          </p:nvPr>
        </p:nvSpPr>
        <p:spPr/>
        <p:txBody>
          <a:bodyPr/>
          <a:lstStyle/>
          <a:p>
            <a:r>
              <a:rPr lang="en-US" dirty="0"/>
              <a:t>Transaction receipts</a:t>
            </a:r>
            <a:endParaRPr lang="en-GB" dirty="0"/>
          </a:p>
        </p:txBody>
      </p:sp>
      <p:sp>
        <p:nvSpPr>
          <p:cNvPr id="3" name="Text Placeholder 2">
            <a:extLst>
              <a:ext uri="{FF2B5EF4-FFF2-40B4-BE49-F238E27FC236}">
                <a16:creationId xmlns:a16="http://schemas.microsoft.com/office/drawing/2014/main" id="{28D4A788-B731-406D-A8A4-8BC8060565EE}"/>
              </a:ext>
            </a:extLst>
          </p:cNvPr>
          <p:cNvSpPr>
            <a:spLocks noGrp="1"/>
          </p:cNvSpPr>
          <p:nvPr>
            <p:ph type="body" sz="quarter" idx="10"/>
          </p:nvPr>
        </p:nvSpPr>
        <p:spPr>
          <a:xfrm>
            <a:off x="586390" y="1434370"/>
            <a:ext cx="11018520" cy="1982081"/>
          </a:xfrm>
        </p:spPr>
        <p:txBody>
          <a:bodyPr/>
          <a:lstStyle/>
          <a:p>
            <a:pPr marL="457200" indent="-457200">
              <a:buFont typeface="Arial" panose="020B0604020202020204" pitchFamily="34" charset="0"/>
              <a:buChar char="•"/>
            </a:pPr>
            <a:r>
              <a:rPr lang="en-US" dirty="0"/>
              <a:t>Merkle Tree paths</a:t>
            </a:r>
          </a:p>
          <a:p>
            <a:pPr marL="457200" indent="-457200">
              <a:buFont typeface="Arial" panose="020B0604020202020204" pitchFamily="34" charset="0"/>
              <a:buChar char="•"/>
            </a:pPr>
            <a:r>
              <a:rPr lang="en-US" dirty="0"/>
              <a:t>Self-verifying</a:t>
            </a:r>
          </a:p>
          <a:p>
            <a:pPr marL="457200" indent="-457200">
              <a:buFont typeface="Arial" panose="020B0604020202020204" pitchFamily="34" charset="0"/>
              <a:buChar char="•"/>
            </a:pPr>
            <a:r>
              <a:rPr lang="en-US" dirty="0"/>
              <a:t>Signed by service</a:t>
            </a:r>
          </a:p>
          <a:p>
            <a:pPr marL="457200" indent="-457200">
              <a:buFont typeface="Arial" panose="020B0604020202020204" pitchFamily="34" charset="0"/>
              <a:buChar char="•"/>
            </a:pPr>
            <a:r>
              <a:rPr lang="en-US" dirty="0"/>
              <a:t>Offline proof/verification</a:t>
            </a:r>
          </a:p>
        </p:txBody>
      </p:sp>
    </p:spTree>
    <p:extLst>
      <p:ext uri="{BB962C8B-B14F-4D97-AF65-F5344CB8AC3E}">
        <p14:creationId xmlns:p14="http://schemas.microsoft.com/office/powerpoint/2010/main" val="6883803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5FE6-8F91-4B35-9B81-2F1242D8D785}"/>
              </a:ext>
            </a:extLst>
          </p:cNvPr>
          <p:cNvSpPr>
            <a:spLocks noGrp="1"/>
          </p:cNvSpPr>
          <p:nvPr>
            <p:ph type="title"/>
          </p:nvPr>
        </p:nvSpPr>
        <p:spPr/>
        <p:txBody>
          <a:bodyPr/>
          <a:lstStyle/>
          <a:p>
            <a:r>
              <a:rPr lang="en-US" dirty="0"/>
              <a:t>CCF Apps can be written in…</a:t>
            </a:r>
            <a:endParaRPr lang="en-GB" dirty="0"/>
          </a:p>
        </p:txBody>
      </p:sp>
      <p:sp>
        <p:nvSpPr>
          <p:cNvPr id="3" name="Text Placeholder 2">
            <a:extLst>
              <a:ext uri="{FF2B5EF4-FFF2-40B4-BE49-F238E27FC236}">
                <a16:creationId xmlns:a16="http://schemas.microsoft.com/office/drawing/2014/main" id="{28D4A788-B731-406D-A8A4-8BC8060565EE}"/>
              </a:ext>
            </a:extLst>
          </p:cNvPr>
          <p:cNvSpPr>
            <a:spLocks noGrp="1"/>
          </p:cNvSpPr>
          <p:nvPr>
            <p:ph type="body" sz="quarter" idx="10"/>
          </p:nvPr>
        </p:nvSpPr>
        <p:spPr>
          <a:xfrm>
            <a:off x="586390" y="1434370"/>
            <a:ext cx="11018520" cy="2425279"/>
          </a:xfrm>
        </p:spPr>
        <p:txBody>
          <a:bodyPr/>
          <a:lstStyle/>
          <a:p>
            <a:pPr marL="457200" indent="-457200">
              <a:buFont typeface="Arial" panose="020B0604020202020204" pitchFamily="34" charset="0"/>
              <a:buChar char="•"/>
            </a:pPr>
            <a:r>
              <a:rPr lang="en-US" dirty="0"/>
              <a:t>Native</a:t>
            </a:r>
          </a:p>
          <a:p>
            <a:pPr marL="685800" lvl="1" indent="-457200">
              <a:buFont typeface="Arial" panose="020B0604020202020204" pitchFamily="34" charset="0"/>
              <a:buChar char="•"/>
            </a:pPr>
            <a:r>
              <a:rPr lang="en-US" dirty="0"/>
              <a:t>C++</a:t>
            </a:r>
          </a:p>
          <a:p>
            <a:pPr marL="457200" indent="-457200">
              <a:buFont typeface="Arial" panose="020B0604020202020204" pitchFamily="34" charset="0"/>
              <a:buChar char="•"/>
            </a:pPr>
            <a:r>
              <a:rPr lang="en-US" dirty="0"/>
              <a:t>Runtimes with code stored in KV</a:t>
            </a:r>
          </a:p>
          <a:p>
            <a:pPr marL="685800" lvl="1" indent="-457200">
              <a:buFont typeface="Arial" panose="020B0604020202020204" pitchFamily="34" charset="0"/>
              <a:buChar char="•"/>
            </a:pPr>
            <a:r>
              <a:rPr lang="en-US" dirty="0"/>
              <a:t>Lua</a:t>
            </a:r>
          </a:p>
          <a:p>
            <a:pPr marL="685800" lvl="1" indent="-457200">
              <a:buFont typeface="Arial" panose="020B0604020202020204" pitchFamily="34" charset="0"/>
              <a:buChar char="•"/>
            </a:pPr>
            <a:r>
              <a:rPr lang="en-US" dirty="0"/>
              <a:t>EVM languages (Solidity…)</a:t>
            </a:r>
          </a:p>
          <a:p>
            <a:pPr marL="685800" lvl="1" indent="-457200">
              <a:buFont typeface="Arial" panose="020B0604020202020204" pitchFamily="34" charset="0"/>
              <a:buChar char="•"/>
            </a:pPr>
            <a:r>
              <a:rPr lang="en-US" dirty="0"/>
              <a:t>JavaScript/ES2015</a:t>
            </a:r>
          </a:p>
        </p:txBody>
      </p:sp>
    </p:spTree>
    <p:extLst>
      <p:ext uri="{BB962C8B-B14F-4D97-AF65-F5344CB8AC3E}">
        <p14:creationId xmlns:p14="http://schemas.microsoft.com/office/powerpoint/2010/main" val="422820328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37D1A8-92EF-49AD-88F9-15A52C1E9F78}"/>
              </a:ext>
            </a:extLst>
          </p:cNvPr>
          <p:cNvSpPr/>
          <p:nvPr/>
        </p:nvSpPr>
        <p:spPr>
          <a:xfrm>
            <a:off x="498421" y="2191239"/>
            <a:ext cx="9855399" cy="1754326"/>
          </a:xfrm>
          <a:prstGeom prst="rect">
            <a:avLst/>
          </a:prstGeom>
        </p:spPr>
        <p:txBody>
          <a:bodyPr wrap="square">
            <a:spAutoFit/>
          </a:bodyPr>
          <a:lstStyle/>
          <a:p>
            <a:r>
              <a:rPr lang="en-US" sz="3600" dirty="0"/>
              <a:t>The Confidential Consortium Framework</a:t>
            </a:r>
          </a:p>
          <a:p>
            <a:endParaRPr lang="en-US" sz="3600" dirty="0"/>
          </a:p>
          <a:p>
            <a:r>
              <a:rPr lang="en-GB" sz="3600" dirty="0">
                <a:hlinkClick r:id="rId3"/>
              </a:rPr>
              <a:t>github.com/microsoft/CCF</a:t>
            </a:r>
            <a:endParaRPr lang="en-GB" sz="3600" dirty="0"/>
          </a:p>
        </p:txBody>
      </p:sp>
      <p:pic>
        <p:nvPicPr>
          <p:cNvPr id="6" name="Graphic 5">
            <a:extLst>
              <a:ext uri="{FF2B5EF4-FFF2-40B4-BE49-F238E27FC236}">
                <a16:creationId xmlns:a16="http://schemas.microsoft.com/office/drawing/2014/main" id="{4B3482B9-BB24-4D50-91DC-92F4F47615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2111" y="2969953"/>
            <a:ext cx="3618923" cy="3794741"/>
          </a:xfrm>
          <a:prstGeom prst="rect">
            <a:avLst/>
          </a:prstGeom>
        </p:spPr>
      </p:pic>
    </p:spTree>
    <p:extLst>
      <p:ext uri="{BB962C8B-B14F-4D97-AF65-F5344CB8AC3E}">
        <p14:creationId xmlns:p14="http://schemas.microsoft.com/office/powerpoint/2010/main" val="413504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descr="Cloud">
            <a:extLst>
              <a:ext uri="{FF2B5EF4-FFF2-40B4-BE49-F238E27FC236}">
                <a16:creationId xmlns:a16="http://schemas.microsoft.com/office/drawing/2014/main" id="{96F22F2F-B31C-4A5E-B2EC-A5D8F27702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6333" y="1553476"/>
            <a:ext cx="3966375" cy="3966375"/>
          </a:xfrm>
          <a:prstGeom prst="rect">
            <a:avLst/>
          </a:prstGeom>
        </p:spPr>
      </p:pic>
      <p:sp>
        <p:nvSpPr>
          <p:cNvPr id="2" name="Title 1"/>
          <p:cNvSpPr>
            <a:spLocks noGrp="1"/>
          </p:cNvSpPr>
          <p:nvPr>
            <p:ph type="title"/>
          </p:nvPr>
        </p:nvSpPr>
        <p:spPr>
          <a:xfrm>
            <a:off x="588263" y="457200"/>
            <a:ext cx="11018520" cy="861774"/>
          </a:xfrm>
        </p:spPr>
        <p:txBody>
          <a:bodyPr/>
          <a:lstStyle/>
          <a:p>
            <a:r>
              <a:rPr lang="en-US" dirty="0"/>
              <a:t>CCF: Multi-party applications</a:t>
            </a:r>
            <a:br>
              <a:rPr lang="en-US" dirty="0"/>
            </a:br>
            <a:endParaRPr lang="en-US" sz="2000" dirty="0"/>
          </a:p>
        </p:txBody>
      </p:sp>
      <p:pic>
        <p:nvPicPr>
          <p:cNvPr id="5" name="Graphic 4" descr="Users">
            <a:extLst>
              <a:ext uri="{FF2B5EF4-FFF2-40B4-BE49-F238E27FC236}">
                <a16:creationId xmlns:a16="http://schemas.microsoft.com/office/drawing/2014/main" id="{5FE68424-0808-4934-953F-356DE50264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28471" y="1014763"/>
            <a:ext cx="1640514" cy="1640514"/>
          </a:xfrm>
          <a:prstGeom prst="rect">
            <a:avLst/>
          </a:prstGeom>
        </p:spPr>
      </p:pic>
      <p:pic>
        <p:nvPicPr>
          <p:cNvPr id="10" name="Graphic 9" descr="Construction worker">
            <a:extLst>
              <a:ext uri="{FF2B5EF4-FFF2-40B4-BE49-F238E27FC236}">
                <a16:creationId xmlns:a16="http://schemas.microsoft.com/office/drawing/2014/main" id="{03624C10-4844-48DA-9D06-38EB2E509B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02048" y="4325095"/>
            <a:ext cx="1261231" cy="1261231"/>
          </a:xfrm>
          <a:prstGeom prst="rect">
            <a:avLst/>
          </a:prstGeom>
        </p:spPr>
      </p:pic>
      <p:pic>
        <p:nvPicPr>
          <p:cNvPr id="14" name="Graphic 13" descr="User">
            <a:extLst>
              <a:ext uri="{FF2B5EF4-FFF2-40B4-BE49-F238E27FC236}">
                <a16:creationId xmlns:a16="http://schemas.microsoft.com/office/drawing/2014/main" id="{785337B4-AFEE-44D9-8540-81F8D9A0D0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2809" y="2945849"/>
            <a:ext cx="1326146" cy="1326146"/>
          </a:xfrm>
          <a:prstGeom prst="rect">
            <a:avLst/>
          </a:prstGeom>
        </p:spPr>
      </p:pic>
      <p:pic>
        <p:nvPicPr>
          <p:cNvPr id="16" name="Graphic 15" descr="Processor">
            <a:extLst>
              <a:ext uri="{FF2B5EF4-FFF2-40B4-BE49-F238E27FC236}">
                <a16:creationId xmlns:a16="http://schemas.microsoft.com/office/drawing/2014/main" id="{84862688-0651-49DB-AA1E-4FF1F7B110E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99870" y="3481968"/>
            <a:ext cx="914400" cy="914400"/>
          </a:xfrm>
          <a:prstGeom prst="rect">
            <a:avLst/>
          </a:prstGeom>
        </p:spPr>
      </p:pic>
      <p:pic>
        <p:nvPicPr>
          <p:cNvPr id="17" name="Graphic 16" descr="Processor">
            <a:extLst>
              <a:ext uri="{FF2B5EF4-FFF2-40B4-BE49-F238E27FC236}">
                <a16:creationId xmlns:a16="http://schemas.microsoft.com/office/drawing/2014/main" id="{1D788476-5A6F-4267-8896-2B766DCF08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03559" y="3536664"/>
            <a:ext cx="914400" cy="914400"/>
          </a:xfrm>
          <a:prstGeom prst="rect">
            <a:avLst/>
          </a:prstGeom>
        </p:spPr>
      </p:pic>
      <p:pic>
        <p:nvPicPr>
          <p:cNvPr id="18" name="Graphic 17" descr="Processor">
            <a:extLst>
              <a:ext uri="{FF2B5EF4-FFF2-40B4-BE49-F238E27FC236}">
                <a16:creationId xmlns:a16="http://schemas.microsoft.com/office/drawing/2014/main" id="{A43D6DE5-E3D4-4176-B201-EDA19370BD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15256" y="2733722"/>
            <a:ext cx="914400" cy="914400"/>
          </a:xfrm>
          <a:prstGeom prst="rect">
            <a:avLst/>
          </a:prstGeom>
        </p:spPr>
      </p:pic>
      <p:sp>
        <p:nvSpPr>
          <p:cNvPr id="25" name="Arrow: Right 24">
            <a:extLst>
              <a:ext uri="{FF2B5EF4-FFF2-40B4-BE49-F238E27FC236}">
                <a16:creationId xmlns:a16="http://schemas.microsoft.com/office/drawing/2014/main" id="{E6AC8B71-5FF5-43A8-8A98-CBDDAD23BB6D}"/>
              </a:ext>
            </a:extLst>
          </p:cNvPr>
          <p:cNvSpPr/>
          <p:nvPr/>
        </p:nvSpPr>
        <p:spPr bwMode="auto">
          <a:xfrm>
            <a:off x="2053320" y="3692949"/>
            <a:ext cx="735777" cy="412892"/>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Arrow: Right 25">
            <a:extLst>
              <a:ext uri="{FF2B5EF4-FFF2-40B4-BE49-F238E27FC236}">
                <a16:creationId xmlns:a16="http://schemas.microsoft.com/office/drawing/2014/main" id="{772B7FC2-C97A-44AC-A2F9-9982FC9213FD}"/>
              </a:ext>
            </a:extLst>
          </p:cNvPr>
          <p:cNvSpPr/>
          <p:nvPr/>
        </p:nvSpPr>
        <p:spPr bwMode="auto">
          <a:xfrm rot="8991524">
            <a:off x="5834646" y="2455556"/>
            <a:ext cx="1435608" cy="412892"/>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Arrow: Right 26">
            <a:extLst>
              <a:ext uri="{FF2B5EF4-FFF2-40B4-BE49-F238E27FC236}">
                <a16:creationId xmlns:a16="http://schemas.microsoft.com/office/drawing/2014/main" id="{E2385C8C-519F-40C3-8E81-D7C8243C74BF}"/>
              </a:ext>
            </a:extLst>
          </p:cNvPr>
          <p:cNvSpPr/>
          <p:nvPr/>
        </p:nvSpPr>
        <p:spPr bwMode="auto">
          <a:xfrm rot="12002774">
            <a:off x="6653179" y="4436266"/>
            <a:ext cx="1435608" cy="412892"/>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TextBox 27">
            <a:extLst>
              <a:ext uri="{FF2B5EF4-FFF2-40B4-BE49-F238E27FC236}">
                <a16:creationId xmlns:a16="http://schemas.microsoft.com/office/drawing/2014/main" id="{29976FCB-B429-4632-8E9E-A8A05D382708}"/>
              </a:ext>
            </a:extLst>
          </p:cNvPr>
          <p:cNvSpPr txBox="1"/>
          <p:nvPr/>
        </p:nvSpPr>
        <p:spPr>
          <a:xfrm>
            <a:off x="904345" y="4269021"/>
            <a:ext cx="663073"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latin typeface="+mj-lt"/>
              </a:rPr>
              <a:t>Users</a:t>
            </a:r>
            <a:endParaRPr lang="en-GB" sz="2000" dirty="0" err="1">
              <a:gradFill>
                <a:gsLst>
                  <a:gs pos="2917">
                    <a:schemeClr val="tx1"/>
                  </a:gs>
                  <a:gs pos="30000">
                    <a:schemeClr val="tx1"/>
                  </a:gs>
                </a:gsLst>
                <a:lin ang="5400000" scaled="0"/>
              </a:gradFill>
              <a:latin typeface="+mj-lt"/>
            </a:endParaRPr>
          </a:p>
        </p:txBody>
      </p:sp>
      <p:sp>
        <p:nvSpPr>
          <p:cNvPr id="29" name="TextBox 28">
            <a:extLst>
              <a:ext uri="{FF2B5EF4-FFF2-40B4-BE49-F238E27FC236}">
                <a16:creationId xmlns:a16="http://schemas.microsoft.com/office/drawing/2014/main" id="{A4403DAE-7632-4774-900F-9C2B0EC8EF86}"/>
              </a:ext>
            </a:extLst>
          </p:cNvPr>
          <p:cNvSpPr txBox="1"/>
          <p:nvPr/>
        </p:nvSpPr>
        <p:spPr>
          <a:xfrm>
            <a:off x="8178634" y="5519851"/>
            <a:ext cx="1108057"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latin typeface="+mj-lt"/>
              </a:rPr>
              <a:t>Operator</a:t>
            </a:r>
            <a:endParaRPr lang="en-GB" sz="2000" dirty="0" err="1">
              <a:gradFill>
                <a:gsLst>
                  <a:gs pos="2917">
                    <a:schemeClr val="tx1"/>
                  </a:gs>
                  <a:gs pos="30000">
                    <a:schemeClr val="tx1"/>
                  </a:gs>
                </a:gsLst>
                <a:lin ang="5400000" scaled="0"/>
              </a:gradFill>
              <a:latin typeface="+mj-lt"/>
            </a:endParaRPr>
          </a:p>
        </p:txBody>
      </p:sp>
      <p:sp>
        <p:nvSpPr>
          <p:cNvPr id="30" name="TextBox 29">
            <a:extLst>
              <a:ext uri="{FF2B5EF4-FFF2-40B4-BE49-F238E27FC236}">
                <a16:creationId xmlns:a16="http://schemas.microsoft.com/office/drawing/2014/main" id="{6C486189-3F96-466D-AAA3-0F6D968386CD}"/>
              </a:ext>
            </a:extLst>
          </p:cNvPr>
          <p:cNvSpPr txBox="1"/>
          <p:nvPr/>
        </p:nvSpPr>
        <p:spPr>
          <a:xfrm>
            <a:off x="7450782" y="2344993"/>
            <a:ext cx="1108057"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latin typeface="+mj-lt"/>
              </a:rPr>
              <a:t>Members</a:t>
            </a:r>
            <a:endParaRPr lang="en-GB" sz="2000" dirty="0" err="1">
              <a:gradFill>
                <a:gsLst>
                  <a:gs pos="2917">
                    <a:schemeClr val="tx1"/>
                  </a:gs>
                  <a:gs pos="30000">
                    <a:schemeClr val="tx1"/>
                  </a:gs>
                </a:gsLst>
                <a:lin ang="5400000" scaled="0"/>
              </a:gradFill>
              <a:latin typeface="+mj-lt"/>
            </a:endParaRPr>
          </a:p>
        </p:txBody>
      </p:sp>
      <p:sp>
        <p:nvSpPr>
          <p:cNvPr id="33" name="Text Placeholder 2">
            <a:extLst>
              <a:ext uri="{FF2B5EF4-FFF2-40B4-BE49-F238E27FC236}">
                <a16:creationId xmlns:a16="http://schemas.microsoft.com/office/drawing/2014/main" id="{D6EC4445-255A-412A-8787-F414319258C0}"/>
              </a:ext>
            </a:extLst>
          </p:cNvPr>
          <p:cNvSpPr>
            <a:spLocks noGrp="1"/>
          </p:cNvSpPr>
          <p:nvPr>
            <p:ph type="body" sz="quarter" idx="10"/>
          </p:nvPr>
        </p:nvSpPr>
        <p:spPr>
          <a:xfrm>
            <a:off x="9227074" y="1102512"/>
            <a:ext cx="2661787" cy="1465016"/>
          </a:xfrm>
        </p:spPr>
        <p:txBody>
          <a:bodyPr/>
          <a:lstStyle/>
          <a:p>
            <a:pPr marL="457200" indent="-457200">
              <a:buFont typeface="Arial" panose="020B0604020202020204" pitchFamily="34" charset="0"/>
              <a:buChar char="•"/>
            </a:pPr>
            <a:r>
              <a:rPr lang="en-US" dirty="0"/>
              <a:t>Endorse</a:t>
            </a:r>
          </a:p>
          <a:p>
            <a:pPr marL="457200" indent="-457200">
              <a:buFont typeface="Arial" panose="020B0604020202020204" pitchFamily="34" charset="0"/>
              <a:buChar char="•"/>
            </a:pPr>
            <a:r>
              <a:rPr lang="en-US" dirty="0"/>
              <a:t>Govern</a:t>
            </a:r>
          </a:p>
          <a:p>
            <a:pPr marL="457200" indent="-457200">
              <a:buFont typeface="Arial" panose="020B0604020202020204" pitchFamily="34" charset="0"/>
              <a:buChar char="•"/>
            </a:pPr>
            <a:r>
              <a:rPr lang="en-US" dirty="0"/>
              <a:t>Upgrade</a:t>
            </a:r>
          </a:p>
        </p:txBody>
      </p:sp>
      <p:sp>
        <p:nvSpPr>
          <p:cNvPr id="34" name="Text Placeholder 2">
            <a:extLst>
              <a:ext uri="{FF2B5EF4-FFF2-40B4-BE49-F238E27FC236}">
                <a16:creationId xmlns:a16="http://schemas.microsoft.com/office/drawing/2014/main" id="{94D7A8B5-BF4F-447F-9AEE-F0BDC608D3B7}"/>
              </a:ext>
            </a:extLst>
          </p:cNvPr>
          <p:cNvSpPr txBox="1">
            <a:spLocks/>
          </p:cNvSpPr>
          <p:nvPr/>
        </p:nvSpPr>
        <p:spPr>
          <a:xfrm>
            <a:off x="9589242" y="4867255"/>
            <a:ext cx="2661787"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Provision</a:t>
            </a:r>
          </a:p>
        </p:txBody>
      </p:sp>
    </p:spTree>
    <p:extLst>
      <p:ext uri="{BB962C8B-B14F-4D97-AF65-F5344CB8AC3E}">
        <p14:creationId xmlns:p14="http://schemas.microsoft.com/office/powerpoint/2010/main" val="342389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99" y="2535115"/>
            <a:ext cx="9187873" cy="997196"/>
          </a:xfrm>
        </p:spPr>
        <p:txBody>
          <a:bodyPr/>
          <a:lstStyle/>
          <a:p>
            <a:r>
              <a:rPr lang="en-US" dirty="0"/>
              <a:t>A network of Trusted Execution Environments</a:t>
            </a:r>
          </a:p>
        </p:txBody>
      </p:sp>
    </p:spTree>
    <p:extLst>
      <p:ext uri="{BB962C8B-B14F-4D97-AF65-F5344CB8AC3E}">
        <p14:creationId xmlns:p14="http://schemas.microsoft.com/office/powerpoint/2010/main" val="36792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Trusted Execution Environments</a:t>
            </a:r>
          </a:p>
        </p:txBody>
      </p:sp>
      <p:sp>
        <p:nvSpPr>
          <p:cNvPr id="9" name="Content Placeholder 2">
            <a:extLst>
              <a:ext uri="{FF2B5EF4-FFF2-40B4-BE49-F238E27FC236}">
                <a16:creationId xmlns:a16="http://schemas.microsoft.com/office/drawing/2014/main" id="{3091AF8C-9B76-4272-B052-4C8722441413}"/>
              </a:ext>
            </a:extLst>
          </p:cNvPr>
          <p:cNvSpPr txBox="1">
            <a:spLocks/>
          </p:cNvSpPr>
          <p:nvPr/>
        </p:nvSpPr>
        <p:spPr>
          <a:xfrm>
            <a:off x="588263" y="2034280"/>
            <a:ext cx="10134600" cy="3806054"/>
          </a:xfrm>
          <a:prstGeom prst="rect">
            <a:avLst/>
          </a:prstGeom>
        </p:spPr>
        <p:txBody>
          <a:bodyPr>
            <a:norm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250000"/>
              </a:lnSpc>
            </a:pPr>
            <a:r>
              <a:rPr lang="en-US" sz="2400" dirty="0"/>
              <a:t>Encrypted and integrity-protected memory</a:t>
            </a:r>
          </a:p>
          <a:p>
            <a:pPr>
              <a:lnSpc>
                <a:spcPct val="250000"/>
              </a:lnSpc>
            </a:pPr>
            <a:r>
              <a:rPr lang="en-US" sz="2400" dirty="0"/>
              <a:t>Cryptographic evidence over running code</a:t>
            </a:r>
          </a:p>
          <a:p>
            <a:pPr>
              <a:lnSpc>
                <a:spcPct val="250000"/>
              </a:lnSpc>
            </a:pPr>
            <a:r>
              <a:rPr lang="en-US" sz="2400" dirty="0"/>
              <a:t>Remote attestation</a:t>
            </a:r>
          </a:p>
        </p:txBody>
      </p:sp>
      <p:sp>
        <p:nvSpPr>
          <p:cNvPr id="10" name="Arrow: Right 9">
            <a:extLst>
              <a:ext uri="{FF2B5EF4-FFF2-40B4-BE49-F238E27FC236}">
                <a16:creationId xmlns:a16="http://schemas.microsoft.com/office/drawing/2014/main" id="{D5633ADC-E445-419F-9801-64D3D748E5FA}"/>
              </a:ext>
            </a:extLst>
          </p:cNvPr>
          <p:cNvSpPr/>
          <p:nvPr/>
        </p:nvSpPr>
        <p:spPr>
          <a:xfrm>
            <a:off x="7304546" y="2560064"/>
            <a:ext cx="1068224" cy="2420595"/>
          </a:xfrm>
          <a:prstGeom prst="rightArrow">
            <a:avLst>
              <a:gd name="adj1" fmla="val 100000"/>
              <a:gd name="adj2" fmla="val 56674"/>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2642DDBF-2D38-481C-9CED-13322669B1DE}"/>
              </a:ext>
            </a:extLst>
          </p:cNvPr>
          <p:cNvSpPr txBox="1"/>
          <p:nvPr/>
        </p:nvSpPr>
        <p:spPr>
          <a:xfrm>
            <a:off x="8806802" y="3077863"/>
            <a:ext cx="2350093" cy="1384995"/>
          </a:xfrm>
          <a:prstGeom prst="rect">
            <a:avLst/>
          </a:prstGeom>
          <a:noFill/>
        </p:spPr>
        <p:txBody>
          <a:bodyPr wrap="square" rtlCol="0">
            <a:spAutoFit/>
          </a:bodyPr>
          <a:lstStyle/>
          <a:p>
            <a:pPr algn="ctr"/>
            <a:r>
              <a:rPr lang="en-US" sz="2800" dirty="0"/>
              <a:t>Distributed</a:t>
            </a:r>
          </a:p>
          <a:p>
            <a:pPr algn="ctr"/>
            <a:r>
              <a:rPr lang="en-US" sz="2800" dirty="0"/>
              <a:t>Trusted Computation</a:t>
            </a:r>
            <a:endParaRPr lang="en-GB" sz="2800" dirty="0"/>
          </a:p>
        </p:txBody>
      </p:sp>
    </p:spTree>
    <p:extLst>
      <p:ext uri="{BB962C8B-B14F-4D97-AF65-F5344CB8AC3E}">
        <p14:creationId xmlns:p14="http://schemas.microsoft.com/office/powerpoint/2010/main" val="395772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3E27-AEAB-41E7-973A-0D713A745818}"/>
              </a:ext>
            </a:extLst>
          </p:cNvPr>
          <p:cNvSpPr>
            <a:spLocks noGrp="1"/>
          </p:cNvSpPr>
          <p:nvPr>
            <p:ph type="title"/>
          </p:nvPr>
        </p:nvSpPr>
        <p:spPr/>
        <p:txBody>
          <a:bodyPr/>
          <a:lstStyle/>
          <a:p>
            <a:r>
              <a:rPr lang="en-US" dirty="0"/>
              <a:t>Node Overview</a:t>
            </a:r>
            <a:endParaRPr lang="en-GB" dirty="0"/>
          </a:p>
        </p:txBody>
      </p:sp>
      <p:sp>
        <p:nvSpPr>
          <p:cNvPr id="6" name="Rectangle 5">
            <a:extLst>
              <a:ext uri="{FF2B5EF4-FFF2-40B4-BE49-F238E27FC236}">
                <a16:creationId xmlns:a16="http://schemas.microsoft.com/office/drawing/2014/main" id="{E8CDC670-3443-4F37-BF2D-AFB07C6398CF}"/>
              </a:ext>
            </a:extLst>
          </p:cNvPr>
          <p:cNvSpPr/>
          <p:nvPr/>
        </p:nvSpPr>
        <p:spPr>
          <a:xfrm>
            <a:off x="576832" y="1727509"/>
            <a:ext cx="7613072" cy="533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ea typeface="+mn-ea"/>
                <a:cs typeface="+mn-cs"/>
              </a:rPr>
              <a:t>Client</a:t>
            </a:r>
            <a:endParaRPr kumimoji="0" lang="en-GB" sz="1800" b="0" i="0" u="none" strike="noStrike" kern="1200" cap="none" spc="0" normalizeH="0" baseline="0" noProof="0" dirty="0">
              <a:ln>
                <a:noFill/>
              </a:ln>
              <a:solidFill>
                <a:prstClr val="white"/>
              </a:solidFill>
              <a:effectLst/>
              <a:uLnTx/>
              <a:uFillTx/>
              <a:ea typeface="+mn-ea"/>
              <a:cs typeface="+mn-cs"/>
            </a:endParaRPr>
          </a:p>
        </p:txBody>
      </p:sp>
      <p:sp>
        <p:nvSpPr>
          <p:cNvPr id="7" name="Rectangle 6">
            <a:extLst>
              <a:ext uri="{FF2B5EF4-FFF2-40B4-BE49-F238E27FC236}">
                <a16:creationId xmlns:a16="http://schemas.microsoft.com/office/drawing/2014/main" id="{73BC7B49-F8ED-4D68-BA46-A3AF8315379E}"/>
              </a:ext>
            </a:extLst>
          </p:cNvPr>
          <p:cNvSpPr/>
          <p:nvPr/>
        </p:nvSpPr>
        <p:spPr>
          <a:xfrm>
            <a:off x="576832" y="3042243"/>
            <a:ext cx="7613072" cy="31470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1AA0C42-7469-4C00-9CDE-B3968FCCF247}"/>
              </a:ext>
            </a:extLst>
          </p:cNvPr>
          <p:cNvSpPr/>
          <p:nvPr/>
        </p:nvSpPr>
        <p:spPr>
          <a:xfrm>
            <a:off x="905876" y="3513225"/>
            <a:ext cx="6968837" cy="490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ea typeface="+mn-ea"/>
                <a:cs typeface="+mn-cs"/>
              </a:rPr>
              <a:t>CCF Host</a:t>
            </a:r>
            <a:endParaRPr kumimoji="0" lang="en-GB" sz="1800" b="0" i="0" u="none" strike="noStrike" kern="1200" cap="none" spc="0" normalizeH="0" baseline="0" noProof="0" dirty="0">
              <a:ln>
                <a:noFill/>
              </a:ln>
              <a:solidFill>
                <a:prstClr val="white"/>
              </a:solidFill>
              <a:effectLst/>
              <a:uLnTx/>
              <a:uFillTx/>
              <a:ea typeface="+mn-ea"/>
              <a:cs typeface="+mn-cs"/>
            </a:endParaRPr>
          </a:p>
        </p:txBody>
      </p:sp>
      <p:sp>
        <p:nvSpPr>
          <p:cNvPr id="9" name="Rectangle 8">
            <a:extLst>
              <a:ext uri="{FF2B5EF4-FFF2-40B4-BE49-F238E27FC236}">
                <a16:creationId xmlns:a16="http://schemas.microsoft.com/office/drawing/2014/main" id="{FB21B366-88F8-4575-A224-3DED8326ED3A}"/>
              </a:ext>
            </a:extLst>
          </p:cNvPr>
          <p:cNvSpPr/>
          <p:nvPr/>
        </p:nvSpPr>
        <p:spPr>
          <a:xfrm>
            <a:off x="905876" y="4219661"/>
            <a:ext cx="6968837" cy="1749299"/>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1D57EC3-86FF-44DA-B69E-317E4B2F954E}"/>
              </a:ext>
            </a:extLst>
          </p:cNvPr>
          <p:cNvSpPr txBox="1"/>
          <p:nvPr/>
        </p:nvSpPr>
        <p:spPr>
          <a:xfrm>
            <a:off x="6987139" y="3035907"/>
            <a:ext cx="12027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CCF Node</a:t>
            </a:r>
            <a:endParaRPr kumimoji="0" lang="en-GB" sz="1800" b="0" i="0" u="none" strike="noStrike" kern="1200" cap="none" spc="0" normalizeH="0" baseline="0" noProof="0" dirty="0">
              <a:ln>
                <a:noFill/>
              </a:ln>
              <a:solidFill>
                <a:prstClr val="black"/>
              </a:solidFill>
              <a:effectLst/>
              <a:uLnTx/>
              <a:uFillTx/>
              <a:ea typeface="+mn-ea"/>
              <a:cs typeface="+mn-cs"/>
            </a:endParaRPr>
          </a:p>
        </p:txBody>
      </p:sp>
      <p:sp>
        <p:nvSpPr>
          <p:cNvPr id="11" name="TextBox 10">
            <a:extLst>
              <a:ext uri="{FF2B5EF4-FFF2-40B4-BE49-F238E27FC236}">
                <a16:creationId xmlns:a16="http://schemas.microsoft.com/office/drawing/2014/main" id="{4A3FD49D-4EDE-4423-90B3-468E68E00531}"/>
              </a:ext>
            </a:extLst>
          </p:cNvPr>
          <p:cNvSpPr txBox="1"/>
          <p:nvPr/>
        </p:nvSpPr>
        <p:spPr>
          <a:xfrm>
            <a:off x="6496521" y="4219661"/>
            <a:ext cx="14224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SGX Enclave</a:t>
            </a:r>
            <a:endParaRPr kumimoji="0" lang="en-GB" sz="1800" b="0" i="0" u="none" strike="noStrike" kern="1200" cap="none" spc="0" normalizeH="0" baseline="0" noProof="0" dirty="0">
              <a:ln>
                <a:noFill/>
              </a:ln>
              <a:solidFill>
                <a:prstClr val="black"/>
              </a:solidFill>
              <a:effectLst/>
              <a:uLnTx/>
              <a:uFillTx/>
              <a:ea typeface="+mn-ea"/>
              <a:cs typeface="+mn-cs"/>
            </a:endParaRPr>
          </a:p>
        </p:txBody>
      </p:sp>
      <p:sp>
        <p:nvSpPr>
          <p:cNvPr id="12" name="Rectangle 11">
            <a:extLst>
              <a:ext uri="{FF2B5EF4-FFF2-40B4-BE49-F238E27FC236}">
                <a16:creationId xmlns:a16="http://schemas.microsoft.com/office/drawing/2014/main" id="{9EA3D3F6-2044-45CE-A12E-0FDCABF9CF16}"/>
              </a:ext>
            </a:extLst>
          </p:cNvPr>
          <p:cNvSpPr/>
          <p:nvPr/>
        </p:nvSpPr>
        <p:spPr>
          <a:xfrm>
            <a:off x="1302462" y="5123140"/>
            <a:ext cx="6175664" cy="637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ea typeface="+mn-ea"/>
                <a:cs typeface="+mn-cs"/>
              </a:rPr>
              <a:t>User Application</a:t>
            </a:r>
            <a:endParaRPr kumimoji="0" lang="en-GB" sz="1800" b="0" i="0" u="none" strike="noStrike" kern="1200" cap="none" spc="0" normalizeH="0" baseline="0" noProof="0" dirty="0">
              <a:ln>
                <a:noFill/>
              </a:ln>
              <a:solidFill>
                <a:prstClr val="white"/>
              </a:solidFill>
              <a:effectLst/>
              <a:uLnTx/>
              <a:uFillTx/>
              <a:ea typeface="+mn-ea"/>
              <a:cs typeface="+mn-cs"/>
            </a:endParaRPr>
          </a:p>
        </p:txBody>
      </p:sp>
      <p:sp>
        <p:nvSpPr>
          <p:cNvPr id="13" name="Rectangle 12">
            <a:extLst>
              <a:ext uri="{FF2B5EF4-FFF2-40B4-BE49-F238E27FC236}">
                <a16:creationId xmlns:a16="http://schemas.microsoft.com/office/drawing/2014/main" id="{37F3E8E4-3EB5-4066-83D7-45FF96808701}"/>
              </a:ext>
            </a:extLst>
          </p:cNvPr>
          <p:cNvSpPr/>
          <p:nvPr/>
        </p:nvSpPr>
        <p:spPr>
          <a:xfrm>
            <a:off x="1302462" y="4629117"/>
            <a:ext cx="6175664" cy="38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ea typeface="+mn-ea"/>
                <a:cs typeface="+mn-cs"/>
              </a:rPr>
              <a:t>CCF Enclave</a:t>
            </a:r>
            <a:endParaRPr kumimoji="0" lang="en-GB" sz="1800" b="0" i="0" u="none" strike="noStrike" kern="1200" cap="none" spc="0" normalizeH="0" baseline="0" noProof="0" dirty="0">
              <a:ln>
                <a:noFill/>
              </a:ln>
              <a:solidFill>
                <a:prstClr val="white"/>
              </a:solidFill>
              <a:effectLst/>
              <a:uLnTx/>
              <a:uFillTx/>
              <a:ea typeface="+mn-ea"/>
              <a:cs typeface="+mn-cs"/>
            </a:endParaRPr>
          </a:p>
        </p:txBody>
      </p:sp>
      <p:sp>
        <p:nvSpPr>
          <p:cNvPr id="14" name="Arrow: Up-Down 13">
            <a:extLst>
              <a:ext uri="{FF2B5EF4-FFF2-40B4-BE49-F238E27FC236}">
                <a16:creationId xmlns:a16="http://schemas.microsoft.com/office/drawing/2014/main" id="{D1B4AD99-6F64-4589-BF1D-3B2CA4D4DBED}"/>
              </a:ext>
            </a:extLst>
          </p:cNvPr>
          <p:cNvSpPr/>
          <p:nvPr/>
        </p:nvSpPr>
        <p:spPr>
          <a:xfrm>
            <a:off x="5034533" y="2109469"/>
            <a:ext cx="1717148" cy="2793387"/>
          </a:xfrm>
          <a:prstGeom prst="upDownArrow">
            <a:avLst>
              <a:gd name="adj1" fmla="val 66137"/>
              <a:gd name="adj2" fmla="val 20954"/>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TLS</a:t>
            </a:r>
            <a:endParaRPr kumimoji="0" lang="en-GB" sz="1800" b="0" i="0" u="none" strike="noStrike" kern="1200" cap="none" spc="0" normalizeH="0" baseline="0" noProof="0" dirty="0">
              <a:ln>
                <a:noFill/>
              </a:ln>
              <a:solidFill>
                <a:prstClr val="black"/>
              </a:solidFill>
              <a:effectLst/>
              <a:uLnTx/>
              <a:uFillTx/>
              <a:ea typeface="+mn-ea"/>
              <a:cs typeface="+mn-cs"/>
            </a:endParaRPr>
          </a:p>
        </p:txBody>
      </p:sp>
      <p:sp>
        <p:nvSpPr>
          <p:cNvPr id="15" name="TextBox 14">
            <a:extLst>
              <a:ext uri="{FF2B5EF4-FFF2-40B4-BE49-F238E27FC236}">
                <a16:creationId xmlns:a16="http://schemas.microsoft.com/office/drawing/2014/main" id="{4183C818-AB31-4634-940E-42F130C6FF0F}"/>
              </a:ext>
            </a:extLst>
          </p:cNvPr>
          <p:cNvSpPr txBox="1"/>
          <p:nvPr/>
        </p:nvSpPr>
        <p:spPr>
          <a:xfrm>
            <a:off x="8518948" y="1727509"/>
            <a:ext cx="3112078" cy="2949205"/>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TLS terminates in Enclave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Host untrusted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Enclave contains:</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Application Logic/State</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Governance</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Fault Tolerance</a:t>
            </a:r>
          </a:p>
        </p:txBody>
      </p:sp>
      <p:pic>
        <p:nvPicPr>
          <p:cNvPr id="5" name="Graphic 4" descr="Devil face with solid fill">
            <a:extLst>
              <a:ext uri="{FF2B5EF4-FFF2-40B4-BE49-F238E27FC236}">
                <a16:creationId xmlns:a16="http://schemas.microsoft.com/office/drawing/2014/main" id="{BD3A986D-7AD6-4892-903C-6056A9D98F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4881" y="3147636"/>
            <a:ext cx="731178" cy="731178"/>
          </a:xfrm>
          <a:prstGeom prst="rect">
            <a:avLst/>
          </a:prstGeom>
        </p:spPr>
      </p:pic>
    </p:spTree>
    <p:extLst>
      <p:ext uri="{BB962C8B-B14F-4D97-AF65-F5344CB8AC3E}">
        <p14:creationId xmlns:p14="http://schemas.microsoft.com/office/powerpoint/2010/main" val="4566510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CC66-4401-450E-A77D-531A3782A093}"/>
              </a:ext>
            </a:extLst>
          </p:cNvPr>
          <p:cNvSpPr>
            <a:spLocks noGrp="1"/>
          </p:cNvSpPr>
          <p:nvPr>
            <p:ph type="title"/>
          </p:nvPr>
        </p:nvSpPr>
        <p:spPr/>
        <p:txBody>
          <a:bodyPr/>
          <a:lstStyle/>
          <a:p>
            <a:r>
              <a:rPr lang="en-US" dirty="0"/>
              <a:t>Host-enclave communication</a:t>
            </a:r>
            <a:endParaRPr lang="en-GB" dirty="0"/>
          </a:p>
        </p:txBody>
      </p:sp>
      <p:sp>
        <p:nvSpPr>
          <p:cNvPr id="5" name="Rectangle 4">
            <a:extLst>
              <a:ext uri="{FF2B5EF4-FFF2-40B4-BE49-F238E27FC236}">
                <a16:creationId xmlns:a16="http://schemas.microsoft.com/office/drawing/2014/main" id="{E57F6E03-58C8-453F-9883-BDA5E88EDBCE}"/>
              </a:ext>
            </a:extLst>
          </p:cNvPr>
          <p:cNvSpPr/>
          <p:nvPr/>
        </p:nvSpPr>
        <p:spPr>
          <a:xfrm>
            <a:off x="838200" y="5229605"/>
            <a:ext cx="10134599" cy="11573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j-lt"/>
                <a:ea typeface="+mn-ea"/>
                <a:cs typeface="+mn-cs"/>
              </a:rPr>
              <a:t>Enclave</a:t>
            </a:r>
            <a:endParaRPr kumimoji="0" lang="en-GB" sz="2400" b="0" i="0" u="none" strike="noStrike" kern="1200" cap="none" spc="0" normalizeH="0" baseline="0" noProof="0" dirty="0">
              <a:ln>
                <a:noFill/>
              </a:ln>
              <a:solidFill>
                <a:prstClr val="black"/>
              </a:solidFill>
              <a:effectLst/>
              <a:uLnTx/>
              <a:uFillTx/>
              <a:latin typeface="+mj-lt"/>
              <a:ea typeface="+mn-ea"/>
              <a:cs typeface="+mn-cs"/>
            </a:endParaRPr>
          </a:p>
        </p:txBody>
      </p:sp>
      <p:sp>
        <p:nvSpPr>
          <p:cNvPr id="6" name="Rectangle 5">
            <a:extLst>
              <a:ext uri="{FF2B5EF4-FFF2-40B4-BE49-F238E27FC236}">
                <a16:creationId xmlns:a16="http://schemas.microsoft.com/office/drawing/2014/main" id="{B6FAC380-6E7E-4144-B24A-395E1AEECDFA}"/>
              </a:ext>
            </a:extLst>
          </p:cNvPr>
          <p:cNvSpPr/>
          <p:nvPr/>
        </p:nvSpPr>
        <p:spPr>
          <a:xfrm>
            <a:off x="838200" y="3534641"/>
            <a:ext cx="10134600" cy="10079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mj-lt"/>
              </a:rPr>
              <a:t>Host</a:t>
            </a:r>
            <a:endParaRPr kumimoji="0" lang="en-GB" sz="2400" b="0" i="0" u="none" strike="noStrike" kern="1200" cap="none" spc="0" normalizeH="0" baseline="0" noProof="0" dirty="0">
              <a:ln>
                <a:noFill/>
              </a:ln>
              <a:solidFill>
                <a:prstClr val="black"/>
              </a:solidFill>
              <a:effectLst/>
              <a:uLnTx/>
              <a:uFillTx/>
              <a:latin typeface="+mj-lt"/>
              <a:ea typeface="+mn-ea"/>
              <a:cs typeface="+mn-cs"/>
            </a:endParaRPr>
          </a:p>
        </p:txBody>
      </p:sp>
      <p:sp>
        <p:nvSpPr>
          <p:cNvPr id="7" name="Circle: Hollow 6">
            <a:extLst>
              <a:ext uri="{FF2B5EF4-FFF2-40B4-BE49-F238E27FC236}">
                <a16:creationId xmlns:a16="http://schemas.microsoft.com/office/drawing/2014/main" id="{FFB33A77-890A-4F57-9C99-FCD200F2A0F6}"/>
              </a:ext>
            </a:extLst>
          </p:cNvPr>
          <p:cNvSpPr/>
          <p:nvPr/>
        </p:nvSpPr>
        <p:spPr>
          <a:xfrm>
            <a:off x="6279574" y="3659520"/>
            <a:ext cx="2479964" cy="2479964"/>
          </a:xfrm>
          <a:prstGeom prst="donut">
            <a:avLst/>
          </a:prstGeom>
          <a:solidFill>
            <a:schemeClr val="tx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ircle: Hollow 7">
            <a:extLst>
              <a:ext uri="{FF2B5EF4-FFF2-40B4-BE49-F238E27FC236}">
                <a16:creationId xmlns:a16="http://schemas.microsoft.com/office/drawing/2014/main" id="{0535C26B-64FD-46B4-BAE5-1B1A007D787D}"/>
              </a:ext>
            </a:extLst>
          </p:cNvPr>
          <p:cNvSpPr/>
          <p:nvPr/>
        </p:nvSpPr>
        <p:spPr>
          <a:xfrm>
            <a:off x="8913668" y="3659520"/>
            <a:ext cx="2479964" cy="2479964"/>
          </a:xfrm>
          <a:prstGeom prst="donut">
            <a:avLst/>
          </a:prstGeom>
          <a:solidFill>
            <a:schemeClr val="accent5">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phic 8" descr="Pencil">
            <a:extLst>
              <a:ext uri="{FF2B5EF4-FFF2-40B4-BE49-F238E27FC236}">
                <a16:creationId xmlns:a16="http://schemas.microsoft.com/office/drawing/2014/main" id="{E0EBD46E-06B0-445B-8C60-65CB77389A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72280" y="3842811"/>
            <a:ext cx="548985" cy="548985"/>
          </a:xfrm>
          <a:prstGeom prst="rect">
            <a:avLst/>
          </a:prstGeom>
        </p:spPr>
      </p:pic>
      <p:pic>
        <p:nvPicPr>
          <p:cNvPr id="10" name="Graphic 9" descr="Pencil">
            <a:extLst>
              <a:ext uri="{FF2B5EF4-FFF2-40B4-BE49-F238E27FC236}">
                <a16:creationId xmlns:a16="http://schemas.microsoft.com/office/drawing/2014/main" id="{7C8C9A1A-AC77-44AD-8B58-5928C3535B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79655" y="5352805"/>
            <a:ext cx="548985" cy="548985"/>
          </a:xfrm>
          <a:prstGeom prst="rect">
            <a:avLst/>
          </a:prstGeom>
        </p:spPr>
      </p:pic>
      <p:sp>
        <p:nvSpPr>
          <p:cNvPr id="11" name="Arrow: Down 10">
            <a:extLst>
              <a:ext uri="{FF2B5EF4-FFF2-40B4-BE49-F238E27FC236}">
                <a16:creationId xmlns:a16="http://schemas.microsoft.com/office/drawing/2014/main" id="{E184ADF7-8A6F-425F-BF10-D86D2FA0094C}"/>
              </a:ext>
            </a:extLst>
          </p:cNvPr>
          <p:cNvSpPr/>
          <p:nvPr/>
        </p:nvSpPr>
        <p:spPr>
          <a:xfrm>
            <a:off x="1000991" y="4542558"/>
            <a:ext cx="3006437" cy="925521"/>
          </a:xfrm>
          <a:prstGeom prst="downArrow">
            <a:avLst>
              <a:gd name="adj1" fmla="val 7590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j-lt"/>
                <a:ea typeface="+mn-ea"/>
                <a:cs typeface="+mn-cs"/>
              </a:rPr>
              <a:t>Initial setup (</a:t>
            </a:r>
            <a:r>
              <a:rPr kumimoji="0" lang="en-US" sz="1800" b="0" i="0" u="none" strike="noStrike" kern="1200" cap="none" spc="0" normalizeH="0" baseline="0" noProof="0" dirty="0" err="1">
                <a:ln>
                  <a:noFill/>
                </a:ln>
                <a:solidFill>
                  <a:prstClr val="white"/>
                </a:solidFill>
                <a:effectLst/>
                <a:uLnTx/>
                <a:uFillTx/>
                <a:latin typeface="+mj-lt"/>
                <a:ea typeface="+mn-ea"/>
                <a:cs typeface="+mn-cs"/>
              </a:rPr>
              <a:t>Ecall</a:t>
            </a:r>
            <a:r>
              <a:rPr kumimoji="0" lang="en-US" sz="1800" b="0" i="0" u="none" strike="noStrike" kern="1200" cap="none" spc="0" normalizeH="0" baseline="0" noProof="0" dirty="0">
                <a:ln>
                  <a:noFill/>
                </a:ln>
                <a:solidFill>
                  <a:prstClr val="white"/>
                </a:solidFill>
                <a:effectLst/>
                <a:uLnTx/>
                <a:uFillTx/>
                <a:latin typeface="+mj-lt"/>
                <a:ea typeface="+mn-ea"/>
                <a:cs typeface="+mn-cs"/>
              </a:rPr>
              <a:t>)</a:t>
            </a:r>
            <a:endParaRPr kumimoji="0" lang="en-GB"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12" name="Arrow: Up-Down 11">
            <a:extLst>
              <a:ext uri="{FF2B5EF4-FFF2-40B4-BE49-F238E27FC236}">
                <a16:creationId xmlns:a16="http://schemas.microsoft.com/office/drawing/2014/main" id="{897AEB04-0EA0-41D9-AFAA-2E973CC27528}"/>
              </a:ext>
            </a:extLst>
          </p:cNvPr>
          <p:cNvSpPr/>
          <p:nvPr/>
        </p:nvSpPr>
        <p:spPr>
          <a:xfrm>
            <a:off x="1000991" y="2147455"/>
            <a:ext cx="3006437" cy="1695356"/>
          </a:xfrm>
          <a:prstGeom prst="upDownArrow">
            <a:avLst>
              <a:gd name="adj1" fmla="val 76154"/>
              <a:gd name="adj2" fmla="val 26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 algn="ctr" defTabSz="914400">
              <a:defRPr/>
            </a:pPr>
            <a:r>
              <a:rPr kumimoji="0" lang="en-US" sz="1800" b="0" i="0" u="none" strike="noStrike" kern="1200" cap="none" spc="0" normalizeH="0" baseline="0" noProof="0" dirty="0">
                <a:ln>
                  <a:noFill/>
                </a:ln>
                <a:solidFill>
                  <a:prstClr val="white"/>
                </a:solidFill>
                <a:effectLst/>
                <a:uLnTx/>
                <a:uFillTx/>
                <a:latin typeface="+mj-lt"/>
                <a:ea typeface="+mn-ea"/>
                <a:cs typeface="+mn-cs"/>
              </a:rPr>
              <a:t>TCP traffic with</a:t>
            </a:r>
          </a:p>
          <a:p>
            <a:pPr marL="285767" indent="-285750" defTabSz="914400">
              <a:buFont typeface="Arial" panose="020B0604020202020204" pitchFamily="34" charset="0"/>
              <a:buChar char="•"/>
              <a:defRPr/>
            </a:pPr>
            <a:r>
              <a:rPr kumimoji="0" lang="en-US" sz="1800" b="0" i="0" u="none" strike="noStrike" kern="1200" cap="none" spc="0" normalizeH="0" baseline="0" noProof="0" dirty="0">
                <a:ln>
                  <a:noFill/>
                </a:ln>
                <a:solidFill>
                  <a:prstClr val="white"/>
                </a:solidFill>
                <a:effectLst/>
                <a:uLnTx/>
                <a:uFillTx/>
                <a:latin typeface="+mj-lt"/>
                <a:ea typeface="+mn-ea"/>
                <a:cs typeface="+mn-cs"/>
              </a:rPr>
              <a:t>Clients</a:t>
            </a:r>
          </a:p>
          <a:p>
            <a:pPr marL="285767" indent="-285750" defTabSz="914400">
              <a:buFont typeface="Arial" panose="020B0604020202020204" pitchFamily="34" charset="0"/>
              <a:buChar char="•"/>
              <a:defRPr/>
            </a:pPr>
            <a:r>
              <a:rPr kumimoji="0" lang="en-US" sz="1800" b="0" i="0" u="none" strike="noStrike" kern="1200" cap="none" spc="0" normalizeH="0" baseline="0" noProof="0" dirty="0">
                <a:ln>
                  <a:noFill/>
                </a:ln>
                <a:solidFill>
                  <a:prstClr val="white"/>
                </a:solidFill>
                <a:effectLst/>
                <a:uLnTx/>
                <a:uFillTx/>
                <a:latin typeface="+mj-lt"/>
                <a:ea typeface="+mn-ea"/>
                <a:cs typeface="+mn-cs"/>
              </a:rPr>
              <a:t>Other nodes</a:t>
            </a:r>
            <a:endParaRPr kumimoji="0" lang="en-GB"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13" name="TextBox 12">
            <a:extLst>
              <a:ext uri="{FF2B5EF4-FFF2-40B4-BE49-F238E27FC236}">
                <a16:creationId xmlns:a16="http://schemas.microsoft.com/office/drawing/2014/main" id="{329CFE7D-8B07-49B3-899E-BF1E6BECF5E8}"/>
              </a:ext>
            </a:extLst>
          </p:cNvPr>
          <p:cNvSpPr txBox="1"/>
          <p:nvPr/>
        </p:nvSpPr>
        <p:spPr>
          <a:xfrm>
            <a:off x="4892387" y="1252922"/>
            <a:ext cx="6584373" cy="1685526"/>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TCP traffic forwarded via </a:t>
            </a:r>
            <a:r>
              <a:rPr kumimoji="0" lang="en-US" sz="2400" b="0" i="0" u="none" strike="noStrike" kern="1200" cap="none" spc="0" normalizeH="0" baseline="0" noProof="0" dirty="0" err="1">
                <a:ln>
                  <a:noFill/>
                </a:ln>
                <a:solidFill>
                  <a:prstClr val="black"/>
                </a:solidFill>
                <a:effectLst/>
                <a:uLnTx/>
                <a:uFillTx/>
                <a:ea typeface="+mn-ea"/>
                <a:cs typeface="+mn-cs"/>
              </a:rPr>
              <a:t>RingBuffers</a:t>
            </a:r>
            <a:endParaRPr kumimoji="0" lang="en-US" sz="2400"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ea typeface="+mn-ea"/>
                <a:cs typeface="+mn-cs"/>
              </a:rPr>
              <a:t>Heartbeats over </a:t>
            </a:r>
            <a:r>
              <a:rPr kumimoji="0" lang="en-GB" sz="2400" b="0" i="0" u="none" strike="noStrike" kern="1200" cap="none" spc="0" normalizeH="0" baseline="0" noProof="0" dirty="0" err="1">
                <a:ln>
                  <a:noFill/>
                </a:ln>
                <a:solidFill>
                  <a:prstClr val="black"/>
                </a:solidFill>
                <a:effectLst/>
                <a:uLnTx/>
                <a:uFillTx/>
                <a:ea typeface="+mn-ea"/>
                <a:cs typeface="+mn-cs"/>
              </a:rPr>
              <a:t>RingBuffers</a:t>
            </a:r>
            <a:endParaRPr kumimoji="0" lang="en-GB" sz="2400"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ea typeface="+mn-ea"/>
                <a:cs typeface="+mn-cs"/>
              </a:rPr>
              <a:t>Setup via </a:t>
            </a:r>
            <a:r>
              <a:rPr kumimoji="0" lang="en-GB" sz="2400" b="0" i="0" u="none" strike="noStrike" kern="1200" cap="none" spc="0" normalizeH="0" baseline="0" noProof="0" dirty="0" err="1">
                <a:ln>
                  <a:noFill/>
                </a:ln>
                <a:solidFill>
                  <a:prstClr val="black"/>
                </a:solidFill>
                <a:effectLst/>
                <a:uLnTx/>
                <a:uFillTx/>
                <a:ea typeface="+mn-ea"/>
                <a:cs typeface="+mn-cs"/>
              </a:rPr>
              <a:t>Ecall</a:t>
            </a:r>
            <a:r>
              <a:rPr kumimoji="0" lang="en-GB" sz="2400" b="0" i="0" u="none" strike="noStrike" kern="1200" cap="none" spc="0" normalizeH="0" baseline="0" noProof="0" dirty="0">
                <a:ln>
                  <a:noFill/>
                </a:ln>
                <a:solidFill>
                  <a:prstClr val="black"/>
                </a:solidFill>
                <a:effectLst/>
                <a:uLnTx/>
                <a:uFillTx/>
                <a:ea typeface="+mn-ea"/>
                <a:cs typeface="+mn-cs"/>
              </a:rPr>
              <a:t>, no </a:t>
            </a:r>
            <a:r>
              <a:rPr kumimoji="0" lang="en-GB" sz="2400" b="0" i="0" u="none" strike="noStrike" kern="1200" cap="none" spc="0" normalizeH="0" baseline="0" noProof="0" dirty="0" err="1">
                <a:ln>
                  <a:noFill/>
                </a:ln>
                <a:solidFill>
                  <a:prstClr val="black"/>
                </a:solidFill>
                <a:effectLst/>
                <a:uLnTx/>
                <a:uFillTx/>
                <a:ea typeface="+mn-ea"/>
                <a:cs typeface="+mn-cs"/>
              </a:rPr>
              <a:t>Ecalls</a:t>
            </a:r>
            <a:r>
              <a:rPr kumimoji="0" lang="en-GB" sz="2400" b="0" i="0" u="none" strike="noStrike" kern="1200" cap="none" spc="0" normalizeH="0" baseline="0" noProof="0" dirty="0">
                <a:ln>
                  <a:noFill/>
                </a:ln>
                <a:solidFill>
                  <a:prstClr val="black"/>
                </a:solidFill>
                <a:effectLst/>
                <a:uLnTx/>
                <a:uFillTx/>
                <a:ea typeface="+mn-ea"/>
                <a:cs typeface="+mn-cs"/>
              </a:rPr>
              <a:t>/</a:t>
            </a:r>
            <a:r>
              <a:rPr kumimoji="0" lang="en-GB" sz="2400" b="0" i="0" u="none" strike="noStrike" kern="1200" cap="none" spc="0" normalizeH="0" baseline="0" noProof="0" dirty="0" err="1">
                <a:ln>
                  <a:noFill/>
                </a:ln>
                <a:solidFill>
                  <a:prstClr val="black"/>
                </a:solidFill>
                <a:effectLst/>
                <a:uLnTx/>
                <a:uFillTx/>
                <a:ea typeface="+mn-ea"/>
                <a:cs typeface="+mn-cs"/>
              </a:rPr>
              <a:t>Ocalls</a:t>
            </a:r>
            <a:r>
              <a:rPr kumimoji="0" lang="en-GB" sz="2400" b="0" i="0" u="none" strike="noStrike" kern="1200" cap="none" spc="0" normalizeH="0" baseline="0" noProof="0" dirty="0">
                <a:ln>
                  <a:noFill/>
                </a:ln>
                <a:solidFill>
                  <a:prstClr val="black"/>
                </a:solidFill>
                <a:effectLst/>
                <a:uLnTx/>
                <a:uFillTx/>
                <a:ea typeface="+mn-ea"/>
                <a:cs typeface="+mn-cs"/>
              </a:rPr>
              <a:t> later</a:t>
            </a:r>
          </a:p>
        </p:txBody>
      </p:sp>
    </p:spTree>
    <p:extLst>
      <p:ext uri="{BB962C8B-B14F-4D97-AF65-F5344CB8AC3E}">
        <p14:creationId xmlns:p14="http://schemas.microsoft.com/office/powerpoint/2010/main" val="363688059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263" y="457200"/>
            <a:ext cx="11018520" cy="861774"/>
          </a:xfrm>
        </p:spPr>
        <p:txBody>
          <a:bodyPr/>
          <a:lstStyle/>
          <a:p>
            <a:r>
              <a:rPr lang="en-US" dirty="0"/>
              <a:t>Join protocol</a:t>
            </a:r>
            <a:br>
              <a:rPr lang="en-US" dirty="0"/>
            </a:br>
            <a:r>
              <a:rPr lang="en-US" sz="2000" spc="0" dirty="0"/>
              <a:t>Adding a node to a CCF network</a:t>
            </a:r>
            <a:endParaRPr lang="en-US" sz="2000" dirty="0"/>
          </a:p>
        </p:txBody>
      </p:sp>
      <p:sp>
        <p:nvSpPr>
          <p:cNvPr id="6" name="Text Placeholder 4">
            <a:extLst>
              <a:ext uri="{FF2B5EF4-FFF2-40B4-BE49-F238E27FC236}">
                <a16:creationId xmlns:a16="http://schemas.microsoft.com/office/drawing/2014/main" id="{9C6A7DB1-467D-4186-9A9D-103F1F2F89CA}"/>
              </a:ext>
            </a:extLst>
          </p:cNvPr>
          <p:cNvSpPr txBox="1">
            <a:spLocks/>
          </p:cNvSpPr>
          <p:nvPr/>
        </p:nvSpPr>
        <p:spPr>
          <a:xfrm>
            <a:off x="588263" y="1617552"/>
            <a:ext cx="4535277" cy="471513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Node</a:t>
            </a:r>
          </a:p>
          <a:p>
            <a:pPr marL="685800" lvl="1" indent="-457200">
              <a:buFont typeface="Arial" panose="020B0604020202020204" pitchFamily="34" charset="0"/>
              <a:buChar char="•"/>
            </a:pPr>
            <a:r>
              <a:rPr lang="en-US" dirty="0"/>
              <a:t>Create key pair</a:t>
            </a:r>
          </a:p>
          <a:p>
            <a:pPr marL="685800" lvl="1" indent="-457200">
              <a:buFont typeface="Arial" panose="020B0604020202020204" pitchFamily="34" charset="0"/>
              <a:buChar char="•"/>
            </a:pPr>
            <a:r>
              <a:rPr lang="en-US" dirty="0"/>
              <a:t>Send enclave quote to network</a:t>
            </a:r>
          </a:p>
          <a:p>
            <a:pPr marL="914400" lvl="2" indent="-457200">
              <a:buFont typeface="Arial" panose="020B0604020202020204" pitchFamily="34" charset="0"/>
              <a:buChar char="•"/>
            </a:pPr>
            <a:r>
              <a:rPr lang="en-US" dirty="0"/>
              <a:t>Platform</a:t>
            </a:r>
          </a:p>
          <a:p>
            <a:pPr marL="914400" lvl="2" indent="-457200">
              <a:buFont typeface="Arial" panose="020B0604020202020204" pitchFamily="34" charset="0"/>
              <a:buChar char="•"/>
            </a:pPr>
            <a:r>
              <a:rPr lang="en-US" dirty="0"/>
              <a:t>Code</a:t>
            </a:r>
          </a:p>
          <a:p>
            <a:pPr marL="914400" lvl="2" indent="-457200">
              <a:buFont typeface="Arial" panose="020B0604020202020204" pitchFamily="34" charset="0"/>
              <a:buChar char="•"/>
            </a:pPr>
            <a:r>
              <a:rPr lang="en-US" dirty="0"/>
              <a:t>Identity</a:t>
            </a:r>
          </a:p>
          <a:p>
            <a:pPr marL="457200" indent="-457200">
              <a:buFont typeface="Arial" panose="020B0604020202020204" pitchFamily="34" charset="0"/>
              <a:buChar char="•"/>
            </a:pPr>
            <a:r>
              <a:rPr lang="en-GB" dirty="0"/>
              <a:t>Network</a:t>
            </a:r>
          </a:p>
          <a:p>
            <a:pPr marL="685800" lvl="1" indent="-457200">
              <a:buFont typeface="Arial" panose="020B0604020202020204" pitchFamily="34" charset="0"/>
              <a:buChar char="•"/>
            </a:pPr>
            <a:r>
              <a:rPr lang="en-GB" dirty="0"/>
              <a:t>Endorse identity</a:t>
            </a:r>
          </a:p>
          <a:p>
            <a:pPr marL="685800" lvl="1" indent="-457200">
              <a:buFont typeface="Arial" panose="020B0604020202020204" pitchFamily="34" charset="0"/>
              <a:buChar char="•"/>
            </a:pPr>
            <a:r>
              <a:rPr lang="en-GB" dirty="0"/>
              <a:t>Send data secrets</a:t>
            </a:r>
          </a:p>
          <a:p>
            <a:pPr marL="457200" indent="-457200">
              <a:buFont typeface="Arial" panose="020B0604020202020204" pitchFamily="34" charset="0"/>
              <a:buChar char="•"/>
            </a:pPr>
            <a:r>
              <a:rPr lang="en-GB" dirty="0"/>
              <a:t>Node</a:t>
            </a:r>
          </a:p>
          <a:p>
            <a:pPr marL="685800" lvl="1" indent="-457200">
              <a:buFont typeface="Arial" panose="020B0604020202020204" pitchFamily="34" charset="0"/>
              <a:buChar char="•"/>
            </a:pPr>
            <a:r>
              <a:rPr lang="en-GB" dirty="0"/>
              <a:t>Part of network</a:t>
            </a:r>
          </a:p>
          <a:p>
            <a:pPr marL="685800" lvl="1" indent="-457200">
              <a:buFont typeface="Arial" panose="020B0604020202020204" pitchFamily="34" charset="0"/>
              <a:buChar char="•"/>
            </a:pPr>
            <a:r>
              <a:rPr lang="en-GB" dirty="0"/>
              <a:t>Catch up on state</a:t>
            </a:r>
          </a:p>
        </p:txBody>
      </p:sp>
      <p:sp>
        <p:nvSpPr>
          <p:cNvPr id="9" name="Arrow: Left 8">
            <a:extLst>
              <a:ext uri="{FF2B5EF4-FFF2-40B4-BE49-F238E27FC236}">
                <a16:creationId xmlns:a16="http://schemas.microsoft.com/office/drawing/2014/main" id="{F88B2A3E-F590-4229-97CD-EC42D4709429}"/>
              </a:ext>
            </a:extLst>
          </p:cNvPr>
          <p:cNvSpPr/>
          <p:nvPr/>
        </p:nvSpPr>
        <p:spPr bwMode="auto">
          <a:xfrm>
            <a:off x="2855901" y="3759676"/>
            <a:ext cx="4366516" cy="430888"/>
          </a:xfrm>
          <a:prstGeom prst="lef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GB"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a:extLst>
              <a:ext uri="{FF2B5EF4-FFF2-40B4-BE49-F238E27FC236}">
                <a16:creationId xmlns:a16="http://schemas.microsoft.com/office/drawing/2014/main" id="{193D87E1-8C30-4F69-A391-14C8789B9BE8}"/>
              </a:ext>
            </a:extLst>
          </p:cNvPr>
          <p:cNvSpPr txBox="1"/>
          <p:nvPr/>
        </p:nvSpPr>
        <p:spPr>
          <a:xfrm>
            <a:off x="7391178" y="3744265"/>
            <a:ext cx="3970962" cy="430887"/>
          </a:xfrm>
          <a:prstGeom prst="rect">
            <a:avLst/>
          </a:prstGeom>
          <a:noFill/>
        </p:spPr>
        <p:txBody>
          <a:bodyPr wrap="square" lIns="0" tIns="0" rIns="0" bIns="0" rtlCol="0">
            <a:spAutoFit/>
          </a:bodyPr>
          <a:lstStyle/>
          <a:p>
            <a:pPr algn="l"/>
            <a:r>
              <a:rPr lang="en-US" sz="2800" dirty="0">
                <a:gradFill>
                  <a:gsLst>
                    <a:gs pos="2917">
                      <a:schemeClr val="tx1"/>
                    </a:gs>
                    <a:gs pos="30000">
                      <a:schemeClr val="tx1"/>
                    </a:gs>
                  </a:gsLst>
                  <a:lin ang="5400000" scaled="0"/>
                </a:gradFill>
                <a:latin typeface="+mj-lt"/>
              </a:rPr>
              <a:t>Governance</a:t>
            </a:r>
            <a:endParaRPr lang="en-GB" sz="2800" dirty="0" err="1">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280089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3033713"/>
            <a:ext cx="9144000" cy="498598"/>
          </a:xfrm>
        </p:spPr>
        <p:txBody>
          <a:bodyPr/>
          <a:lstStyle/>
          <a:p>
            <a:r>
              <a:rPr lang="en-US" dirty="0"/>
              <a:t>Programmable, verifiable Governance</a:t>
            </a:r>
          </a:p>
        </p:txBody>
      </p:sp>
    </p:spTree>
    <p:extLst>
      <p:ext uri="{BB962C8B-B14F-4D97-AF65-F5344CB8AC3E}">
        <p14:creationId xmlns:p14="http://schemas.microsoft.com/office/powerpoint/2010/main" val="273034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2019 Brand BLUE Light Bak">
      <a:dk1>
        <a:srgbClr val="000000"/>
      </a:dk1>
      <a:lt1>
        <a:srgbClr val="FFFFFF"/>
      </a:lt1>
      <a:dk2>
        <a:srgbClr val="243A5E"/>
      </a:dk2>
      <a:lt2>
        <a:srgbClr val="E6E6E6"/>
      </a:lt2>
      <a:accent1>
        <a:srgbClr val="0078D4"/>
      </a:accent1>
      <a:accent2>
        <a:srgbClr val="243A5E"/>
      </a:accent2>
      <a:accent3>
        <a:srgbClr val="D83B01"/>
      </a:accent3>
      <a:accent4>
        <a:srgbClr val="107C10"/>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Education_2019_01.potx" id="{B92F1A48-DEE9-48F5-AAC9-DFF5938A8CFD}" vid="{C792CC7E-08FE-42B5-BB09-2694ECCB7BA9}"/>
    </a:ext>
  </a:extLst>
</a:theme>
</file>

<file path=ppt/theme/theme2.xml><?xml version="1.0" encoding="utf-8"?>
<a:theme xmlns:a="http://schemas.openxmlformats.org/drawingml/2006/main" name="Black Template">
  <a:themeElements>
    <a:clrScheme name="2019 Brand BLUE Dark Bak">
      <a:dk1>
        <a:srgbClr val="000000"/>
      </a:dk1>
      <a:lt1>
        <a:srgbClr val="FFFFFF"/>
      </a:lt1>
      <a:dk2>
        <a:srgbClr val="243A5E"/>
      </a:dk2>
      <a:lt2>
        <a:srgbClr val="E6E6E6"/>
      </a:lt2>
      <a:accent1>
        <a:srgbClr val="0078D4"/>
      </a:accent1>
      <a:accent2>
        <a:srgbClr val="50E6FF"/>
      </a:accent2>
      <a:accent3>
        <a:srgbClr val="D83B01"/>
      </a:accent3>
      <a:accent4>
        <a:srgbClr val="9BF00B"/>
      </a:accent4>
      <a:accent5>
        <a:srgbClr val="FFB900"/>
      </a:accent5>
      <a:accent6>
        <a:srgbClr val="E6E6E6"/>
      </a:accent6>
      <a:hlink>
        <a:srgbClr val="50E6FF"/>
      </a:hlink>
      <a:folHlink>
        <a:srgbClr val="50E6FF"/>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Education_2019_01.potx" id="{B92F1A48-DEE9-48F5-AAC9-DFF5938A8CFD}" vid="{D88BB652-E15D-4F18-866C-7B957B7F9D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855462132D8A41904386DEA61C9B5B" ma:contentTypeVersion="14" ma:contentTypeDescription="Create a new document." ma:contentTypeScope="" ma:versionID="d6c187f80cd76fdda056c9c0d4fffc29">
  <xsd:schema xmlns:xsd="http://www.w3.org/2001/XMLSchema" xmlns:xs="http://www.w3.org/2001/XMLSchema" xmlns:p="http://schemas.microsoft.com/office/2006/metadata/properties" xmlns:ns3="9bc9eafd-b48b-4750-9f7d-6dde8ae010a7" xmlns:ns4="7e879d83-97a6-4fd7-9068-8f79c9402f95" targetNamespace="http://schemas.microsoft.com/office/2006/metadata/properties" ma:root="true" ma:fieldsID="340dead4a2ac8fd8144a30dd5b40999b" ns3:_="" ns4:_="">
    <xsd:import namespace="9bc9eafd-b48b-4750-9f7d-6dde8ae010a7"/>
    <xsd:import namespace="7e879d83-97a6-4fd7-9068-8f79c9402f95"/>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c9eafd-b48b-4750-9f7d-6dde8ae010a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element name="LastSharedByUser" ma:index="11" nillable="true" ma:displayName="Last Shared By User" ma:hidden="true" ma:internalName="LastSharedByUser" ma:readOnly="true">
      <xsd:simpleType>
        <xsd:restriction base="dms:Note"/>
      </xsd:simpleType>
    </xsd:element>
    <xsd:element name="LastSharedByTime" ma:index="12" nillable="true" ma:displayName="Last Shared By Time"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e879d83-97a6-4fd7-9068-8f79c9402f9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e879d83-97a6-4fd7-9068-8f79c9402f9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01BF6E-91D7-441F-958A-73E058C5F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c9eafd-b48b-4750-9f7d-6dde8ae010a7"/>
    <ds:schemaRef ds:uri="7e879d83-97a6-4fd7-9068-8f79c9402f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 ds:uri="7e879d83-97a6-4fd7-9068-8f79c9402f95"/>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16-9_Blue_Education_2019_01</Template>
  <TotalTime>5898</TotalTime>
  <Words>1111</Words>
  <Application>Microsoft Office PowerPoint</Application>
  <PresentationFormat>Widescreen</PresentationFormat>
  <Paragraphs>227</Paragraphs>
  <Slides>23</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Consolas</vt:lpstr>
      <vt:lpstr>Segoe UI</vt:lpstr>
      <vt:lpstr>Segoe UI Semibold</vt:lpstr>
      <vt:lpstr>Wingdings</vt:lpstr>
      <vt:lpstr>White Template</vt:lpstr>
      <vt:lpstr>Black Template</vt:lpstr>
      <vt:lpstr>FOSDEM 2020 The Confidential Consortium Framework</vt:lpstr>
      <vt:lpstr>CCF: Multi-party applications </vt:lpstr>
      <vt:lpstr>CCF: Multi-party applications </vt:lpstr>
      <vt:lpstr>A network of Trusted Execution Environments</vt:lpstr>
      <vt:lpstr>Trusted Execution Environments</vt:lpstr>
      <vt:lpstr>Node Overview</vt:lpstr>
      <vt:lpstr>Host-enclave communication</vt:lpstr>
      <vt:lpstr>Join protocol Adding a node to a CCF network</vt:lpstr>
      <vt:lpstr>Programmable, verifiable Governance</vt:lpstr>
      <vt:lpstr>Governance</vt:lpstr>
      <vt:lpstr>Constitution sample</vt:lpstr>
      <vt:lpstr>Proposal and Vote samples</vt:lpstr>
      <vt:lpstr>Code update</vt:lpstr>
      <vt:lpstr>Recovery</vt:lpstr>
      <vt:lpstr>Verifiability</vt:lpstr>
      <vt:lpstr>A simple programming model</vt:lpstr>
      <vt:lpstr>Data in CCF is…</vt:lpstr>
      <vt:lpstr>CCF Enclave</vt:lpstr>
      <vt:lpstr>Consensus</vt:lpstr>
      <vt:lpstr>Key-value Store</vt:lpstr>
      <vt:lpstr>Transaction receipts</vt:lpstr>
      <vt:lpstr>CCF Apps can be written in…</vt:lpstr>
      <vt:lpstr>PowerPoint Presentation</vt:lpstr>
    </vt:vector>
  </TitlesOfParts>
  <Manager>&lt;Comms manager name here&gt;</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brand template</dc:title>
  <dc:subject>&lt;Event name&gt;</dc:subject>
  <dc:creator>Amaury Chamayou</dc:creator>
  <cp:keywords/>
  <dc:description/>
  <cp:lastModifiedBy>Amaury Chamayou</cp:lastModifiedBy>
  <cp:revision>4</cp:revision>
  <dcterms:created xsi:type="dcterms:W3CDTF">2020-01-27T14:21:16Z</dcterms:created>
  <dcterms:modified xsi:type="dcterms:W3CDTF">2020-02-01T08:25:22Z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0x01010042855462132D8A41904386DEA61C9B5B</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maryfj@microsoft.com</vt:lpwstr>
  </property>
  <property fmtid="{D5CDD505-2E9C-101B-9397-08002B2CF9AE}" pid="15" name="MSIP_Label_f42aa342-8706-4288-bd11-ebb85995028c_SetDate">
    <vt:lpwstr>2017-08-29T14:27:20.8568347-07:00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ies>
</file>