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Muli"/>
      <p:regular r:id="rId22"/>
      <p:bold r:id="rId23"/>
      <p:italic r:id="rId24"/>
      <p:boldItalic r:id="rId25"/>
    </p:embeddedFont>
    <p:embeddedFont>
      <p:font typeface="Alegreya Sans Black"/>
      <p:bold r:id="rId26"/>
      <p:boldItalic r:id="rId27"/>
    </p:embeddedFont>
    <p:embeddedFont>
      <p:font typeface="Alegreya Sans"/>
      <p:regular r:id="rId28"/>
      <p:bold r:id="rId29"/>
      <p:italic r:id="rId30"/>
      <p:boldItalic r:id="rId31"/>
    </p:embeddedFont>
    <p:embeddedFont>
      <p:font typeface="Alegreya Sans Medium"/>
      <p:regular r:id="rId32"/>
      <p:bold r:id="rId33"/>
      <p:italic r:id="rId34"/>
      <p:boldItalic r:id="rId35"/>
    </p:embeddedFont>
    <p:embeddedFont>
      <p:font typeface="Roboto Mono"/>
      <p:regular r:id="rId36"/>
      <p:bold r:id="rId37"/>
      <p:italic r:id="rId38"/>
      <p:boldItalic r:id="rId39"/>
    </p:embeddedFont>
    <p:embeddedFont>
      <p:font typeface="Muli Black"/>
      <p:bold r:id="rId40"/>
      <p:boldItalic r:id="rId41"/>
    </p:embeddedFont>
    <p:embeddedFont>
      <p:font typeface="Muli SemiBold"/>
      <p:regular r:id="rId42"/>
      <p:bold r:id="rId43"/>
      <p:italic r:id="rId44"/>
      <p:boldItalic r:id="rId45"/>
    </p:embeddedFont>
    <p:embeddedFont>
      <p:font typeface="Muli ExtraBold"/>
      <p:bold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uliBlack-bold.fntdata"/><Relationship Id="rId20" Type="http://schemas.openxmlformats.org/officeDocument/2006/relationships/slide" Target="slides/slide15.xml"/><Relationship Id="rId42" Type="http://schemas.openxmlformats.org/officeDocument/2006/relationships/font" Target="fonts/MuliSemiBold-regular.fntdata"/><Relationship Id="rId41" Type="http://schemas.openxmlformats.org/officeDocument/2006/relationships/font" Target="fonts/MuliBlack-boldItalic.fntdata"/><Relationship Id="rId22" Type="http://schemas.openxmlformats.org/officeDocument/2006/relationships/font" Target="fonts/Muli-regular.fntdata"/><Relationship Id="rId44" Type="http://schemas.openxmlformats.org/officeDocument/2006/relationships/font" Target="fonts/MuliSemiBold-italic.fntdata"/><Relationship Id="rId21" Type="http://schemas.openxmlformats.org/officeDocument/2006/relationships/slide" Target="slides/slide16.xml"/><Relationship Id="rId43" Type="http://schemas.openxmlformats.org/officeDocument/2006/relationships/font" Target="fonts/MuliSemiBold-bold.fntdata"/><Relationship Id="rId24" Type="http://schemas.openxmlformats.org/officeDocument/2006/relationships/font" Target="fonts/Muli-italic.fntdata"/><Relationship Id="rId46" Type="http://schemas.openxmlformats.org/officeDocument/2006/relationships/font" Target="fonts/MuliExtraBold-bold.fntdata"/><Relationship Id="rId23" Type="http://schemas.openxmlformats.org/officeDocument/2006/relationships/font" Target="fonts/Muli-bold.fntdata"/><Relationship Id="rId45" Type="http://schemas.openxmlformats.org/officeDocument/2006/relationships/font" Target="fonts/Muli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AlegreyaSansBlack-bold.fntdata"/><Relationship Id="rId25" Type="http://schemas.openxmlformats.org/officeDocument/2006/relationships/font" Target="fonts/Muli-boldItalic.fntdata"/><Relationship Id="rId47" Type="http://schemas.openxmlformats.org/officeDocument/2006/relationships/font" Target="fonts/MuliExtraBold-boldItalic.fntdata"/><Relationship Id="rId28" Type="http://schemas.openxmlformats.org/officeDocument/2006/relationships/font" Target="fonts/AlegreyaSans-regular.fntdata"/><Relationship Id="rId27" Type="http://schemas.openxmlformats.org/officeDocument/2006/relationships/font" Target="fonts/AlegreyaSans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legreya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legreyaSans-boldItalic.fntdata"/><Relationship Id="rId30" Type="http://schemas.openxmlformats.org/officeDocument/2006/relationships/font" Target="fonts/AlegreyaSans-italic.fntdata"/><Relationship Id="rId11" Type="http://schemas.openxmlformats.org/officeDocument/2006/relationships/slide" Target="slides/slide6.xml"/><Relationship Id="rId33" Type="http://schemas.openxmlformats.org/officeDocument/2006/relationships/font" Target="fonts/AlegreyaSansMedium-bold.fntdata"/><Relationship Id="rId10" Type="http://schemas.openxmlformats.org/officeDocument/2006/relationships/slide" Target="slides/slide5.xml"/><Relationship Id="rId32" Type="http://schemas.openxmlformats.org/officeDocument/2006/relationships/font" Target="fonts/AlegreyaSansMedium-regular.fntdata"/><Relationship Id="rId13" Type="http://schemas.openxmlformats.org/officeDocument/2006/relationships/slide" Target="slides/slide8.xml"/><Relationship Id="rId35" Type="http://schemas.openxmlformats.org/officeDocument/2006/relationships/font" Target="fonts/AlegreyaSans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AlegreyaSansMedium-italic.fntdata"/><Relationship Id="rId15" Type="http://schemas.openxmlformats.org/officeDocument/2006/relationships/slide" Target="slides/slide10.xml"/><Relationship Id="rId37" Type="http://schemas.openxmlformats.org/officeDocument/2006/relationships/font" Target="fonts/RobotoMono-bold.fntdata"/><Relationship Id="rId14" Type="http://schemas.openxmlformats.org/officeDocument/2006/relationships/slide" Target="slides/slide9.xml"/><Relationship Id="rId36" Type="http://schemas.openxmlformats.org/officeDocument/2006/relationships/font" Target="fonts/RobotoMon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Mon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Mon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0007b9be9_0_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0007b9be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Weaviate is an open-source tool in the creativesoftwarefdn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overall vision behind weaviate is the idea that all AI-related tasks can be reduced to semantic question answering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SeMI is a company that backs the development of the open source product and sells enterprise solutions on top of it (more later)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df52a0b52_0_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df52a0b52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Weaviate does not replace, but enhance existing graph technologies.</a:t>
            </a:r>
            <a:endParaRPr b="1"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Example: Should I use weaviate or a graph database directly? How do they differ?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Ease of use (GraphQL vs. SQL/Gremlin/Cipher etc.)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NLP and Contextionary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Modularity of Datastore (CAP-Theorem, pick what you need)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legreya Sans"/>
              <a:buChar char="○"/>
            </a:pPr>
            <a:r>
              <a:rPr lang="en-US"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Janusgraph, Neo4j, RedisGraph, …</a:t>
            </a:r>
            <a:br>
              <a:rPr lang="en-US"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br>
              <a:rPr lang="en-US"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Weaviate is not a GraphDB!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Ease-Of-Use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Think of the target group (A room full of graph experts vs enterprise companies who need results fast)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NLP features not coupled to the db technology (separation of concerns)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Use whichever datastore fits your use cases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First connector we have built: Janusgraph for Hyperscale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backed in turn by Cassandra (storage), Elasticsearch (indexing) and currently evaluating Spark (for analyses)</a:t>
            </a:r>
            <a:endParaRPr sz="1800"/>
          </a:p>
        </p:txBody>
      </p:sp>
      <p:sp>
        <p:nvSpPr>
          <p:cNvPr id="228" name="Google Shape;228;g4df52a0b52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df52a0b52_0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df52a0b52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User-facing APIs : REST and GraphQL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Microservice 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legreya Sans"/>
              <a:buChar char="○"/>
            </a:pPr>
            <a:r>
              <a:rPr lang="en-US"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small concern, 12-factor, docker and kubernetes native</a:t>
            </a:r>
            <a:endParaRPr sz="19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legreya Sans"/>
              <a:buChar char="○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(mention NLP example)</a:t>
            </a:r>
            <a:endParaRPr sz="19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Written in Golang 1.11 (yeah, modules!)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legreya Sans"/>
              <a:buChar char="○"/>
            </a:pPr>
            <a:r>
              <a:rPr lang="en-US"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proven to be a very good language in the cloud environment</a:t>
            </a:r>
            <a:endParaRPr sz="19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legreya Sans"/>
              <a:buChar char="○"/>
            </a:pPr>
            <a:r>
              <a:rPr lang="en-US"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great compromise between stability, ease of use and cloud performance</a:t>
            </a:r>
            <a:endParaRPr sz="19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legreya Sans"/>
              <a:buChar char="○"/>
            </a:pPr>
            <a:r>
              <a:rPr lang="en-US"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API design first -&gt; go-swagger</a:t>
            </a:r>
            <a:endParaRPr sz="19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Focus on Modularity &amp; Pluggability 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Examples next slides</a:t>
            </a:r>
            <a:endParaRPr sz="19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Microservice Example to mention:</a:t>
            </a:r>
            <a:endParaRPr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legreya Sans"/>
              <a:buChar char="○"/>
            </a:pPr>
            <a:r>
              <a:rPr lang="en-US"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Example: NLP service with different tech stack, communicating only through REST/GraphQL</a:t>
            </a:r>
            <a:endParaRPr/>
          </a:p>
        </p:txBody>
      </p:sp>
      <p:sp>
        <p:nvSpPr>
          <p:cNvPr id="236" name="Google Shape;236;g4df52a0b52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df52a0b52_0_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df52a0b52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Before explaining what: WHY!!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CAP theorem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Scaling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Speed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Specific features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Anything that implements a DatabaseConnector interface is a database connector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The remainder of the app is database-agnostic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First connector we have built: Janusgraph (with C* and ES)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Get started with FooBar connector</a:t>
            </a:r>
            <a:endParaRPr/>
          </a:p>
          <a:p>
            <a:pPr indent="0" lvl="0" marL="4572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4df52a0b52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df52a0b52_0_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df52a0b52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4df52a0b52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df52a0b52_0_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df52a0b52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4df52a0b52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df52a0b52_0_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df52a0b52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Completed</a:t>
            </a:r>
            <a:endParaRPr b="1"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REST API</a:t>
            </a:r>
            <a:b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GraphQL API Local</a:t>
            </a:r>
            <a:b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Network Get/GetMeta</a:t>
            </a:r>
            <a:b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Contextionary</a:t>
            </a:r>
            <a:b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Janusgraph Connector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In Development</a:t>
            </a:r>
            <a:br>
              <a:rPr b="1"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Network Fuzzy Requests</a:t>
            </a:r>
            <a:b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AuthN/AuthZ as proposed</a:t>
            </a:r>
            <a:b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b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b="1"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In Research</a:t>
            </a:r>
            <a:br>
              <a:rPr b="1"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Natural Language Interface on top of GraphQL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4df52a0b52_0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dfc743977_0_8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dfc743977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4dfc743977_0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df52a0b52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df52a0b5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What is Weaviate?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What is the Contextionary that powers Weaviate?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What can you do with weaviate?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How have we built weaviate?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Live Demo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There’s an easy way to try out Weaviate for yourself using docker-compose. More on that later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We appreciate speaking in front of a group of Graph Experts and really appreciate your feedback to form our design decisions</a:t>
            </a:r>
            <a:endParaRPr/>
          </a:p>
        </p:txBody>
      </p:sp>
      <p:sp>
        <p:nvSpPr>
          <p:cNvPr id="142" name="Google Shape;142;g4df52a0b5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df52a0b52_0_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df52a0b52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/>
              <a:t>first github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then explain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4df52a0b52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dfc74397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dfc74397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/>
              <a:t>Contextual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Based on contextionary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an AI-based Natural Language Tool to help add context to words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Ex1: King -Man +Women -&gt; Queen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/>
              <a:t>Result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We can make queries were we don’t have to do exact string matches, but match on context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“King” || “Queen” will not scale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Extremly helpful when we don’t know the ontology, either because it’s foreign data or the quality is not as good as we’d hope for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4dfc74397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dfc743977_0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dfc743977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/>
              <a:t>Example 1:</a:t>
            </a:r>
            <a:br>
              <a:rPr lang="en-US"/>
            </a:br>
            <a:r>
              <a:rPr lang="en-US"/>
              <a:t>Three datasets of restaurants with different properties that really mean the same thing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/>
              <a:t>Example 2:</a:t>
            </a:r>
            <a:br>
              <a:rPr lang="en-US"/>
            </a:br>
            <a:r>
              <a:rPr lang="en-US"/>
              <a:t>Disambiguation: Three homonoyms: Airplane, A level/flat surface, To Plane (wordworking)</a:t>
            </a:r>
            <a:endParaRPr/>
          </a:p>
        </p:txBody>
      </p:sp>
      <p:sp>
        <p:nvSpPr>
          <p:cNvPr id="185" name="Google Shape;185;g4dfc743977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dfc743977_0_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dfc743977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legreya Sans"/>
              <a:buChar char="●"/>
            </a:pPr>
            <a:r>
              <a:rPr lang="en-US" sz="3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Standalone</a:t>
            </a:r>
            <a:endParaRPr sz="30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legreya Sans"/>
              <a:buChar char="●"/>
            </a:pPr>
            <a:r>
              <a:rPr lang="en-US" sz="3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Peer-to-peer network</a:t>
            </a:r>
            <a:endParaRPr sz="30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○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own your data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○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enrich with other data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 sz="3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Connect weaviates to combine their strengths </a:t>
            </a: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(e.g. a fast dataset with a large dataset)</a:t>
            </a:r>
            <a:endParaRPr/>
          </a:p>
        </p:txBody>
      </p:sp>
      <p:sp>
        <p:nvSpPr>
          <p:cNvPr id="194" name="Google Shape;194;g4dfc743977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dfc743977_0_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dfc743977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legreya Sans"/>
              <a:buChar char="●"/>
            </a:pPr>
            <a:r>
              <a:rPr lang="en-US" sz="3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structured way to ask questions and receive answers (as you know from Google)</a:t>
            </a:r>
            <a:endParaRPr sz="30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legreya Sans"/>
              <a:buChar char="●"/>
            </a:pPr>
            <a:r>
              <a:rPr lang="en-US" sz="3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building on existing graph technologies:</a:t>
            </a:r>
            <a:br>
              <a:rPr lang="en-US" sz="3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en-US" sz="3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Graph Databases, GraphQL </a:t>
            </a:r>
            <a:endParaRPr sz="30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legreya Sans"/>
              <a:buChar char="●"/>
            </a:pPr>
            <a:r>
              <a:rPr lang="en-US" sz="3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adding more and more semantic tools to our infrastructure over time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 sz="1800"/>
              <a:t>Example: Ask Google a language question, receive an answer with your answer and related info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/>
              <a:t>Semantic Tools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/>
              <a:t>betting on Graph technology to resolve queries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/>
              <a:t>while betting on semantic tools to understand queries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/>
              <a:t>the combination of both will bring us closer to our vision that AI related tasks can be reduced to question answering</a:t>
            </a:r>
            <a:endParaRPr sz="1800"/>
          </a:p>
        </p:txBody>
      </p:sp>
      <p:sp>
        <p:nvSpPr>
          <p:cNvPr id="203" name="Google Shape;203;g4dfc743977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df52a0b52_0_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df52a0b52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legreya Sans"/>
              <a:buChar char="●"/>
            </a:pPr>
            <a:r>
              <a:rPr lang="en-US" sz="3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Combine data across Industries without harmonizing ontologies</a:t>
            </a:r>
            <a:endParaRPr sz="30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legreya Sans"/>
              <a:buChar char="●"/>
            </a:pPr>
            <a:r>
              <a:rPr lang="en-US" sz="3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Easily gain more insights into data you already own</a:t>
            </a:r>
            <a:endParaRPr sz="30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legreya Sans"/>
              <a:buChar char="●"/>
            </a:pPr>
            <a:r>
              <a:rPr lang="en-US" sz="30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Enrich your data with publicly known, but previously inaccessible data</a:t>
            </a:r>
            <a:endParaRPr sz="30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○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Find new customers</a:t>
            </a:r>
            <a:endParaRPr sz="2400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○"/>
            </a:pPr>
            <a:r>
              <a:rPr lang="en-US"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Fraud detection and other behavioral analyses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br>
              <a:rPr lang="en-US" sz="1800"/>
            </a:br>
            <a:br>
              <a:rPr lang="en-US" sz="1800"/>
            </a:br>
            <a:r>
              <a:rPr lang="en-US" sz="1800"/>
              <a:t>Examples: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 Retailer and Bank - 4k on demand video subscriptions and TV Sales -&gt; is there a correlation we can benefit from?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Mobile phone providers have movement data of postal codes, this can benefit retailers, restaurant chains (demographics), transportation industry, </a:t>
            </a:r>
            <a:r>
              <a:rPr lang="en-US" sz="1800"/>
              <a:t>...</a:t>
            </a:r>
            <a:r>
              <a:rPr lang="en-US" sz="1800"/>
              <a:t>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Find customers: Seperation of concerns: Assume you are in a B2B industry -&gt; compare potential customers to existing customers -&gt;  your main concern should not be to identify potential leads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Typical Machine Learning example: Spam detection other databases with behavioral data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Keep in mind, whenever this data is in weaviate it is always structured</a:t>
            </a:r>
            <a:endParaRPr sz="1800"/>
          </a:p>
        </p:txBody>
      </p:sp>
      <p:sp>
        <p:nvSpPr>
          <p:cNvPr id="211" name="Google Shape;211;g4df52a0b52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dfc743977_0_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dfc743977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you need to know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Local vs Network Queries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Things are Things (“Airplane”), Actions are interactions (“Flight”)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Scenario: Every Airport operators a weaviate, filled by their local airport management system. Could be different at every airport. We have no way of knowing the ontology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As an aircraft service company we want to ask different airports about real time information about which airlines are currently on the ground</a:t>
            </a:r>
            <a:endParaRPr/>
          </a:p>
        </p:txBody>
      </p:sp>
      <p:sp>
        <p:nvSpPr>
          <p:cNvPr id="219" name="Google Shape;219;g4dfc743977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verticale teks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e titel en teks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95025C"/>
              </a:buClr>
              <a:buSzPts val="6900"/>
              <a:buFont typeface="Alegreya Sans Black"/>
              <a:buNone/>
              <a:defRPr sz="6900">
                <a:solidFill>
                  <a:srgbClr val="95025C"/>
                </a:solidFill>
                <a:latin typeface="Alegreya Sans Black"/>
                <a:ea typeface="Alegreya Sans Black"/>
                <a:cs typeface="Alegreya Sans Black"/>
                <a:sym typeface="Alegreya Sans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91" name="Google Shape;91;p1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/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3" name="Google Shape;103;p1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0A002"/>
              </a:buClr>
              <a:buSzPts val="4000"/>
              <a:buFont typeface="Alegreya Sans Medium"/>
              <a:buNone/>
              <a:defRPr sz="4000">
                <a:solidFill>
                  <a:srgbClr val="B0A002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3700"/>
              <a:buFont typeface="Muli Black"/>
              <a:buNone/>
              <a:defRPr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6400"/>
              <a:buFont typeface="Muli Black"/>
              <a:buNone/>
              <a:defRPr sz="6400"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6400"/>
              <a:buFont typeface="Muli Black"/>
              <a:buNone/>
              <a:defRPr sz="6400"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6400"/>
              <a:buFont typeface="Muli Black"/>
              <a:buNone/>
              <a:defRPr sz="6400"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6400"/>
              <a:buFont typeface="Muli Black"/>
              <a:buNone/>
              <a:defRPr sz="6400"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6400"/>
              <a:buFont typeface="Muli Black"/>
              <a:buNone/>
              <a:defRPr sz="6400"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6400"/>
              <a:buFont typeface="Muli Black"/>
              <a:buNone/>
              <a:defRPr sz="6400"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6400"/>
              <a:buFont typeface="Muli Black"/>
              <a:buNone/>
              <a:defRPr sz="6400"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6400"/>
              <a:buFont typeface="Muli Black"/>
              <a:buNone/>
              <a:defRPr sz="6400"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6400"/>
              <a:buFont typeface="Muli Black"/>
              <a:buNone/>
              <a:defRPr sz="6400">
                <a:solidFill>
                  <a:srgbClr val="45818E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8" name="Google Shape;118;p21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9" name="Google Shape;119;p21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>
  <p:cSld name="Titeldia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43938" y="6490462"/>
            <a:ext cx="498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" name="Google Shape;21;p3"/>
          <p:cNvCxnSpPr/>
          <p:nvPr/>
        </p:nvCxnSpPr>
        <p:spPr>
          <a:xfrm flipH="1" rot="10800000">
            <a:off x="69448" y="6486612"/>
            <a:ext cx="8993400" cy="2400"/>
          </a:xfrm>
          <a:prstGeom prst="straightConnector1">
            <a:avLst/>
          </a:prstGeom>
          <a:noFill/>
          <a:ln cap="flat" cmpd="sng" w="19050">
            <a:solidFill>
              <a:srgbClr val="0097A7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ttps://lh6.googleusercontent.com/lzlw4eaVLCTr6YwX0WDrHq26XlOhREM64knyYFbwD3Zd5Q5QRnqaCOjTxF8M2Bb9D7smat1XA4_41V5BOxW4uSwxcgKlMN7mcGFja8y_RNEzxJ4wtFPKhOblUzwsrfJb135np2-35LQ"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48" y="6564453"/>
            <a:ext cx="498349" cy="17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ekop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van twee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elijking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29841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629841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leen titel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3887391" y="987425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3887391" y="987425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legreya Sans"/>
              <a:buNone/>
              <a:defRPr sz="3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uli"/>
              <a:buNone/>
              <a:defRPr sz="3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uli"/>
              <a:buNone/>
              <a:defRPr sz="3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uli"/>
              <a:buNone/>
              <a:defRPr sz="3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uli"/>
              <a:buNone/>
              <a:defRPr sz="3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uli"/>
              <a:buNone/>
              <a:defRPr sz="3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uli"/>
              <a:buNone/>
              <a:defRPr sz="3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uli"/>
              <a:buNone/>
              <a:defRPr sz="3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uli"/>
              <a:buNone/>
              <a:defRPr sz="3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  <a:defRPr sz="24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legreya Sans"/>
              <a:buChar char="○"/>
              <a:defRPr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legreya Sans"/>
              <a:buChar char="■"/>
              <a:defRPr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legreya Sans"/>
              <a:buChar char="●"/>
              <a:defRPr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legreya Sans"/>
              <a:buChar char="○"/>
              <a:defRPr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legreya Sans"/>
              <a:buChar char="■"/>
              <a:defRPr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legreya Sans"/>
              <a:buChar char="●"/>
              <a:defRPr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legreya Sans"/>
              <a:buChar char="○"/>
              <a:defRPr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legreya Sans"/>
              <a:buChar char="■"/>
              <a:defRPr sz="19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/>
        </p:txBody>
      </p:sp>
      <p:cxnSp>
        <p:nvCxnSpPr>
          <p:cNvPr id="85" name="Google Shape;85;p13"/>
          <p:cNvCxnSpPr/>
          <p:nvPr/>
        </p:nvCxnSpPr>
        <p:spPr>
          <a:xfrm>
            <a:off x="103625" y="6453641"/>
            <a:ext cx="8912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p13"/>
          <p:cNvSpPr txBox="1"/>
          <p:nvPr/>
        </p:nvSpPr>
        <p:spPr>
          <a:xfrm>
            <a:off x="2523750" y="6527267"/>
            <a:ext cx="40965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CCCCCC"/>
                </a:solidFill>
                <a:latin typeface="Alegreya Sans"/>
                <a:ea typeface="Alegreya Sans"/>
                <a:cs typeface="Alegreya Sans"/>
                <a:sym typeface="Alegreya Sans"/>
              </a:rPr>
              <a:t>FOSDEM 2019</a:t>
            </a:r>
            <a:endParaRPr sz="1500">
              <a:solidFill>
                <a:srgbClr val="CCCCCC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54899" y="6527267"/>
            <a:ext cx="529620" cy="1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hyperlink" Target="https://github.com/creativesoftwarefdn/weaviate/blob/999fca94146dfba44803c3f862e3a25951a100dc/database/connectors/foobar/connector.go#L356-L379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creativesoftwarefdn/weaviate/issues/628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semi.network" TargetMode="External"/><Relationship Id="rId4" Type="http://schemas.openxmlformats.org/officeDocument/2006/relationships/hyperlink" Target="http://www.dilocker.de" TargetMode="External"/><Relationship Id="rId5" Type="http://schemas.openxmlformats.org/officeDocument/2006/relationships/hyperlink" Target="https://github.com/etiennedi" TargetMode="External"/><Relationship Id="rId6" Type="http://schemas.openxmlformats.org/officeDocument/2006/relationships/hyperlink" Target="https://twitter.com/etiennedi" TargetMode="External"/><Relationship Id="rId7" Type="http://schemas.openxmlformats.org/officeDocument/2006/relationships/hyperlink" Target="https://www.youtube.com/c/kubucatio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ctrTitle"/>
          </p:nvPr>
        </p:nvSpPr>
        <p:spPr>
          <a:xfrm>
            <a:off x="311700" y="4543375"/>
            <a:ext cx="8245200" cy="1533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2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Weaviate - The Decentralized Knowledge Graph</a:t>
            </a:r>
            <a:endParaRPr sz="4800">
              <a:solidFill>
                <a:schemeClr val="dk2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35" name="Google Shape;135;p25"/>
          <p:cNvSpPr txBox="1"/>
          <p:nvPr>
            <p:ph idx="1" type="subTitle"/>
          </p:nvPr>
        </p:nvSpPr>
        <p:spPr>
          <a:xfrm>
            <a:off x="311700" y="4103983"/>
            <a:ext cx="3845100" cy="46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Saturday 2nd</a:t>
            </a:r>
            <a:r>
              <a:rPr lang="en-US" sz="1900"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-US" sz="1900"/>
              <a:t>February </a:t>
            </a:r>
            <a:r>
              <a:rPr lang="en-US" sz="1900">
                <a:latin typeface="Alegreya Sans"/>
                <a:ea typeface="Alegreya Sans"/>
                <a:cs typeface="Alegreya Sans"/>
                <a:sym typeface="Alegreya Sans"/>
              </a:rPr>
              <a:t>201</a:t>
            </a:r>
            <a:r>
              <a:rPr lang="en-US" sz="1900"/>
              <a:t>9 / FOSDEM</a:t>
            </a:r>
            <a:endParaRPr sz="19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29067"/>
            <a:ext cx="4575900" cy="16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5"/>
          <p:cNvSpPr txBox="1"/>
          <p:nvPr>
            <p:ph idx="1" type="subTitle"/>
          </p:nvPr>
        </p:nvSpPr>
        <p:spPr>
          <a:xfrm>
            <a:off x="4831750" y="371158"/>
            <a:ext cx="3845100" cy="46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by Etienne Dilocker</a:t>
            </a:r>
            <a:endParaRPr sz="19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full contact details on last slide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How is weaviate different from existing Graph Technology?</a:t>
            </a:r>
            <a:endParaRPr sz="3600"/>
          </a:p>
        </p:txBody>
      </p:sp>
      <p:sp>
        <p:nvSpPr>
          <p:cNvPr id="231" name="Google Shape;231;p34"/>
          <p:cNvSpPr txBox="1"/>
          <p:nvPr>
            <p:ph idx="1" type="body"/>
          </p:nvPr>
        </p:nvSpPr>
        <p:spPr>
          <a:xfrm>
            <a:off x="311700" y="2295251"/>
            <a:ext cx="8520600" cy="379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Weaviate does not replace, but enhance existing graph technologies.</a:t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Example: Should I use weaviate or a graph database directly? How do they differ?</a:t>
            </a:r>
            <a:endParaRPr/>
          </a:p>
          <a:p>
            <a:pPr indent="-381000" lvl="0" marL="457200" rtl="0" algn="l">
              <a:spcBef>
                <a:spcPts val="21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Ease of use (GraphQL vs. SQL/Gremlin/Cipher etc.)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NLP and Contextionary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Modularity of Datastore (CAP-Theorem, pick what you need)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Janusgraph, Neo4j, RedisGraph, ...</a:t>
            </a:r>
            <a:endParaRPr/>
          </a:p>
        </p:txBody>
      </p:sp>
      <p:sp>
        <p:nvSpPr>
          <p:cNvPr id="232" name="Google Shape;232;p3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Architecture - what is weaviate made of</a:t>
            </a:r>
            <a:endParaRPr sz="3000"/>
          </a:p>
        </p:txBody>
      </p:sp>
      <p:sp>
        <p:nvSpPr>
          <p:cNvPr id="239" name="Google Shape;239;p3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User-facing APIs : REST and GraphQL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Microservice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small concern, 12-factor, docker and kubernetes native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Written in Golang 1.11 (yeah, modules!)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proven to be a very good language in the cloud environment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great compromise between stability, ease of use and cloud performance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API design first -&gt; go-swagger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Focus on Modularity &amp; Pluggability 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Examples next slides</a:t>
            </a:r>
            <a:endParaRPr/>
          </a:p>
        </p:txBody>
      </p:sp>
      <p:sp>
        <p:nvSpPr>
          <p:cNvPr id="240" name="Google Shape;240;p3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type="title"/>
          </p:nvPr>
        </p:nvSpPr>
        <p:spPr>
          <a:xfrm>
            <a:off x="311700" y="468550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Focus on Modularity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Database Connector</a:t>
            </a:r>
            <a:endParaRPr/>
          </a:p>
        </p:txBody>
      </p:sp>
      <p:sp>
        <p:nvSpPr>
          <p:cNvPr id="247" name="Google Shape;247;p36"/>
          <p:cNvSpPr txBox="1"/>
          <p:nvPr>
            <p:ph idx="1" type="body"/>
          </p:nvPr>
        </p:nvSpPr>
        <p:spPr>
          <a:xfrm>
            <a:off x="311700" y="1969333"/>
            <a:ext cx="4237200" cy="399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legreya Sans"/>
              <a:buChar char="●"/>
            </a:pPr>
            <a:r>
              <a:rPr lang="en-US"/>
              <a:t>Anything that implements a DatabaseConnector interface is a database connector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The remainder of the app is database-agnostic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First connector we have built: Janusgraph (with C* and ES)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Get started with FooBar connector</a:t>
            </a:r>
            <a:endParaRPr/>
          </a:p>
        </p:txBody>
      </p:sp>
      <p:sp>
        <p:nvSpPr>
          <p:cNvPr id="248" name="Google Shape;248;p3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9" name="Google Shape;2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350" y="2140275"/>
            <a:ext cx="4290302" cy="329466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/>
        </p:nvSpPr>
        <p:spPr>
          <a:xfrm>
            <a:off x="4729175" y="5568233"/>
            <a:ext cx="3827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https://github.com/creativesoftwarefdn/weaviate/blob/999fca94146dfba44803c3f862e3a25951a100dc/database/connectors/foobar/connector.go#L356-L379</a:t>
            </a:r>
            <a:r>
              <a:rPr lang="en-US" sz="1100"/>
              <a:t> 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/>
          <p:nvPr>
            <p:ph type="title"/>
          </p:nvPr>
        </p:nvSpPr>
        <p:spPr>
          <a:xfrm>
            <a:off x="311700" y="468550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Focus on Modularity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Example: Authentication and Authorization</a:t>
            </a:r>
            <a:endParaRPr sz="3000"/>
          </a:p>
        </p:txBody>
      </p:sp>
      <p:sp>
        <p:nvSpPr>
          <p:cNvPr id="257" name="Google Shape;257;p37"/>
          <p:cNvSpPr txBox="1"/>
          <p:nvPr>
            <p:ph idx="1" type="body"/>
          </p:nvPr>
        </p:nvSpPr>
        <p:spPr>
          <a:xfrm>
            <a:off x="311700" y="1587925"/>
            <a:ext cx="8245200" cy="399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Inspired by K8s</a:t>
            </a:r>
            <a:endParaRPr/>
          </a:p>
          <a:p>
            <a: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good separation between AuthN and AuthZ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AuthN highly pluggable </a:t>
            </a:r>
            <a:endParaRPr/>
          </a:p>
          <a:p>
            <a: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/>
              <a:t>Basic Auth</a:t>
            </a:r>
            <a:endParaRPr/>
          </a:p>
          <a:p>
            <a: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/>
              <a:t>OpenID Connect</a:t>
            </a:r>
            <a:endParaRPr/>
          </a:p>
          <a:p>
            <a: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/>
              <a:t>… let’s see what our users use</a:t>
            </a:r>
            <a:endParaRPr/>
          </a:p>
          <a:p>
            <a: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/>
              <a:t>anything that can decided between authenticated “yes/no” and provide a username and/or group to the AuthZ plugin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AuthZ</a:t>
            </a:r>
            <a:endParaRPr/>
          </a:p>
          <a:p>
            <a: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/>
              <a:t>Role-based Access</a:t>
            </a:r>
            <a:endParaRPr/>
          </a:p>
          <a:p>
            <a: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/>
              <a:t> (</a:t>
            </a:r>
            <a:r>
              <a:rPr lang="en-US" sz="1400">
                <a:latin typeface="Roboto Mono"/>
                <a:ea typeface="Roboto Mono"/>
                <a:cs typeface="Roboto Mono"/>
                <a:sym typeface="Roboto Mono"/>
              </a:rPr>
              <a:t>e.g. [“read”, “write”] on [“Things”, “*”]</a:t>
            </a:r>
            <a:r>
              <a:rPr lang="en-US"/>
              <a:t>)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full proposal available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https://github.com/creativesoftwarefdn/weaviate/issues/628</a:t>
            </a:r>
            <a:r>
              <a:rPr lang="en-US"/>
              <a:t> </a:t>
            </a:r>
            <a:endParaRPr/>
          </a:p>
        </p:txBody>
      </p:sp>
      <p:sp>
        <p:nvSpPr>
          <p:cNvPr id="258" name="Google Shape;258;p3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Who’s behind weaviate and what do they offer?</a:t>
            </a:r>
            <a:endParaRPr sz="2400"/>
          </a:p>
        </p:txBody>
      </p:sp>
      <p:sp>
        <p:nvSpPr>
          <p:cNvPr id="265" name="Google Shape;265;p38"/>
          <p:cNvSpPr txBox="1"/>
          <p:nvPr>
            <p:ph idx="1" type="body"/>
          </p:nvPr>
        </p:nvSpPr>
        <p:spPr>
          <a:xfrm>
            <a:off x="311700" y="1536625"/>
            <a:ext cx="4575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Enterprise support / Consulting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Advanced Networking abilities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Operate own weaviate with helpful datasets (e.g. Wikipedia-based, SMB directory)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Custom contextionaries (industry-specific)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“Playground” user interface</a:t>
            </a:r>
            <a:endParaRPr/>
          </a:p>
        </p:txBody>
      </p:sp>
      <p:sp>
        <p:nvSpPr>
          <p:cNvPr id="266" name="Google Shape;266;p3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7" name="Google Shape;2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725" y="4802667"/>
            <a:ext cx="4575900" cy="16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020" y="1608124"/>
            <a:ext cx="1503312" cy="14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7612" y="3130875"/>
            <a:ext cx="2264800" cy="13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/>
          <p:nvPr>
            <p:ph type="title"/>
          </p:nvPr>
        </p:nvSpPr>
        <p:spPr>
          <a:xfrm>
            <a:off x="311700" y="403285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Roadmap	</a:t>
            </a:r>
            <a:endParaRPr/>
          </a:p>
        </p:txBody>
      </p:sp>
      <p:sp>
        <p:nvSpPr>
          <p:cNvPr id="276" name="Google Shape;276;p39"/>
          <p:cNvSpPr txBox="1"/>
          <p:nvPr>
            <p:ph idx="1" type="body"/>
          </p:nvPr>
        </p:nvSpPr>
        <p:spPr>
          <a:xfrm>
            <a:off x="311700" y="1416044"/>
            <a:ext cx="2552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Completed</a:t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REST API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GraphQL API Local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Network Get/GetMeta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Contextionary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/>
              <a:t>Janusgraph Connector</a:t>
            </a:r>
            <a:endParaRPr/>
          </a:p>
        </p:txBody>
      </p:sp>
      <p:sp>
        <p:nvSpPr>
          <p:cNvPr id="277" name="Google Shape;277;p39"/>
          <p:cNvSpPr txBox="1"/>
          <p:nvPr>
            <p:ph idx="12" type="sldNum"/>
          </p:nvPr>
        </p:nvSpPr>
        <p:spPr>
          <a:xfrm>
            <a:off x="8556784" y="6447853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39"/>
          <p:cNvSpPr txBox="1"/>
          <p:nvPr>
            <p:ph idx="1" type="body"/>
          </p:nvPr>
        </p:nvSpPr>
        <p:spPr>
          <a:xfrm>
            <a:off x="3295950" y="1416044"/>
            <a:ext cx="2552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In Development</a:t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Network Fuzzy Requests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AuthN/AuthZ as proposed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9"/>
          <p:cNvSpPr txBox="1"/>
          <p:nvPr>
            <p:ph idx="1" type="body"/>
          </p:nvPr>
        </p:nvSpPr>
        <p:spPr>
          <a:xfrm>
            <a:off x="6191575" y="1416044"/>
            <a:ext cx="2552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In Research</a:t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/>
              <a:t>Natural Language Interface on top of GraphQL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/>
          <p:nvPr>
            <p:ph type="title"/>
          </p:nvPr>
        </p:nvSpPr>
        <p:spPr>
          <a:xfrm>
            <a:off x="311700" y="403285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Feedback and Contact Info</a:t>
            </a:r>
            <a:r>
              <a:rPr lang="en-US"/>
              <a:t>	</a:t>
            </a:r>
            <a:endParaRPr/>
          </a:p>
        </p:txBody>
      </p:sp>
      <p:sp>
        <p:nvSpPr>
          <p:cNvPr id="286" name="Google Shape;286;p40"/>
          <p:cNvSpPr txBox="1"/>
          <p:nvPr>
            <p:ph idx="1" type="body"/>
          </p:nvPr>
        </p:nvSpPr>
        <p:spPr>
          <a:xfrm>
            <a:off x="311700" y="1416050"/>
            <a:ext cx="4112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Feedback areas</a:t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General Feedback - How useful can weaviate be to you?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API design - Ease of use vs. Abilities?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/>
              <a:t>Connectors - Abstraction vs. Specific features?</a:t>
            </a:r>
            <a:endParaRPr/>
          </a:p>
        </p:txBody>
      </p:sp>
      <p:sp>
        <p:nvSpPr>
          <p:cNvPr id="287" name="Google Shape;287;p40"/>
          <p:cNvSpPr txBox="1"/>
          <p:nvPr>
            <p:ph idx="12" type="sldNum"/>
          </p:nvPr>
        </p:nvSpPr>
        <p:spPr>
          <a:xfrm>
            <a:off x="8556784" y="6447853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40"/>
          <p:cNvSpPr txBox="1"/>
          <p:nvPr>
            <p:ph idx="1" type="body"/>
          </p:nvPr>
        </p:nvSpPr>
        <p:spPr>
          <a:xfrm>
            <a:off x="4850200" y="1529726"/>
            <a:ext cx="4112100" cy="504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Contact SeMI</a:t>
            </a:r>
            <a:br>
              <a:rPr b="1" lang="en-US"/>
            </a:br>
            <a:r>
              <a:rPr lang="en-US" u="sng">
                <a:solidFill>
                  <a:schemeClr val="hlink"/>
                </a:solidFill>
                <a:hlinkClick r:id="rId3"/>
              </a:rPr>
              <a:t>semi.network</a:t>
            </a:r>
            <a:r>
              <a:rPr lang="en-US"/>
              <a:t> </a:t>
            </a:r>
            <a:br>
              <a:rPr lang="en-US"/>
            </a:br>
            <a:r>
              <a:rPr lang="en-US"/>
              <a:t>Reach out to David or Micha</a:t>
            </a:r>
            <a:endParaRPr/>
          </a:p>
          <a:p>
            <a:pPr indent="0" lvl="0" marL="0" rtl="0" algn="r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2100"/>
              </a:spcBef>
              <a:spcAft>
                <a:spcPts val="2100"/>
              </a:spcAft>
              <a:buNone/>
            </a:pPr>
            <a:r>
              <a:rPr b="1" lang="en-US"/>
              <a:t>About me</a:t>
            </a:r>
            <a:br>
              <a:rPr b="1" lang="en-US"/>
            </a:br>
            <a:r>
              <a:rPr lang="en-US"/>
              <a:t>Etienne Dilocker</a:t>
            </a:r>
            <a:br>
              <a:rPr lang="en-US"/>
            </a:br>
            <a:r>
              <a:rPr lang="en-US"/>
              <a:t> </a:t>
            </a:r>
            <a:r>
              <a:rPr lang="en-US">
                <a:solidFill>
                  <a:schemeClr val="accent3"/>
                </a:solidFill>
              </a:rPr>
              <a:t>Core Developer Weaviate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4"/>
              </a:rPr>
              <a:t>dilocker.de</a:t>
            </a:r>
            <a:r>
              <a:rPr lang="en-US"/>
              <a:t> 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5"/>
              </a:rPr>
              <a:t>GitHub</a:t>
            </a:r>
            <a:r>
              <a:rPr lang="en-US"/>
              <a:t>/</a:t>
            </a:r>
            <a:r>
              <a:rPr lang="en-US" u="sng">
                <a:solidFill>
                  <a:schemeClr val="hlink"/>
                </a:solidFill>
                <a:hlinkClick r:id="rId6"/>
              </a:rPr>
              <a:t>Twitter</a:t>
            </a:r>
            <a:r>
              <a:rPr lang="en-US"/>
              <a:t>: etiennedi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7"/>
              </a:rPr>
              <a:t>YouTube: kubucation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593375"/>
            <a:ext cx="3966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Our Plan for the next 30 minutes</a:t>
            </a:r>
            <a:endParaRPr sz="3000">
              <a:solidFill>
                <a:srgbClr val="B0A002"/>
              </a:solidFill>
            </a:endParaRPr>
          </a:p>
        </p:txBody>
      </p:sp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278700" y="2428458"/>
            <a:ext cx="3999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is Weaviate?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is the Contextionary that powers Weaviate?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can you do with weaviate?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How have we built weaviate?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Live Demo</a:t>
            </a:r>
            <a:endParaRPr sz="2400"/>
          </a:p>
        </p:txBody>
      </p:sp>
      <p:sp>
        <p:nvSpPr>
          <p:cNvPr id="147" name="Google Shape;147;p26"/>
          <p:cNvSpPr txBox="1"/>
          <p:nvPr>
            <p:ph type="title"/>
          </p:nvPr>
        </p:nvSpPr>
        <p:spPr>
          <a:xfrm>
            <a:off x="4832400" y="593375"/>
            <a:ext cx="3966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What do we get out of it?</a:t>
            </a:r>
            <a:endParaRPr sz="3000">
              <a:solidFill>
                <a:srgbClr val="B0A002"/>
              </a:solidFill>
            </a:endParaRPr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4815900" y="2428458"/>
            <a:ext cx="3999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Spark your desire to try it out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Get Feedback from you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Weaviate?</a:t>
            </a:r>
            <a:endParaRPr/>
          </a:p>
        </p:txBody>
      </p:sp>
      <p:sp>
        <p:nvSpPr>
          <p:cNvPr id="155" name="Google Shape;155;p2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11700" y="1536625"/>
            <a:ext cx="4609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533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legreya Sans Medium"/>
              <a:buChar char="●"/>
            </a:pPr>
            <a:r>
              <a:rPr lang="en-US" sz="4800">
                <a:latin typeface="Alegreya Sans Medium"/>
                <a:ea typeface="Alegreya Sans Medium"/>
                <a:cs typeface="Alegreya Sans Medium"/>
                <a:sym typeface="Alegreya Sans Medium"/>
              </a:rPr>
              <a:t>Contextual</a:t>
            </a:r>
            <a:endParaRPr sz="4800"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indent="-533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legreya Sans Medium"/>
              <a:buChar char="●"/>
            </a:pPr>
            <a:r>
              <a:rPr lang="en-US" sz="4800">
                <a:latin typeface="Alegreya Sans Medium"/>
                <a:ea typeface="Alegreya Sans Medium"/>
                <a:cs typeface="Alegreya Sans Medium"/>
                <a:sym typeface="Alegreya Sans Medium"/>
              </a:rPr>
              <a:t>Decentralized </a:t>
            </a:r>
            <a:endParaRPr sz="4800"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indent="-533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legreya Sans Medium"/>
              <a:buChar char="●"/>
            </a:pPr>
            <a:r>
              <a:rPr lang="en-US" sz="4800">
                <a:latin typeface="Alegreya Sans Medium"/>
                <a:ea typeface="Alegreya Sans Medium"/>
                <a:cs typeface="Alegreya Sans Medium"/>
                <a:sym typeface="Alegreya Sans Medium"/>
              </a:rPr>
              <a:t>Knowledge Graph</a:t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125" y="3365873"/>
            <a:ext cx="2896650" cy="226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/>
        </p:nvSpPr>
        <p:spPr>
          <a:xfrm>
            <a:off x="2159400" y="5707775"/>
            <a:ext cx="63972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uli SemiBold"/>
                <a:ea typeface="Muli SemiBold"/>
                <a:cs typeface="Muli SemiBold"/>
                <a:sym typeface="Muli SemiBold"/>
              </a:rPr>
              <a:t>github.com/creativesoftwarefdn/weaviate</a:t>
            </a:r>
            <a:endParaRPr sz="2400">
              <a:latin typeface="Muli SemiBold"/>
              <a:ea typeface="Muli SemiBold"/>
              <a:cs typeface="Muli SemiBold"/>
              <a:sym typeface="Muli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Introducing the Contextionary</a:t>
            </a:r>
            <a:endParaRPr/>
          </a:p>
        </p:txBody>
      </p:sp>
      <p:sp>
        <p:nvSpPr>
          <p:cNvPr id="165" name="Google Shape;165;p2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28"/>
          <p:cNvSpPr txBox="1"/>
          <p:nvPr/>
        </p:nvSpPr>
        <p:spPr>
          <a:xfrm>
            <a:off x="3587275" y="3300875"/>
            <a:ext cx="23211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5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KING</a:t>
            </a:r>
            <a:endParaRPr sz="6000">
              <a:solidFill>
                <a:schemeClr val="accent5"/>
              </a:solidFill>
              <a:latin typeface="Muli ExtraBold"/>
              <a:ea typeface="Muli ExtraBold"/>
              <a:cs typeface="Muli ExtraBold"/>
              <a:sym typeface="Muli ExtraBold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934500" y="2781700"/>
            <a:ext cx="16581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MAN</a:t>
            </a:r>
            <a:endParaRPr b="1" sz="3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4907775" y="4500800"/>
            <a:ext cx="16581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MALE</a:t>
            </a:r>
            <a:endParaRPr b="1" sz="3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5308850" y="1706775"/>
            <a:ext cx="188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ROYAL</a:t>
            </a:r>
            <a:endParaRPr b="1" sz="3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1057600" y="3871125"/>
            <a:ext cx="188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RULER</a:t>
            </a:r>
            <a:endParaRPr b="1" sz="3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2938300" y="4769600"/>
            <a:ext cx="188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RICH</a:t>
            </a:r>
            <a:endParaRPr b="1" sz="3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5708875" y="2820175"/>
            <a:ext cx="2847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CELEBRITY</a:t>
            </a:r>
            <a:endParaRPr b="1" sz="3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2986050" y="1293175"/>
            <a:ext cx="204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FANCY</a:t>
            </a:r>
            <a:endParaRPr b="1" sz="3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4871700" y="5487400"/>
            <a:ext cx="396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WELL-SPOKEN</a:t>
            </a:r>
            <a:endParaRPr b="1" sz="3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253875" y="5487400"/>
            <a:ext cx="396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OPPRESSOR</a:t>
            </a:r>
            <a:endParaRPr b="1" sz="3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6296100" y="3801575"/>
            <a:ext cx="2847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MONARCH</a:t>
            </a:r>
            <a:endParaRPr b="1" sz="3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7" name="Google Shape;177;p28"/>
          <p:cNvSpPr txBox="1"/>
          <p:nvPr/>
        </p:nvSpPr>
        <p:spPr>
          <a:xfrm>
            <a:off x="685275" y="2056675"/>
            <a:ext cx="3529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HAMBURGERS</a:t>
            </a:r>
            <a:endParaRPr b="1" sz="3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2672875" y="2681475"/>
            <a:ext cx="23211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THRONE</a:t>
            </a:r>
            <a:endParaRPr b="1" sz="3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576150" y="2963900"/>
            <a:ext cx="2409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WOMAN</a:t>
            </a:r>
            <a:endParaRPr b="1" sz="3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5060175" y="4653200"/>
            <a:ext cx="23211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FEMALE</a:t>
            </a:r>
            <a:endParaRPr b="1" sz="3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3091125" y="3395450"/>
            <a:ext cx="30357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5"/>
                </a:solidFill>
                <a:latin typeface="Muli ExtraBold"/>
                <a:ea typeface="Muli ExtraBold"/>
                <a:cs typeface="Muli ExtraBold"/>
                <a:sym typeface="Muli ExtraBold"/>
              </a:rPr>
              <a:t>QUEEN</a:t>
            </a:r>
            <a:endParaRPr sz="6000">
              <a:solidFill>
                <a:schemeClr val="accent5"/>
              </a:solidFill>
              <a:latin typeface="Muli ExtraBold"/>
              <a:ea typeface="Muli ExtraBold"/>
              <a:cs typeface="Muli ExtraBold"/>
              <a:sym typeface="Muli Extra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Contextionary: Other Examples</a:t>
            </a:r>
            <a:endParaRPr/>
          </a:p>
        </p:txBody>
      </p:sp>
      <p:sp>
        <p:nvSpPr>
          <p:cNvPr id="188" name="Google Shape;188;p2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9"/>
          <p:cNvSpPr txBox="1"/>
          <p:nvPr>
            <p:ph type="title"/>
          </p:nvPr>
        </p:nvSpPr>
        <p:spPr>
          <a:xfrm>
            <a:off x="266500" y="2489542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location vs. place vs. city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4013542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seal vs. seal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Decentralized</a:t>
            </a:r>
            <a:endParaRPr/>
          </a:p>
        </p:txBody>
      </p:sp>
      <p:sp>
        <p:nvSpPr>
          <p:cNvPr id="197" name="Google Shape;197;p3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925" y="1598050"/>
            <a:ext cx="4058377" cy="386574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Standalone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Peer-to-peer network</a:t>
            </a:r>
            <a:endParaRPr sz="30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own your data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enrich with other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3000"/>
              <a:t>Connect</a:t>
            </a:r>
            <a:r>
              <a:rPr lang="en-US" sz="3000"/>
              <a:t> weaviates to combine their strengths </a:t>
            </a:r>
            <a:r>
              <a:rPr lang="en-US" sz="2400"/>
              <a:t>(e.g. a fast dataset with a large dataset)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Knowledge Graph</a:t>
            </a:r>
            <a:endParaRPr/>
          </a:p>
        </p:txBody>
      </p:sp>
      <p:sp>
        <p:nvSpPr>
          <p:cNvPr id="206" name="Google Shape;206;p3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31"/>
          <p:cNvSpPr txBox="1"/>
          <p:nvPr>
            <p:ph idx="1" type="body"/>
          </p:nvPr>
        </p:nvSpPr>
        <p:spPr>
          <a:xfrm>
            <a:off x="311700" y="2033200"/>
            <a:ext cx="8211900" cy="3707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structured way to ask questions and receive answers (as you know from Google)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legreya Sans"/>
              <a:buChar char="●"/>
            </a:pPr>
            <a:r>
              <a:rPr lang="en-US" sz="3000"/>
              <a:t>building on existing graph technologies:</a:t>
            </a:r>
            <a:br>
              <a:rPr lang="en-US" sz="3000"/>
            </a:br>
            <a:r>
              <a:rPr lang="en-US" sz="3000"/>
              <a:t>Graph Databases, GraphQL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adding more and more semantic tools to our infrastructure over time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What can weaviate be used for?</a:t>
            </a:r>
            <a:endParaRPr sz="3000"/>
          </a:p>
        </p:txBody>
      </p:sp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Combine data across Industries without harmonizing ontologies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Easily gain more insights into data you already own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Enrich your data with publicly known, but previously inaccessible data</a:t>
            </a:r>
            <a:endParaRPr sz="30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Find new customers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Fraud detection and other </a:t>
            </a:r>
            <a:r>
              <a:rPr lang="en-US" sz="2400"/>
              <a:t>behavioral</a:t>
            </a:r>
            <a:r>
              <a:rPr lang="en-US" sz="2400"/>
              <a:t> analyses</a:t>
            </a:r>
            <a:endParaRPr sz="2400"/>
          </a:p>
        </p:txBody>
      </p:sp>
      <p:sp>
        <p:nvSpPr>
          <p:cNvPr id="215" name="Google Shape;215;p3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311700" y="88442"/>
            <a:ext cx="852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Queries</a:t>
            </a:r>
            <a:endParaRPr/>
          </a:p>
        </p:txBody>
      </p:sp>
      <p:sp>
        <p:nvSpPr>
          <p:cNvPr id="222" name="Google Shape;222;p3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81" y="959117"/>
            <a:ext cx="5246033" cy="519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3"/>
          <p:cNvPicPr preferRelativeResize="0"/>
          <p:nvPr/>
        </p:nvPicPr>
        <p:blipFill rotWithShape="1">
          <a:blip r:embed="rId4">
            <a:alphaModFix/>
          </a:blip>
          <a:srcRect b="1176" l="0" r="0" t="0"/>
          <a:stretch/>
        </p:blipFill>
        <p:spPr>
          <a:xfrm>
            <a:off x="5147225" y="1970225"/>
            <a:ext cx="3098275" cy="28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