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611" r:id="rId2"/>
    <p:sldId id="617" r:id="rId3"/>
    <p:sldId id="618" r:id="rId4"/>
    <p:sldId id="615" r:id="rId5"/>
    <p:sldId id="678" r:id="rId6"/>
    <p:sldId id="690" r:id="rId7"/>
    <p:sldId id="680" r:id="rId8"/>
    <p:sldId id="679" r:id="rId9"/>
    <p:sldId id="683" r:id="rId10"/>
    <p:sldId id="684" r:id="rId11"/>
    <p:sldId id="691" r:id="rId12"/>
    <p:sldId id="693" r:id="rId13"/>
    <p:sldId id="681" r:id="rId14"/>
    <p:sldId id="685" r:id="rId15"/>
    <p:sldId id="686" r:id="rId16"/>
    <p:sldId id="692" r:id="rId17"/>
    <p:sldId id="687" r:id="rId18"/>
    <p:sldId id="689" r:id="rId19"/>
    <p:sldId id="682" r:id="rId20"/>
    <p:sldId id="677"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9" userDrawn="1">
          <p15:clr>
            <a:srgbClr val="A4A3A4"/>
          </p15:clr>
        </p15:guide>
        <p15:guide id="2" pos="34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Bennett" initials="L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7F4FF"/>
    <a:srgbClr val="E5FFFF"/>
    <a:srgbClr val="009344"/>
    <a:srgbClr val="F7841C"/>
    <a:srgbClr val="06A885"/>
    <a:srgbClr val="3A6997"/>
    <a:srgbClr val="00C2CC"/>
    <a:srgbClr val="00AB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76913" autoAdjust="0"/>
  </p:normalViewPr>
  <p:slideViewPr>
    <p:cSldViewPr>
      <p:cViewPr varScale="1">
        <p:scale>
          <a:sx n="66" d="100"/>
          <a:sy n="66" d="100"/>
        </p:scale>
        <p:origin x="32" y="32"/>
      </p:cViewPr>
      <p:guideLst>
        <p:guide orient="horz" pos="2709"/>
        <p:guide pos="3470"/>
      </p:guideLst>
    </p:cSldViewPr>
  </p:slideViewPr>
  <p:notesTextViewPr>
    <p:cViewPr>
      <p:scale>
        <a:sx n="125" d="100"/>
        <a:sy n="125" d="100"/>
      </p:scale>
      <p:origin x="0" y="0"/>
    </p:cViewPr>
  </p:notesTextViewPr>
  <p:sorterViewPr>
    <p:cViewPr>
      <p:scale>
        <a:sx n="69" d="100"/>
        <a:sy n="69" d="100"/>
      </p:scale>
      <p:origin x="0" y="-3296"/>
    </p:cViewPr>
  </p:sorterViewPr>
  <p:notesViewPr>
    <p:cSldViewPr>
      <p:cViewPr varScale="1">
        <p:scale>
          <a:sx n="51" d="100"/>
          <a:sy n="51" d="100"/>
        </p:scale>
        <p:origin x="2692"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EB125E-32CA-426D-BA0A-111AA06088EF}" type="datetimeFigureOut">
              <a:rPr lang="en-US" smtClean="0"/>
              <a:t>1/30/2018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D58779-EE64-4AB0-8465-33AEA6787836}" type="slidenum">
              <a:rPr lang="en-US" smtClean="0"/>
              <a:t>‹#›</a:t>
            </a:fld>
            <a:endParaRPr lang="en-US"/>
          </a:p>
        </p:txBody>
      </p:sp>
    </p:spTree>
    <p:extLst>
      <p:ext uri="{BB962C8B-B14F-4D97-AF65-F5344CB8AC3E}">
        <p14:creationId xmlns:p14="http://schemas.microsoft.com/office/powerpoint/2010/main" val="198691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C9AD0A-0F95-4757-A40F-5DBA43E31CB5}" type="datetimeFigureOut">
              <a:rPr lang="en-US" smtClean="0"/>
              <a:t>1/30/2018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C50FED-E004-463C-B486-DE6EF111DAE2}" type="slidenum">
              <a:rPr lang="en-US" smtClean="0"/>
              <a:t>‹#›</a:t>
            </a:fld>
            <a:endParaRPr lang="en-US"/>
          </a:p>
        </p:txBody>
      </p:sp>
    </p:spTree>
    <p:extLst>
      <p:ext uri="{BB962C8B-B14F-4D97-AF65-F5344CB8AC3E}">
        <p14:creationId xmlns:p14="http://schemas.microsoft.com/office/powerpoint/2010/main" val="253639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p>
          <a:p>
            <a:r>
              <a:rPr lang="en-US" dirty="0"/>
              <a:t>My name is Johnathan, architect in </a:t>
            </a:r>
            <a:r>
              <a:rPr lang="en-US" dirty="0" err="1"/>
              <a:t>Kaltura</a:t>
            </a:r>
            <a:r>
              <a:rPr lang="en-US" dirty="0"/>
              <a:t> Open Source Video Platform.</a:t>
            </a:r>
          </a:p>
          <a:p>
            <a:r>
              <a:rPr lang="en-US" dirty="0"/>
              <a:t>I want to share how we, in </a:t>
            </a:r>
            <a:r>
              <a:rPr lang="en-US" dirty="0" err="1"/>
              <a:t>Kaltura</a:t>
            </a:r>
            <a:r>
              <a:rPr lang="en-US" dirty="0"/>
              <a:t>, solved media related issues while using REST APIs and other network limitations.</a:t>
            </a:r>
          </a:p>
        </p:txBody>
      </p:sp>
      <p:sp>
        <p:nvSpPr>
          <p:cNvPr id="4" name="Slide Number Placeholder 3"/>
          <p:cNvSpPr>
            <a:spLocks noGrp="1"/>
          </p:cNvSpPr>
          <p:nvPr>
            <p:ph type="sldNum" sz="quarter" idx="10"/>
          </p:nvPr>
        </p:nvSpPr>
        <p:spPr/>
        <p:txBody>
          <a:bodyPr/>
          <a:lstStyle/>
          <a:p>
            <a:fld id="{43C50FED-E004-463C-B486-DE6EF111DAE2}" type="slidenum">
              <a:rPr lang="en-US" smtClean="0"/>
              <a:t>1</a:t>
            </a:fld>
            <a:endParaRPr lang="en-US"/>
          </a:p>
        </p:txBody>
      </p:sp>
    </p:spTree>
    <p:extLst>
      <p:ext uri="{BB962C8B-B14F-4D97-AF65-F5344CB8AC3E}">
        <p14:creationId xmlns:p14="http://schemas.microsoft.com/office/powerpoint/2010/main" val="186056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10</a:t>
            </a:fld>
            <a:endParaRPr lang="en-US"/>
          </a:p>
        </p:txBody>
      </p:sp>
    </p:spTree>
    <p:extLst>
      <p:ext uri="{BB962C8B-B14F-4D97-AF65-F5344CB8AC3E}">
        <p14:creationId xmlns:p14="http://schemas.microsoft.com/office/powerpoint/2010/main" val="113759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you ever tried to implement </a:t>
            </a:r>
            <a:r>
              <a:rPr lang="en-US" dirty="0" err="1"/>
              <a:t>Webex</a:t>
            </a:r>
            <a:r>
              <a:rPr lang="en-US" dirty="0"/>
              <a:t> API to download file, I’m sure you hate </a:t>
            </a:r>
            <a:r>
              <a:rPr lang="en-US" dirty="0" err="1"/>
              <a:t>Webex</a:t>
            </a:r>
            <a:r>
              <a:rPr lang="en-US" dirty="0"/>
              <a:t> now even more than you hated it before.</a:t>
            </a:r>
          </a:p>
          <a:p>
            <a:r>
              <a:rPr lang="en-US" dirty="0"/>
              <a:t>In </a:t>
            </a:r>
            <a:r>
              <a:rPr lang="en-US" dirty="0" err="1"/>
              <a:t>Kaltura</a:t>
            </a:r>
            <a:r>
              <a:rPr lang="en-US" dirty="0"/>
              <a:t> we wanted to simplify the process for developers as much as we can and therefore in each server build we also auto-generate a large variety of client libraries in different coding languages.</a:t>
            </a:r>
          </a:p>
          <a:p>
            <a:r>
              <a:rPr lang="en-US" dirty="0"/>
              <a:t>For each client library we generated each file argument to the data type that is most commonly used in that language.</a:t>
            </a:r>
          </a:p>
          <a:p>
            <a:endParaRPr lang="en-US" dirty="0"/>
          </a:p>
          <a:p>
            <a:r>
              <a:rPr lang="en-US" dirty="0"/>
              <a:t>For file download we assumed that the client library won’t be used to download media and binary data, but more for data model, so we used the client libraries just to generate the download URL, later the application can use that URL and image source or in order to download the file if needed.</a:t>
            </a:r>
          </a:p>
        </p:txBody>
      </p:sp>
      <p:sp>
        <p:nvSpPr>
          <p:cNvPr id="4" name="Slide Number Placeholder 3"/>
          <p:cNvSpPr>
            <a:spLocks noGrp="1"/>
          </p:cNvSpPr>
          <p:nvPr>
            <p:ph type="sldNum" sz="quarter" idx="10"/>
          </p:nvPr>
        </p:nvSpPr>
        <p:spPr/>
        <p:txBody>
          <a:bodyPr/>
          <a:lstStyle/>
          <a:p>
            <a:fld id="{43C50FED-E004-463C-B486-DE6EF111DAE2}" type="slidenum">
              <a:rPr lang="en-US" smtClean="0"/>
              <a:t>11</a:t>
            </a:fld>
            <a:endParaRPr lang="en-US"/>
          </a:p>
        </p:txBody>
      </p:sp>
    </p:spTree>
    <p:extLst>
      <p:ext uri="{BB962C8B-B14F-4D97-AF65-F5344CB8AC3E}">
        <p14:creationId xmlns:p14="http://schemas.microsoft.com/office/powerpoint/2010/main" val="161059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12</a:t>
            </a:fld>
            <a:endParaRPr lang="en-US"/>
          </a:p>
        </p:txBody>
      </p:sp>
    </p:spTree>
    <p:extLst>
      <p:ext uri="{BB962C8B-B14F-4D97-AF65-F5344CB8AC3E}">
        <p14:creationId xmlns:p14="http://schemas.microsoft.com/office/powerpoint/2010/main" val="269516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soon we learned that our customers need the ability to ingest large quantities of content to our platform.</a:t>
            </a:r>
          </a:p>
          <a:p>
            <a:r>
              <a:rPr lang="en-US" dirty="0"/>
              <a:t>Either because the needed to migrate from existing system, to create initial catalog or to integrate with content producing systems.</a:t>
            </a:r>
          </a:p>
        </p:txBody>
      </p:sp>
      <p:sp>
        <p:nvSpPr>
          <p:cNvPr id="4" name="Slide Number Placeholder 3"/>
          <p:cNvSpPr>
            <a:spLocks noGrp="1"/>
          </p:cNvSpPr>
          <p:nvPr>
            <p:ph type="sldNum" sz="quarter" idx="10"/>
          </p:nvPr>
        </p:nvSpPr>
        <p:spPr/>
        <p:txBody>
          <a:bodyPr/>
          <a:lstStyle/>
          <a:p>
            <a:fld id="{43C50FED-E004-463C-B486-DE6EF111DAE2}" type="slidenum">
              <a:rPr lang="en-US" smtClean="0"/>
              <a:t>13</a:t>
            </a:fld>
            <a:endParaRPr lang="en-US"/>
          </a:p>
        </p:txBody>
      </p:sp>
    </p:spTree>
    <p:extLst>
      <p:ext uri="{BB962C8B-B14F-4D97-AF65-F5344CB8AC3E}">
        <p14:creationId xmlns:p14="http://schemas.microsoft.com/office/powerpoint/2010/main" val="4013028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14</a:t>
            </a:fld>
            <a:endParaRPr lang="en-US"/>
          </a:p>
        </p:txBody>
      </p:sp>
    </p:spTree>
    <p:extLst>
      <p:ext uri="{BB962C8B-B14F-4D97-AF65-F5344CB8AC3E}">
        <p14:creationId xmlns:p14="http://schemas.microsoft.com/office/powerpoint/2010/main" val="1158509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15</a:t>
            </a:fld>
            <a:endParaRPr lang="en-US"/>
          </a:p>
        </p:txBody>
      </p:sp>
    </p:spTree>
    <p:extLst>
      <p:ext uri="{BB962C8B-B14F-4D97-AF65-F5344CB8AC3E}">
        <p14:creationId xmlns:p14="http://schemas.microsoft.com/office/powerpoint/2010/main" val="263825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16</a:t>
            </a:fld>
            <a:endParaRPr lang="en-US"/>
          </a:p>
        </p:txBody>
      </p:sp>
    </p:spTree>
    <p:extLst>
      <p:ext uri="{BB962C8B-B14F-4D97-AF65-F5344CB8AC3E}">
        <p14:creationId xmlns:p14="http://schemas.microsoft.com/office/powerpoint/2010/main" val="362999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video platform, we wanted to enable our customers to publish their content to additional systems.</a:t>
            </a:r>
          </a:p>
          <a:p>
            <a:r>
              <a:rPr lang="en-US" dirty="0"/>
              <a:t>Either by pushing the content using external APIs, remote drop folders, FTP or SFTP,</a:t>
            </a:r>
          </a:p>
          <a:p>
            <a:r>
              <a:rPr lang="en-US" dirty="0"/>
              <a:t>Or by publishing the content as MRSS, enabling external systems to pull the content from </a:t>
            </a:r>
            <a:r>
              <a:rPr lang="en-US" dirty="0" err="1"/>
              <a:t>Kaltura</a:t>
            </a:r>
            <a:r>
              <a:rPr lang="en-US" dirty="0"/>
              <a:t>.</a:t>
            </a:r>
          </a:p>
        </p:txBody>
      </p:sp>
      <p:sp>
        <p:nvSpPr>
          <p:cNvPr id="4" name="Slide Number Placeholder 3"/>
          <p:cNvSpPr>
            <a:spLocks noGrp="1"/>
          </p:cNvSpPr>
          <p:nvPr>
            <p:ph type="sldNum" sz="quarter" idx="10"/>
          </p:nvPr>
        </p:nvSpPr>
        <p:spPr/>
        <p:txBody>
          <a:bodyPr/>
          <a:lstStyle/>
          <a:p>
            <a:fld id="{43C50FED-E004-463C-B486-DE6EF111DAE2}" type="slidenum">
              <a:rPr lang="en-US" smtClean="0"/>
              <a:t>17</a:t>
            </a:fld>
            <a:endParaRPr lang="en-US"/>
          </a:p>
        </p:txBody>
      </p:sp>
    </p:spTree>
    <p:extLst>
      <p:ext uri="{BB962C8B-B14F-4D97-AF65-F5344CB8AC3E}">
        <p14:creationId xmlns:p14="http://schemas.microsoft.com/office/powerpoint/2010/main" val="3518224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18</a:t>
            </a:fld>
            <a:endParaRPr lang="en-US"/>
          </a:p>
        </p:txBody>
      </p:sp>
    </p:spTree>
    <p:extLst>
      <p:ext uri="{BB962C8B-B14F-4D97-AF65-F5344CB8AC3E}">
        <p14:creationId xmlns:p14="http://schemas.microsoft.com/office/powerpoint/2010/main" val="1008313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19</a:t>
            </a:fld>
            <a:endParaRPr lang="en-US"/>
          </a:p>
        </p:txBody>
      </p:sp>
    </p:spTree>
    <p:extLst>
      <p:ext uri="{BB962C8B-B14F-4D97-AF65-F5344CB8AC3E}">
        <p14:creationId xmlns:p14="http://schemas.microsoft.com/office/powerpoint/2010/main" val="285521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has become the most significant content on the internet, in traffic, in interest, in cost.</a:t>
            </a:r>
          </a:p>
        </p:txBody>
      </p:sp>
      <p:sp>
        <p:nvSpPr>
          <p:cNvPr id="4" name="Slide Number Placeholder 3"/>
          <p:cNvSpPr>
            <a:spLocks noGrp="1"/>
          </p:cNvSpPr>
          <p:nvPr>
            <p:ph type="sldNum" sz="quarter" idx="10"/>
          </p:nvPr>
        </p:nvSpPr>
        <p:spPr/>
        <p:txBody>
          <a:bodyPr/>
          <a:lstStyle/>
          <a:p>
            <a:fld id="{43C50FED-E004-463C-B486-DE6EF111DAE2}" type="slidenum">
              <a:rPr lang="en-US" smtClean="0"/>
              <a:t>2</a:t>
            </a:fld>
            <a:endParaRPr lang="en-US"/>
          </a:p>
        </p:txBody>
      </p:sp>
    </p:spTree>
    <p:extLst>
      <p:ext uri="{BB962C8B-B14F-4D97-AF65-F5344CB8AC3E}">
        <p14:creationId xmlns:p14="http://schemas.microsoft.com/office/powerpoint/2010/main" val="37326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present you boring forecasts showing the future of media usage over the internet, </a:t>
            </a:r>
          </a:p>
          <a:p>
            <a:r>
              <a:rPr lang="en-US" dirty="0"/>
              <a:t>but it’s clear to all of us that every chart I might show will always end up with the same conclusion, </a:t>
            </a:r>
          </a:p>
          <a:p>
            <a:r>
              <a:rPr lang="en-US" dirty="0"/>
              <a:t>You can’t ignore media, not in your database, not in your storage, not in your network and not in your API.</a:t>
            </a:r>
          </a:p>
        </p:txBody>
      </p:sp>
      <p:sp>
        <p:nvSpPr>
          <p:cNvPr id="4" name="Slide Number Placeholder 3"/>
          <p:cNvSpPr>
            <a:spLocks noGrp="1"/>
          </p:cNvSpPr>
          <p:nvPr>
            <p:ph type="sldNum" sz="quarter" idx="10"/>
          </p:nvPr>
        </p:nvSpPr>
        <p:spPr/>
        <p:txBody>
          <a:bodyPr/>
          <a:lstStyle/>
          <a:p>
            <a:fld id="{43C50FED-E004-463C-B486-DE6EF111DAE2}" type="slidenum">
              <a:rPr lang="en-US" smtClean="0"/>
              <a:t>3</a:t>
            </a:fld>
            <a:endParaRPr lang="en-US"/>
          </a:p>
        </p:txBody>
      </p:sp>
    </p:spTree>
    <p:extLst>
      <p:ext uri="{BB962C8B-B14F-4D97-AF65-F5344CB8AC3E}">
        <p14:creationId xmlns:p14="http://schemas.microsoft.com/office/powerpoint/2010/main" val="147174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Kaltura</a:t>
            </a:r>
            <a:r>
              <a:rPr lang="en-US" dirty="0"/>
              <a:t> aspire to do “everything video”, during the years we learned to manage media files for capturing, conferencing, transcoding, encrypting, streaming, ad-stitching, recording as well as playback, distribution and syndication.</a:t>
            </a:r>
          </a:p>
          <a:p>
            <a:r>
              <a:rPr lang="en-US" dirty="0"/>
              <a:t>We do all that using REST API.</a:t>
            </a:r>
          </a:p>
        </p:txBody>
      </p:sp>
      <p:sp>
        <p:nvSpPr>
          <p:cNvPr id="4" name="Slide Number Placeholder 3"/>
          <p:cNvSpPr>
            <a:spLocks noGrp="1"/>
          </p:cNvSpPr>
          <p:nvPr>
            <p:ph type="sldNum" sz="quarter" idx="10"/>
          </p:nvPr>
        </p:nvSpPr>
        <p:spPr/>
        <p:txBody>
          <a:bodyPr/>
          <a:lstStyle/>
          <a:p>
            <a:fld id="{43C50FED-E004-463C-B486-DE6EF111DAE2}" type="slidenum">
              <a:rPr lang="en-US" smtClean="0"/>
              <a:t>4</a:t>
            </a:fld>
            <a:endParaRPr lang="en-US"/>
          </a:p>
        </p:txBody>
      </p:sp>
    </p:spTree>
    <p:extLst>
      <p:ext uri="{BB962C8B-B14F-4D97-AF65-F5344CB8AC3E}">
        <p14:creationId xmlns:p14="http://schemas.microsoft.com/office/powerpoint/2010/main" val="132900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HTTP originally created for hyper-text, it’s supporting media files since its earliest versions.</a:t>
            </a:r>
          </a:p>
          <a:p>
            <a:r>
              <a:rPr lang="en-US" dirty="0"/>
              <a:t>It enables to upload files using PUT method, as multipart/form-data using POST method, download media files using GET method and in the last few years we all even stream VOD and live streams using HLS.</a:t>
            </a:r>
          </a:p>
          <a:p>
            <a:endParaRPr lang="en-US" dirty="0"/>
          </a:p>
          <a:p>
            <a:r>
              <a:rPr lang="en-US" dirty="0"/>
              <a:t>However,</a:t>
            </a:r>
          </a:p>
          <a:p>
            <a:r>
              <a:rPr lang="en-US" dirty="0"/>
              <a:t>The REST industry standard is textual, it accepts URL paths, query strings and even complex data structures using JSON and XML.</a:t>
            </a:r>
          </a:p>
          <a:p>
            <a:r>
              <a:rPr lang="en-US" dirty="0"/>
              <a:t>The response is also textual according to the industry best practice and supports complex JSON and XML.</a:t>
            </a:r>
          </a:p>
          <a:p>
            <a:r>
              <a:rPr lang="en-US" dirty="0"/>
              <a:t>But both the request and the response are fully textual, so unless you encode your binary data to base64, this standard is not enough.</a:t>
            </a:r>
          </a:p>
        </p:txBody>
      </p:sp>
      <p:sp>
        <p:nvSpPr>
          <p:cNvPr id="4" name="Slide Number Placeholder 3"/>
          <p:cNvSpPr>
            <a:spLocks noGrp="1"/>
          </p:cNvSpPr>
          <p:nvPr>
            <p:ph type="sldNum" sz="quarter" idx="10"/>
          </p:nvPr>
        </p:nvSpPr>
        <p:spPr/>
        <p:txBody>
          <a:bodyPr/>
          <a:lstStyle/>
          <a:p>
            <a:fld id="{43C50FED-E004-463C-B486-DE6EF111DAE2}" type="slidenum">
              <a:rPr lang="en-US" smtClean="0"/>
              <a:t>5</a:t>
            </a:fld>
            <a:endParaRPr lang="en-US"/>
          </a:p>
        </p:txBody>
      </p:sp>
    </p:spTree>
    <p:extLst>
      <p:ext uri="{BB962C8B-B14F-4D97-AF65-F5344CB8AC3E}">
        <p14:creationId xmlns:p14="http://schemas.microsoft.com/office/powerpoint/2010/main" val="406538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providers solved it using PUT method which enable uploading of a single file, </a:t>
            </a:r>
          </a:p>
          <a:p>
            <a:r>
              <a:rPr lang="en-US" dirty="0"/>
              <a:t>lacking the ability to send complex data structures with it.</a:t>
            </a:r>
          </a:p>
          <a:p>
            <a:endParaRPr lang="en-US" dirty="0"/>
          </a:p>
          <a:p>
            <a:r>
              <a:rPr lang="en-US" dirty="0"/>
              <a:t>Some providers use form-data that enable uploading multiple files in the same request, </a:t>
            </a:r>
          </a:p>
          <a:p>
            <a:r>
              <a:rPr lang="en-US" dirty="0"/>
              <a:t>but again, each field value is a single string value.</a:t>
            </a:r>
          </a:p>
        </p:txBody>
      </p:sp>
      <p:sp>
        <p:nvSpPr>
          <p:cNvPr id="4" name="Slide Number Placeholder 3"/>
          <p:cNvSpPr>
            <a:spLocks noGrp="1"/>
          </p:cNvSpPr>
          <p:nvPr>
            <p:ph type="sldNum" sz="quarter" idx="10"/>
          </p:nvPr>
        </p:nvSpPr>
        <p:spPr/>
        <p:txBody>
          <a:bodyPr/>
          <a:lstStyle/>
          <a:p>
            <a:fld id="{43C50FED-E004-463C-B486-DE6EF111DAE2}" type="slidenum">
              <a:rPr lang="en-US" smtClean="0"/>
              <a:t>6</a:t>
            </a:fld>
            <a:endParaRPr lang="en-US"/>
          </a:p>
        </p:txBody>
      </p:sp>
    </p:spTree>
    <p:extLst>
      <p:ext uri="{BB962C8B-B14F-4D97-AF65-F5344CB8AC3E}">
        <p14:creationId xmlns:p14="http://schemas.microsoft.com/office/powerpoint/2010/main" val="2125907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someone who aspire for professionalism, I decided to take home two specimens of these media providers.</a:t>
            </a:r>
          </a:p>
          <a:p>
            <a:r>
              <a:rPr lang="en-US" dirty="0"/>
              <a:t>After more than 10 year of investigation, they took over my bad, my sofa, my kitchen, and probably even my brain.</a:t>
            </a:r>
          </a:p>
        </p:txBody>
      </p:sp>
      <p:sp>
        <p:nvSpPr>
          <p:cNvPr id="4" name="Slide Number Placeholder 3"/>
          <p:cNvSpPr>
            <a:spLocks noGrp="1"/>
          </p:cNvSpPr>
          <p:nvPr>
            <p:ph type="sldNum" sz="quarter" idx="10"/>
          </p:nvPr>
        </p:nvSpPr>
        <p:spPr/>
        <p:txBody>
          <a:bodyPr/>
          <a:lstStyle/>
          <a:p>
            <a:fld id="{43C50FED-E004-463C-B486-DE6EF111DAE2}" type="slidenum">
              <a:rPr lang="en-US" smtClean="0"/>
              <a:t>7</a:t>
            </a:fld>
            <a:endParaRPr lang="en-US"/>
          </a:p>
        </p:txBody>
      </p:sp>
    </p:spTree>
    <p:extLst>
      <p:ext uri="{BB962C8B-B14F-4D97-AF65-F5344CB8AC3E}">
        <p14:creationId xmlns:p14="http://schemas.microsoft.com/office/powerpoint/2010/main" val="211262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started with few basic functionalities to deliver media files online.</a:t>
            </a:r>
          </a:p>
          <a:p>
            <a:r>
              <a:rPr lang="en-US" dirty="0"/>
              <a:t>Serve to download media from </a:t>
            </a:r>
            <a:r>
              <a:rPr lang="en-US" dirty="0" err="1"/>
              <a:t>Kaltura</a:t>
            </a:r>
            <a:r>
              <a:rPr lang="en-US" dirty="0"/>
              <a:t> server using API call.</a:t>
            </a:r>
          </a:p>
          <a:p>
            <a:r>
              <a:rPr lang="en-US" dirty="0"/>
              <a:t>Upload to </a:t>
            </a:r>
            <a:r>
              <a:rPr lang="en-US" dirty="0" err="1"/>
              <a:t>Kaltura</a:t>
            </a:r>
            <a:r>
              <a:rPr lang="en-US" dirty="0"/>
              <a:t> one file or more using API action.</a:t>
            </a:r>
          </a:p>
          <a:p>
            <a:r>
              <a:rPr lang="en-US" dirty="0"/>
              <a:t>Inform </a:t>
            </a:r>
            <a:r>
              <a:rPr lang="en-US" dirty="0" err="1"/>
              <a:t>Kaltura</a:t>
            </a:r>
            <a:r>
              <a:rPr lang="en-US" dirty="0"/>
              <a:t> of a file URL that should be downloaded to </a:t>
            </a:r>
            <a:r>
              <a:rPr lang="en-US" dirty="0" err="1"/>
              <a:t>Kaltura</a:t>
            </a:r>
            <a:r>
              <a:rPr lang="en-US" dirty="0"/>
              <a:t> server.</a:t>
            </a:r>
          </a:p>
        </p:txBody>
      </p:sp>
      <p:sp>
        <p:nvSpPr>
          <p:cNvPr id="4" name="Slide Number Placeholder 3"/>
          <p:cNvSpPr>
            <a:spLocks noGrp="1"/>
          </p:cNvSpPr>
          <p:nvPr>
            <p:ph type="sldNum" sz="quarter" idx="10"/>
          </p:nvPr>
        </p:nvSpPr>
        <p:spPr/>
        <p:txBody>
          <a:bodyPr/>
          <a:lstStyle/>
          <a:p>
            <a:fld id="{43C50FED-E004-463C-B486-DE6EF111DAE2}" type="slidenum">
              <a:rPr lang="en-US" smtClean="0"/>
              <a:t>8</a:t>
            </a:fld>
            <a:endParaRPr lang="en-US"/>
          </a:p>
        </p:txBody>
      </p:sp>
    </p:spTree>
    <p:extLst>
      <p:ext uri="{BB962C8B-B14F-4D97-AF65-F5344CB8AC3E}">
        <p14:creationId xmlns:p14="http://schemas.microsoft.com/office/powerpoint/2010/main" val="297239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t>
            </a:r>
            <a:r>
              <a:rPr lang="en-US" dirty="0" err="1"/>
              <a:t>Kaltura</a:t>
            </a:r>
            <a:r>
              <a:rPr lang="en-US" dirty="0"/>
              <a:t> REST API is not counting on HTTP method to define the action, for example POST, PUT and DELETE,</a:t>
            </a:r>
          </a:p>
          <a:p>
            <a:r>
              <a:rPr lang="en-US" dirty="0"/>
              <a:t>and since we define the action as part of the URL path, for example add, update, delete,</a:t>
            </a:r>
          </a:p>
          <a:p>
            <a:r>
              <a:rPr lang="en-US" dirty="0"/>
              <a:t>we just defined a new action type we call serve which instead of returning the object as JSON or XML, </a:t>
            </a:r>
          </a:p>
          <a:p>
            <a:r>
              <a:rPr lang="en-US" dirty="0"/>
              <a:t>it’s returning its related content, image, video or even SRT and PDF files.</a:t>
            </a:r>
          </a:p>
          <a:p>
            <a:endParaRPr lang="en-US" dirty="0"/>
          </a:p>
          <a:p>
            <a:r>
              <a:rPr lang="en-US" dirty="0"/>
              <a:t>As for upload, we needed our API actions to support more than one file, for example in case we want to upload XSD and its related XSL in the same call. </a:t>
            </a:r>
          </a:p>
          <a:p>
            <a:r>
              <a:rPr lang="en-US" dirty="0"/>
              <a:t>We also wanted to support complex data structures as JSON or XML, so we used form-data with POST action, while all the API parameters are sent as JSON as one form field and all files are sent as separate form fields.</a:t>
            </a:r>
          </a:p>
          <a:p>
            <a:endParaRPr lang="en-US" dirty="0"/>
          </a:p>
          <a:p>
            <a:r>
              <a:rPr lang="en-US" dirty="0"/>
              <a:t>For file upload we encountered few issues…</a:t>
            </a:r>
          </a:p>
          <a:p>
            <a:endParaRPr lang="en-US" dirty="0"/>
          </a:p>
        </p:txBody>
      </p:sp>
      <p:sp>
        <p:nvSpPr>
          <p:cNvPr id="4" name="Slide Number Placeholder 3"/>
          <p:cNvSpPr>
            <a:spLocks noGrp="1"/>
          </p:cNvSpPr>
          <p:nvPr>
            <p:ph type="sldNum" sz="quarter" idx="10"/>
          </p:nvPr>
        </p:nvSpPr>
        <p:spPr/>
        <p:txBody>
          <a:bodyPr/>
          <a:lstStyle/>
          <a:p>
            <a:fld id="{43C50FED-E004-463C-B486-DE6EF111DAE2}" type="slidenum">
              <a:rPr lang="en-US" smtClean="0"/>
              <a:t>9</a:t>
            </a:fld>
            <a:endParaRPr lang="en-US"/>
          </a:p>
        </p:txBody>
      </p:sp>
    </p:spTree>
    <p:extLst>
      <p:ext uri="{BB962C8B-B14F-4D97-AF65-F5344CB8AC3E}">
        <p14:creationId xmlns:p14="http://schemas.microsoft.com/office/powerpoint/2010/main" val="391453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mpty">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Tree>
    <p:extLst>
      <p:ext uri="{BB962C8B-B14F-4D97-AF65-F5344CB8AC3E}">
        <p14:creationId xmlns:p14="http://schemas.microsoft.com/office/powerpoint/2010/main" val="1823537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ist bullets_3">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388989" y="1142247"/>
            <a:ext cx="6876256" cy="3031599"/>
          </a:xfrm>
          <a:noFill/>
        </p:spPr>
        <p:txBody>
          <a:bodyPr lIns="0" tIns="0" rIns="0" bIns="0" anchor="ctr">
            <a:spAutoFit/>
          </a:bodyPr>
          <a:lstStyle>
            <a:lvl1pPr marL="285750" marR="0" indent="-285750" algn="l" defTabSz="914400" rtl="0" eaLnBrk="1" fontAlgn="auto" latinLnBrk="0" hangingPunct="1">
              <a:lnSpc>
                <a:spcPct val="150000"/>
              </a:lnSpc>
              <a:spcBef>
                <a:spcPts val="600"/>
              </a:spcBef>
              <a:spcAft>
                <a:spcPts val="0"/>
              </a:spcAft>
              <a:buClr>
                <a:schemeClr val="accent6"/>
              </a:buClr>
              <a:buSzTx/>
              <a:buFont typeface="Arial" charset="0"/>
              <a:buChar char="•"/>
              <a:tabLst/>
              <a:defRPr sz="1500" b="0" i="0" baseline="0">
                <a:solidFill>
                  <a:srgbClr val="4D4D55"/>
                </a:solidFill>
                <a:latin typeface="Tahoma" charset="0"/>
                <a:ea typeface="Tahoma" charset="0"/>
                <a:cs typeface="Tahoma" charset="0"/>
              </a:defRPr>
            </a:lvl1pPr>
            <a:lvl2pPr>
              <a:lnSpc>
                <a:spcPct val="150000"/>
              </a:lnSpc>
              <a:buClr>
                <a:schemeClr val="accent6"/>
              </a:buClr>
              <a:buSzPct val="85000"/>
              <a:defRPr sz="1300"/>
            </a:lvl2pPr>
            <a:lvl3pPr marL="1143000" indent="-228600">
              <a:lnSpc>
                <a:spcPct val="150000"/>
              </a:lnSpc>
              <a:buClr>
                <a:schemeClr val="accent6"/>
              </a:buClr>
              <a:buSzPct val="83000"/>
              <a:buFont typeface="Arial" charset="0"/>
              <a:buChar char="•"/>
              <a:defRPr sz="1100"/>
            </a:lvl3pPr>
          </a:lstStyle>
          <a:p>
            <a:pPr lvl="0"/>
            <a:r>
              <a:rPr lang="en-US" dirty="0"/>
              <a:t>Text goes here</a:t>
            </a:r>
          </a:p>
          <a:p>
            <a:pPr lvl="0"/>
            <a:r>
              <a:rPr lang="en-US" dirty="0"/>
              <a:t>Text goes here</a:t>
            </a:r>
          </a:p>
          <a:p>
            <a:pPr lvl="0"/>
            <a:r>
              <a:rPr lang="en-US" dirty="0"/>
              <a:t>Text goes here</a:t>
            </a:r>
          </a:p>
          <a:p>
            <a:pPr lvl="1"/>
            <a:r>
              <a:rPr lang="en-US" dirty="0"/>
              <a:t>Level 2a</a:t>
            </a:r>
          </a:p>
          <a:p>
            <a:pPr lvl="1"/>
            <a:r>
              <a:rPr lang="en-US" dirty="0"/>
              <a:t>Leve 2b</a:t>
            </a:r>
          </a:p>
          <a:p>
            <a:pPr lvl="2"/>
            <a:r>
              <a:rPr lang="en-US" dirty="0"/>
              <a:t>Level 3a</a:t>
            </a:r>
          </a:p>
          <a:p>
            <a:pPr lvl="2"/>
            <a:r>
              <a:rPr lang="en-US" dirty="0"/>
              <a:t>Level 3b</a:t>
            </a:r>
          </a:p>
          <a:p>
            <a:pPr lvl="0"/>
            <a:r>
              <a:rPr lang="en-US" dirty="0"/>
              <a:t>Text goes here</a:t>
            </a:r>
          </a:p>
        </p:txBody>
      </p:sp>
      <p:cxnSp>
        <p:nvCxnSpPr>
          <p:cNvPr id="7" name="Straight Connector 6"/>
          <p:cNvCxnSpPr/>
          <p:nvPr userDrawn="1"/>
        </p:nvCxnSpPr>
        <p:spPr>
          <a:xfrm>
            <a:off x="395536" y="217064"/>
            <a:ext cx="1426250" cy="0"/>
          </a:xfrm>
          <a:prstGeom prst="line">
            <a:avLst/>
          </a:prstGeom>
          <a:noFill/>
          <a:ln w="38100" cap="rnd" cmpd="sng" algn="ctr">
            <a:solidFill>
              <a:schemeClr val="accent6"/>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6"/>
                </a:solidFill>
              </a:defRPr>
            </a:lvl1pPr>
          </a:lstStyle>
          <a:p>
            <a:pPr lvl="0"/>
            <a:r>
              <a:rPr lang="en-US" dirty="0"/>
              <a:t>Title Goes Here</a:t>
            </a:r>
          </a:p>
        </p:txBody>
      </p:sp>
      <p:pic>
        <p:nvPicPr>
          <p:cNvPr id="8" name="Picture 7"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650555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st bullets_4">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388989" y="1142247"/>
            <a:ext cx="6876256" cy="3031599"/>
          </a:xfrm>
          <a:noFill/>
        </p:spPr>
        <p:txBody>
          <a:bodyPr lIns="0" tIns="0" rIns="0" bIns="0" anchor="ctr">
            <a:spAutoFit/>
          </a:bodyPr>
          <a:lstStyle>
            <a:lvl1pPr marL="285750" marR="0" indent="-285750" algn="l" defTabSz="914400" rtl="0" eaLnBrk="1" fontAlgn="auto" latinLnBrk="0" hangingPunct="1">
              <a:lnSpc>
                <a:spcPct val="150000"/>
              </a:lnSpc>
              <a:spcBef>
                <a:spcPts val="600"/>
              </a:spcBef>
              <a:spcAft>
                <a:spcPts val="0"/>
              </a:spcAft>
              <a:buClr>
                <a:schemeClr val="accent5"/>
              </a:buClr>
              <a:buSzTx/>
              <a:buFont typeface="Arial" charset="0"/>
              <a:buChar char="•"/>
              <a:tabLst/>
              <a:defRPr sz="1500" b="0" i="0" baseline="0">
                <a:solidFill>
                  <a:srgbClr val="4D4D55"/>
                </a:solidFill>
                <a:latin typeface="Tahoma" charset="0"/>
                <a:ea typeface="Tahoma" charset="0"/>
                <a:cs typeface="Tahoma" charset="0"/>
              </a:defRPr>
            </a:lvl1pPr>
            <a:lvl2pPr>
              <a:lnSpc>
                <a:spcPct val="150000"/>
              </a:lnSpc>
              <a:buClr>
                <a:schemeClr val="accent5"/>
              </a:buClr>
              <a:buSzPct val="85000"/>
              <a:defRPr sz="1300"/>
            </a:lvl2pPr>
            <a:lvl3pPr marL="1143000" indent="-228600">
              <a:lnSpc>
                <a:spcPct val="150000"/>
              </a:lnSpc>
              <a:buClr>
                <a:schemeClr val="accent5"/>
              </a:buClr>
              <a:buSzPct val="83000"/>
              <a:buFont typeface="Arial" charset="0"/>
              <a:buChar char="•"/>
              <a:defRPr sz="1100"/>
            </a:lvl3pPr>
          </a:lstStyle>
          <a:p>
            <a:pPr lvl="0"/>
            <a:r>
              <a:rPr lang="en-US" dirty="0"/>
              <a:t>Text goes here</a:t>
            </a:r>
          </a:p>
          <a:p>
            <a:pPr lvl="0"/>
            <a:r>
              <a:rPr lang="en-US" dirty="0"/>
              <a:t>Text goes here</a:t>
            </a:r>
          </a:p>
          <a:p>
            <a:pPr lvl="0"/>
            <a:r>
              <a:rPr lang="en-US" dirty="0"/>
              <a:t>Text goes here</a:t>
            </a:r>
          </a:p>
          <a:p>
            <a:pPr lvl="1"/>
            <a:r>
              <a:rPr lang="en-US" dirty="0"/>
              <a:t>Level 2a</a:t>
            </a:r>
          </a:p>
          <a:p>
            <a:pPr lvl="1"/>
            <a:r>
              <a:rPr lang="en-US" dirty="0"/>
              <a:t>Leve 2b</a:t>
            </a:r>
          </a:p>
          <a:p>
            <a:pPr lvl="2"/>
            <a:r>
              <a:rPr lang="en-US" dirty="0"/>
              <a:t>Level 3a</a:t>
            </a:r>
          </a:p>
          <a:p>
            <a:pPr lvl="2"/>
            <a:r>
              <a:rPr lang="en-US" dirty="0"/>
              <a:t>Level 3b</a:t>
            </a:r>
          </a:p>
          <a:p>
            <a:pPr lvl="0"/>
            <a:r>
              <a:rPr lang="en-US" dirty="0"/>
              <a:t>Text goes here</a:t>
            </a:r>
          </a:p>
        </p:txBody>
      </p:sp>
      <p:cxnSp>
        <p:nvCxnSpPr>
          <p:cNvPr id="7" name="Straight Connector 6"/>
          <p:cNvCxnSpPr/>
          <p:nvPr userDrawn="1"/>
        </p:nvCxnSpPr>
        <p:spPr>
          <a:xfrm>
            <a:off x="395536" y="217064"/>
            <a:ext cx="1426250" cy="0"/>
          </a:xfrm>
          <a:prstGeom prst="line">
            <a:avLst/>
          </a:prstGeom>
          <a:noFill/>
          <a:ln w="38100" cap="rnd" cmpd="sng" algn="ctr">
            <a:solidFill>
              <a:schemeClr val="accent5"/>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5"/>
                </a:solidFill>
              </a:defRPr>
            </a:lvl1pPr>
          </a:lstStyle>
          <a:p>
            <a:pPr lvl="0"/>
            <a:r>
              <a:rPr lang="en-US" dirty="0"/>
              <a:t>Title Goes Here</a:t>
            </a:r>
          </a:p>
        </p:txBody>
      </p:sp>
      <p:pic>
        <p:nvPicPr>
          <p:cNvPr id="8" name="Picture 7"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68375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ist bullets_5">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388989" y="1142247"/>
            <a:ext cx="6876256" cy="3031599"/>
          </a:xfrm>
          <a:noFill/>
        </p:spPr>
        <p:txBody>
          <a:bodyPr lIns="0" tIns="0" rIns="0" bIns="0" anchor="ctr">
            <a:spAutoFit/>
          </a:bodyPr>
          <a:lstStyle>
            <a:lvl1pPr marL="285750" marR="0" indent="-285750" algn="l" defTabSz="914400" rtl="0" eaLnBrk="1" fontAlgn="auto" latinLnBrk="0" hangingPunct="1">
              <a:lnSpc>
                <a:spcPct val="150000"/>
              </a:lnSpc>
              <a:spcBef>
                <a:spcPts val="600"/>
              </a:spcBef>
              <a:spcAft>
                <a:spcPts val="0"/>
              </a:spcAft>
              <a:buClr>
                <a:schemeClr val="accent4"/>
              </a:buClr>
              <a:buSzTx/>
              <a:buFont typeface="Arial" charset="0"/>
              <a:buChar char="•"/>
              <a:tabLst/>
              <a:defRPr sz="1500" b="0" i="0" baseline="0">
                <a:solidFill>
                  <a:srgbClr val="4D4D55"/>
                </a:solidFill>
                <a:latin typeface="Tahoma" charset="0"/>
                <a:ea typeface="Tahoma" charset="0"/>
                <a:cs typeface="Tahoma" charset="0"/>
              </a:defRPr>
            </a:lvl1pPr>
            <a:lvl2pPr>
              <a:lnSpc>
                <a:spcPct val="150000"/>
              </a:lnSpc>
              <a:buClr>
                <a:schemeClr val="accent4"/>
              </a:buClr>
              <a:buSzPct val="85000"/>
              <a:defRPr sz="1300"/>
            </a:lvl2pPr>
            <a:lvl3pPr marL="1143000" indent="-228600">
              <a:lnSpc>
                <a:spcPct val="150000"/>
              </a:lnSpc>
              <a:buClr>
                <a:schemeClr val="accent4"/>
              </a:buClr>
              <a:buSzPct val="83000"/>
              <a:buFont typeface="Arial" charset="0"/>
              <a:buChar char="•"/>
              <a:defRPr sz="1100"/>
            </a:lvl3pPr>
          </a:lstStyle>
          <a:p>
            <a:pPr lvl="0"/>
            <a:r>
              <a:rPr lang="en-US" dirty="0"/>
              <a:t>Text goes here</a:t>
            </a:r>
          </a:p>
          <a:p>
            <a:pPr lvl="0"/>
            <a:r>
              <a:rPr lang="en-US" dirty="0"/>
              <a:t>Text goes here</a:t>
            </a:r>
          </a:p>
          <a:p>
            <a:pPr lvl="0"/>
            <a:r>
              <a:rPr lang="en-US" dirty="0"/>
              <a:t>Text goes here</a:t>
            </a:r>
          </a:p>
          <a:p>
            <a:pPr lvl="1"/>
            <a:r>
              <a:rPr lang="en-US" dirty="0"/>
              <a:t>Level 2a</a:t>
            </a:r>
          </a:p>
          <a:p>
            <a:pPr lvl="1"/>
            <a:r>
              <a:rPr lang="en-US" dirty="0"/>
              <a:t>Leve 2b</a:t>
            </a:r>
          </a:p>
          <a:p>
            <a:pPr lvl="2"/>
            <a:r>
              <a:rPr lang="en-US" dirty="0"/>
              <a:t>Level 3a</a:t>
            </a:r>
          </a:p>
          <a:p>
            <a:pPr lvl="2"/>
            <a:r>
              <a:rPr lang="en-US" dirty="0"/>
              <a:t>Level 3b</a:t>
            </a:r>
          </a:p>
          <a:p>
            <a:pPr lvl="0"/>
            <a:r>
              <a:rPr lang="en-US" dirty="0"/>
              <a:t>Text goes here</a:t>
            </a:r>
          </a:p>
        </p:txBody>
      </p:sp>
      <p:cxnSp>
        <p:nvCxnSpPr>
          <p:cNvPr id="7" name="Straight Connector 6"/>
          <p:cNvCxnSpPr/>
          <p:nvPr userDrawn="1"/>
        </p:nvCxnSpPr>
        <p:spPr>
          <a:xfrm>
            <a:off x="395536" y="217064"/>
            <a:ext cx="1426250" cy="0"/>
          </a:xfrm>
          <a:prstGeom prst="line">
            <a:avLst/>
          </a:prstGeom>
          <a:noFill/>
          <a:ln w="38100" cap="rnd" cmpd="sng" algn="ctr">
            <a:solidFill>
              <a:schemeClr val="accent4"/>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4"/>
                </a:solidFill>
              </a:defRPr>
            </a:lvl1pPr>
          </a:lstStyle>
          <a:p>
            <a:pPr lvl="0"/>
            <a:r>
              <a:rPr lang="en-US" dirty="0"/>
              <a:t>Title Goes Here</a:t>
            </a:r>
          </a:p>
        </p:txBody>
      </p:sp>
      <p:pic>
        <p:nvPicPr>
          <p:cNvPr id="8" name="Picture 7"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71105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ist numbers_1">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388989" y="1142247"/>
            <a:ext cx="6876256" cy="3031599"/>
          </a:xfrm>
          <a:noFill/>
        </p:spPr>
        <p:txBody>
          <a:bodyPr lIns="0" tIns="0" rIns="0" bIns="0" anchor="ctr">
            <a:spAutoFit/>
          </a:bodyPr>
          <a:lstStyle>
            <a:lvl1pPr marL="342900" marR="0" indent="-342900" algn="l" defTabSz="914400" rtl="0" eaLnBrk="1" fontAlgn="auto" latinLnBrk="0" hangingPunct="1">
              <a:lnSpc>
                <a:spcPct val="150000"/>
              </a:lnSpc>
              <a:spcBef>
                <a:spcPts val="600"/>
              </a:spcBef>
              <a:spcAft>
                <a:spcPts val="0"/>
              </a:spcAft>
              <a:buClr>
                <a:schemeClr val="tx2"/>
              </a:buClr>
              <a:buSzTx/>
              <a:buFont typeface="+mj-lt"/>
              <a:buAutoNum type="arabicPeriod"/>
              <a:tabLst/>
              <a:defRPr sz="1500" b="0" i="0" baseline="0">
                <a:solidFill>
                  <a:srgbClr val="4D4D55"/>
                </a:solidFill>
                <a:latin typeface="Tahoma" charset="0"/>
                <a:ea typeface="Tahoma" charset="0"/>
                <a:cs typeface="Tahoma" charset="0"/>
              </a:defRPr>
            </a:lvl1pPr>
            <a:lvl2pPr marL="800100" indent="-342900">
              <a:lnSpc>
                <a:spcPct val="150000"/>
              </a:lnSpc>
              <a:buClr>
                <a:schemeClr val="tx2"/>
              </a:buClr>
              <a:buSzPct val="85000"/>
              <a:buFont typeface="+mj-lt"/>
              <a:buAutoNum type="arabicPeriod"/>
              <a:defRPr sz="1300"/>
            </a:lvl2pPr>
            <a:lvl3pPr marL="1143000" indent="-228600">
              <a:lnSpc>
                <a:spcPct val="150000"/>
              </a:lnSpc>
              <a:buClr>
                <a:schemeClr val="tx2"/>
              </a:buClr>
              <a:buSzPct val="83000"/>
              <a:buFont typeface="+mj-lt"/>
              <a:buAutoNum type="arabicPeriod"/>
              <a:defRPr sz="1100"/>
            </a:lvl3pPr>
          </a:lstStyle>
          <a:p>
            <a:pPr lvl="0"/>
            <a:r>
              <a:rPr lang="en-US" dirty="0"/>
              <a:t>Text goes here</a:t>
            </a:r>
          </a:p>
          <a:p>
            <a:pPr lvl="0"/>
            <a:r>
              <a:rPr lang="en-US" dirty="0"/>
              <a:t>Text goes here</a:t>
            </a:r>
          </a:p>
          <a:p>
            <a:pPr lvl="0"/>
            <a:r>
              <a:rPr lang="en-US" dirty="0"/>
              <a:t>Text goes here</a:t>
            </a:r>
          </a:p>
          <a:p>
            <a:pPr lvl="1"/>
            <a:r>
              <a:rPr lang="en-US" dirty="0"/>
              <a:t>Level 2a</a:t>
            </a:r>
          </a:p>
          <a:p>
            <a:pPr lvl="1"/>
            <a:r>
              <a:rPr lang="en-US" dirty="0"/>
              <a:t>Leve 2b</a:t>
            </a:r>
          </a:p>
          <a:p>
            <a:pPr lvl="2"/>
            <a:r>
              <a:rPr lang="en-US" dirty="0"/>
              <a:t>Level 3a</a:t>
            </a:r>
          </a:p>
          <a:p>
            <a:pPr lvl="2"/>
            <a:r>
              <a:rPr lang="en-US" dirty="0"/>
              <a:t>Level 3b</a:t>
            </a:r>
          </a:p>
          <a:p>
            <a:pPr lvl="0"/>
            <a:r>
              <a:rPr lang="en-US" dirty="0"/>
              <a:t>Text goes here</a:t>
            </a:r>
          </a:p>
        </p:txBody>
      </p:sp>
      <p:cxnSp>
        <p:nvCxnSpPr>
          <p:cNvPr id="7" name="Straight Connector 6"/>
          <p:cNvCxnSpPr/>
          <p:nvPr userDrawn="1"/>
        </p:nvCxnSpPr>
        <p:spPr>
          <a:xfrm>
            <a:off x="395536" y="217064"/>
            <a:ext cx="1426250" cy="0"/>
          </a:xfrm>
          <a:prstGeom prst="line">
            <a:avLst/>
          </a:prstGeom>
          <a:noFill/>
          <a:ln w="38100" cap="rnd" cmpd="sng" algn="ctr">
            <a:solidFill>
              <a:schemeClr val="tx2"/>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tx2"/>
                </a:solidFill>
              </a:defRPr>
            </a:lvl1pPr>
          </a:lstStyle>
          <a:p>
            <a:pPr lvl="0"/>
            <a:r>
              <a:rPr lang="en-US" dirty="0"/>
              <a:t>Title Goes Here</a:t>
            </a:r>
          </a:p>
        </p:txBody>
      </p:sp>
      <p:pic>
        <p:nvPicPr>
          <p:cNvPr id="9" name="Picture 8"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590852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_1">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8467" y="0"/>
            <a:ext cx="9152467" cy="5160434"/>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13"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133364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_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8467" y="0"/>
            <a:ext cx="9152467" cy="5160434"/>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20974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_3">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20538"/>
            <a:ext cx="9152467" cy="516043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760486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_4">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20538"/>
            <a:ext cx="9152467" cy="516043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79494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_5">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20538"/>
            <a:ext cx="9152467" cy="516043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162210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_6">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5525" y="0"/>
            <a:ext cx="9152467" cy="51604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1923944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pening Slide_1">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accent5"/>
            </a:solidFill>
            <a:prstDash val="solid"/>
          </a:ln>
          <a:effectLst/>
        </p:spPr>
      </p:cxnSp>
      <p:pic>
        <p:nvPicPr>
          <p:cNvPr id="9" name="Picture 8"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718" y="660400"/>
            <a:ext cx="903377" cy="795866"/>
          </a:xfrm>
          <a:prstGeom prst="rect">
            <a:avLst/>
          </a:prstGeom>
        </p:spPr>
      </p:pic>
      <p:sp>
        <p:nvSpPr>
          <p:cNvPr id="20" name="Text Placeholder 19"/>
          <p:cNvSpPr>
            <a:spLocks noGrp="1"/>
          </p:cNvSpPr>
          <p:nvPr>
            <p:ph type="body" sz="quarter" idx="13" hasCustomPrompt="1"/>
          </p:nvPr>
        </p:nvSpPr>
        <p:spPr>
          <a:xfrm>
            <a:off x="481013" y="1924050"/>
            <a:ext cx="4451027" cy="738664"/>
          </a:xfrm>
        </p:spPr>
        <p:txBody>
          <a:bodyPr lIns="0" tIns="0" rIns="0" bIns="0">
            <a:spAutoFit/>
          </a:bodyPr>
          <a:lstStyle>
            <a:lvl1pPr marL="0" indent="0">
              <a:buFontTx/>
              <a:buNone/>
              <a:defRPr sz="2400" b="1" i="1" spc="0">
                <a:solidFill>
                  <a:schemeClr val="tx1">
                    <a:lumMod val="50000"/>
                  </a:schemeClr>
                </a:solidFill>
              </a:defRPr>
            </a:lvl1pPr>
          </a:lstStyle>
          <a:p>
            <a:pPr lvl="0"/>
            <a:r>
              <a:rPr lang="en-US" dirty="0"/>
              <a:t>Main </a:t>
            </a:r>
            <a:r>
              <a:rPr lang="en-US"/>
              <a:t>Presentation Title Two Lines</a:t>
            </a:r>
            <a:endParaRPr lang="en-US" dirty="0"/>
          </a:p>
        </p:txBody>
      </p:sp>
      <p:sp>
        <p:nvSpPr>
          <p:cNvPr id="22" name="Text Placeholder 21"/>
          <p:cNvSpPr>
            <a:spLocks noGrp="1"/>
          </p:cNvSpPr>
          <p:nvPr>
            <p:ph type="body" sz="quarter" idx="14" hasCustomPrompt="1"/>
          </p:nvPr>
        </p:nvSpPr>
        <p:spPr>
          <a:xfrm>
            <a:off x="492125" y="2894572"/>
            <a:ext cx="4440238" cy="276999"/>
          </a:xfrm>
        </p:spPr>
        <p:txBody>
          <a:bodyPr lIns="0" tIns="0" rIns="0" bIns="0">
            <a:spAutoFit/>
          </a:bodyPr>
          <a:lstStyle>
            <a:lvl1pPr marL="0" indent="0">
              <a:buFontTx/>
              <a:buNone/>
              <a:defRPr b="0" i="1"/>
            </a:lvl1pPr>
          </a:lstStyle>
          <a:p>
            <a:pPr lvl="0"/>
            <a:r>
              <a:rPr lang="en-US" dirty="0"/>
              <a:t>Subtitle goes here</a:t>
            </a:r>
          </a:p>
        </p:txBody>
      </p:sp>
    </p:spTree>
    <p:extLst>
      <p:ext uri="{BB962C8B-B14F-4D97-AF65-F5344CB8AC3E}">
        <p14:creationId xmlns:p14="http://schemas.microsoft.com/office/powerpoint/2010/main" val="3105952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_7">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20538"/>
            <a:ext cx="9152467" cy="516043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369332"/>
          </a:xfrm>
        </p:spPr>
        <p:txBody>
          <a:bodyPr lIns="0" tIns="0" rIns="0" bIns="0">
            <a:spAutoFit/>
          </a:bodyPr>
          <a:lstStyle>
            <a:lvl1pPr marL="0" indent="0">
              <a:buFontTx/>
              <a:buNone/>
              <a:defRPr sz="2400" b="1" i="1" spc="0">
                <a:solidFill>
                  <a:schemeClr val="bg1"/>
                </a:solidFill>
              </a:defRPr>
            </a:lvl1pPr>
          </a:lstStyle>
          <a:p>
            <a:pPr lvl="0"/>
            <a:r>
              <a:rPr lang="en-US" dirty="0"/>
              <a:t>Divider Slide</a:t>
            </a:r>
          </a:p>
        </p:txBody>
      </p:sp>
      <p:sp>
        <p:nvSpPr>
          <p:cNvPr id="22" name="Text Placeholder 21"/>
          <p:cNvSpPr>
            <a:spLocks noGrp="1"/>
          </p:cNvSpPr>
          <p:nvPr>
            <p:ph type="body" sz="quarter" idx="14" hasCustomPrompt="1"/>
          </p:nvPr>
        </p:nvSpPr>
        <p:spPr>
          <a:xfrm>
            <a:off x="492125" y="2509777"/>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12"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1784560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_iphon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395536" y="217064"/>
            <a:ext cx="1426250" cy="0"/>
          </a:xfrm>
          <a:prstGeom prst="line">
            <a:avLst/>
          </a:prstGeom>
          <a:noFill/>
          <a:ln w="38100" cap="rnd" cmpd="sng" algn="ctr">
            <a:solidFill>
              <a:schemeClr val="accent5"/>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5"/>
                </a:solidFill>
              </a:defRPr>
            </a:lvl1pPr>
          </a:lstStyle>
          <a:p>
            <a:pPr lvl="0"/>
            <a:r>
              <a:rPr lang="en-US" dirty="0"/>
              <a:t>Title Goes Here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2080" y="843558"/>
            <a:ext cx="1404111" cy="2989583"/>
          </a:xfrm>
          <a:prstGeom prst="rect">
            <a:avLst/>
          </a:prstGeom>
        </p:spPr>
      </p:pic>
      <p:sp>
        <p:nvSpPr>
          <p:cNvPr id="10" name="Picture Placeholder 2"/>
          <p:cNvSpPr>
            <a:spLocks noGrp="1"/>
          </p:cNvSpPr>
          <p:nvPr>
            <p:ph type="pic" sz="quarter" idx="15" hasCustomPrompt="1"/>
          </p:nvPr>
        </p:nvSpPr>
        <p:spPr>
          <a:xfrm>
            <a:off x="5436096" y="1275606"/>
            <a:ext cx="827921" cy="2088232"/>
          </a:xfrm>
        </p:spPr>
        <p:txBody>
          <a:bodyPr lIns="108000" rIns="108000" anchor="t">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000">
                <a:solidFill>
                  <a:schemeClr val="tx1">
                    <a:lumMod val="75000"/>
                  </a:schemeClr>
                </a:solidFill>
              </a:defRPr>
            </a:lvl1pPr>
          </a:lstStyle>
          <a:p>
            <a:r>
              <a:rPr lang="en-US" dirty="0"/>
              <a:t>Drag shape to placeholder or click icon to add</a:t>
            </a:r>
            <a:endParaRPr lang="id-ID"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857" y="483518"/>
            <a:ext cx="1826272" cy="3888432"/>
          </a:xfrm>
          <a:prstGeom prst="rect">
            <a:avLst/>
          </a:prstGeom>
        </p:spPr>
      </p:pic>
      <p:sp>
        <p:nvSpPr>
          <p:cNvPr id="12" name="Picture Placeholder 2"/>
          <p:cNvSpPr>
            <a:spLocks noGrp="1"/>
          </p:cNvSpPr>
          <p:nvPr>
            <p:ph type="pic" sz="quarter" idx="16" hasCustomPrompt="1"/>
          </p:nvPr>
        </p:nvSpPr>
        <p:spPr>
          <a:xfrm>
            <a:off x="6370073" y="1059582"/>
            <a:ext cx="1584000" cy="2736304"/>
          </a:xfrm>
        </p:spPr>
        <p:txBody>
          <a:bodyPr lIns="108000" rIns="108000" anchor="t">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000">
                <a:solidFill>
                  <a:schemeClr val="tx1">
                    <a:lumMod val="75000"/>
                  </a:schemeClr>
                </a:solidFill>
              </a:defRPr>
            </a:lvl1pPr>
          </a:lstStyle>
          <a:p>
            <a:r>
              <a:rPr lang="en-US" dirty="0"/>
              <a:t>Drag shape to placeholder or click icon to add</a:t>
            </a:r>
            <a:endParaRPr lang="id-ID" dirty="0"/>
          </a:p>
        </p:txBody>
      </p:sp>
      <p:sp>
        <p:nvSpPr>
          <p:cNvPr id="5" name="Text Placeholder 4"/>
          <p:cNvSpPr>
            <a:spLocks noGrp="1"/>
          </p:cNvSpPr>
          <p:nvPr>
            <p:ph type="body" sz="quarter" idx="17" hasCustomPrompt="1"/>
          </p:nvPr>
        </p:nvSpPr>
        <p:spPr>
          <a:xfrm>
            <a:off x="393700" y="1276350"/>
            <a:ext cx="4249738" cy="2374900"/>
          </a:xfrm>
        </p:spPr>
        <p:txBody>
          <a:bodyPr lIns="0" rIns="0" anchor="ctr">
            <a:normAutofit/>
          </a:bodyPr>
          <a:lstStyle>
            <a:lvl1pPr marL="0" indent="0">
              <a:buFontTx/>
              <a:buNone/>
              <a:defRPr sz="1600">
                <a:latin typeface="Tahoma" charset="0"/>
                <a:ea typeface="Tahoma" charset="0"/>
                <a:cs typeface="Tahoma" charset="0"/>
              </a:defRPr>
            </a:lvl1pPr>
          </a:lstStyle>
          <a:p>
            <a:pPr lvl="0"/>
            <a:r>
              <a:rPr lang="en-US"/>
              <a:t>Click </a:t>
            </a:r>
            <a:r>
              <a:rPr lang="en-US" dirty="0"/>
              <a:t>to add text here</a:t>
            </a:r>
          </a:p>
        </p:txBody>
      </p:sp>
      <p:pic>
        <p:nvPicPr>
          <p:cNvPr id="19" name="Picture 18" descr="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2129059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_laptop">
    <p:bg>
      <p:bgPr>
        <a:solidFill>
          <a:schemeClr val="bg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4135866" y="776875"/>
            <a:ext cx="4994398" cy="3886016"/>
            <a:chOff x="2101597" y="594889"/>
            <a:chExt cx="4994398" cy="3886016"/>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1597" y="594889"/>
              <a:ext cx="4994398" cy="3886016"/>
            </a:xfrm>
            <a:prstGeom prst="rect">
              <a:avLst/>
            </a:prstGeom>
          </p:spPr>
        </p:pic>
        <p:sp>
          <p:nvSpPr>
            <p:cNvPr id="15" name="Rectangle 14"/>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395536" y="217064"/>
            <a:ext cx="1426250" cy="0"/>
          </a:xfrm>
          <a:prstGeom prst="line">
            <a:avLst/>
          </a:prstGeom>
          <a:noFill/>
          <a:ln w="38100" cap="rnd" cmpd="sng" algn="ctr">
            <a:solidFill>
              <a:schemeClr val="accent6"/>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6"/>
                </a:solidFill>
              </a:defRPr>
            </a:lvl1pPr>
          </a:lstStyle>
          <a:p>
            <a:pPr lvl="0"/>
            <a:r>
              <a:rPr lang="en-US" dirty="0"/>
              <a:t>Title Goes Here</a:t>
            </a:r>
          </a:p>
        </p:txBody>
      </p:sp>
      <p:sp>
        <p:nvSpPr>
          <p:cNvPr id="12" name="Picture Placeholder 2"/>
          <p:cNvSpPr>
            <a:spLocks noGrp="1"/>
          </p:cNvSpPr>
          <p:nvPr>
            <p:ph type="pic" sz="quarter" idx="16" hasCustomPrompt="1"/>
          </p:nvPr>
        </p:nvSpPr>
        <p:spPr>
          <a:xfrm>
            <a:off x="4942361" y="1495318"/>
            <a:ext cx="3310128" cy="2049481"/>
          </a:xfrm>
        </p:spPr>
        <p:txBody>
          <a:bodyPr lIns="108000" rIns="108000" anchor="t">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100">
                <a:solidFill>
                  <a:schemeClr val="tx1">
                    <a:lumMod val="75000"/>
                  </a:schemeClr>
                </a:solidFill>
              </a:defRPr>
            </a:lvl1pPr>
          </a:lstStyle>
          <a:p>
            <a:r>
              <a:rPr lang="en-US" dirty="0"/>
              <a:t>Drag shape to placeholder or click icon to add</a:t>
            </a:r>
            <a:endParaRPr lang="id-ID" dirty="0"/>
          </a:p>
        </p:txBody>
      </p:sp>
      <p:sp>
        <p:nvSpPr>
          <p:cNvPr id="5" name="Text Placeholder 4"/>
          <p:cNvSpPr>
            <a:spLocks noGrp="1"/>
          </p:cNvSpPr>
          <p:nvPr>
            <p:ph type="body" sz="quarter" idx="17" hasCustomPrompt="1"/>
          </p:nvPr>
        </p:nvSpPr>
        <p:spPr>
          <a:xfrm>
            <a:off x="393700" y="1276350"/>
            <a:ext cx="4249738" cy="2374900"/>
          </a:xfrm>
        </p:spPr>
        <p:txBody>
          <a:bodyPr lIns="0" rIns="0" anchor="ctr">
            <a:normAutofit/>
          </a:bodyPr>
          <a:lstStyle>
            <a:lvl1pPr marL="0" indent="0">
              <a:buFontTx/>
              <a:buNone/>
              <a:defRPr sz="1600">
                <a:latin typeface="Tahoma" charset="0"/>
                <a:ea typeface="Tahoma" charset="0"/>
                <a:cs typeface="Tahoma" charset="0"/>
              </a:defRPr>
            </a:lvl1pPr>
          </a:lstStyle>
          <a:p>
            <a:pPr lvl="0"/>
            <a:r>
              <a:rPr lang="en-US"/>
              <a:t>Click </a:t>
            </a:r>
            <a:r>
              <a:rPr lang="en-US" dirty="0"/>
              <a:t>to add text here</a:t>
            </a:r>
          </a:p>
        </p:txBody>
      </p: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11409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_mac">
    <p:bg>
      <p:bgPr>
        <a:solidFill>
          <a:schemeClr val="bg1"/>
        </a:solidFill>
        <a:effectLst/>
      </p:bgPr>
    </p:bg>
    <p:spTree>
      <p:nvGrpSpPr>
        <p:cNvPr id="1" name=""/>
        <p:cNvGrpSpPr/>
        <p:nvPr/>
      </p:nvGrpSpPr>
      <p:grpSpPr>
        <a:xfrm>
          <a:off x="0" y="0"/>
          <a:ext cx="0" cy="0"/>
          <a:chOff x="0" y="0"/>
          <a:chExt cx="0" cy="0"/>
        </a:xfrm>
      </p:grpSpPr>
      <p:pic>
        <p:nvPicPr>
          <p:cNvPr id="10" name="Picture 9" descr="iMac.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27984" y="727408"/>
            <a:ext cx="4657783" cy="4082411"/>
          </a:xfrm>
          <a:prstGeom prst="rect">
            <a:avLst/>
          </a:prstGeom>
        </p:spPr>
      </p:pic>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395536" y="217064"/>
            <a:ext cx="1426250" cy="0"/>
          </a:xfrm>
          <a:prstGeom prst="line">
            <a:avLst/>
          </a:prstGeom>
          <a:noFill/>
          <a:ln w="38100" cap="rnd" cmpd="sng" algn="ctr">
            <a:solidFill>
              <a:schemeClr val="tx2"/>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tx2"/>
                </a:solidFill>
              </a:defRPr>
            </a:lvl1pPr>
          </a:lstStyle>
          <a:p>
            <a:pPr lvl="0"/>
            <a:r>
              <a:rPr lang="en-US" dirty="0"/>
              <a:t>Title Goes Here</a:t>
            </a:r>
          </a:p>
        </p:txBody>
      </p:sp>
      <p:sp>
        <p:nvSpPr>
          <p:cNvPr id="12" name="Picture Placeholder 2"/>
          <p:cNvSpPr>
            <a:spLocks noGrp="1"/>
          </p:cNvSpPr>
          <p:nvPr>
            <p:ph type="pic" sz="quarter" idx="16" hasCustomPrompt="1"/>
          </p:nvPr>
        </p:nvSpPr>
        <p:spPr>
          <a:xfrm>
            <a:off x="5081179" y="1303797"/>
            <a:ext cx="3400211" cy="1916026"/>
          </a:xfrm>
        </p:spPr>
        <p:txBody>
          <a:bodyPr lIns="108000" rIns="108000" anchor="t">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100">
                <a:solidFill>
                  <a:schemeClr val="tx1">
                    <a:lumMod val="60000"/>
                    <a:lumOff val="40000"/>
                  </a:schemeClr>
                </a:solidFill>
              </a:defRPr>
            </a:lvl1pPr>
          </a:lstStyle>
          <a:p>
            <a:r>
              <a:rPr lang="en-US" dirty="0"/>
              <a:t>Drag shape to placeholder or click icon to add</a:t>
            </a:r>
            <a:endParaRPr lang="id-ID" dirty="0"/>
          </a:p>
        </p:txBody>
      </p:sp>
      <p:sp>
        <p:nvSpPr>
          <p:cNvPr id="5" name="Text Placeholder 4"/>
          <p:cNvSpPr>
            <a:spLocks noGrp="1"/>
          </p:cNvSpPr>
          <p:nvPr>
            <p:ph type="body" sz="quarter" idx="17" hasCustomPrompt="1"/>
          </p:nvPr>
        </p:nvSpPr>
        <p:spPr>
          <a:xfrm>
            <a:off x="393700" y="1276350"/>
            <a:ext cx="4249738" cy="2374900"/>
          </a:xfrm>
        </p:spPr>
        <p:txBody>
          <a:bodyPr lIns="0" rIns="0" anchor="ctr">
            <a:normAutofit/>
          </a:bodyPr>
          <a:lstStyle>
            <a:lvl1pPr marL="0" indent="0">
              <a:buFontTx/>
              <a:buNone/>
              <a:defRPr sz="1600">
                <a:latin typeface="Tahoma" charset="0"/>
                <a:ea typeface="Tahoma" charset="0"/>
                <a:cs typeface="Tahoma" charset="0"/>
              </a:defRPr>
            </a:lvl1pPr>
          </a:lstStyle>
          <a:p>
            <a:pPr lvl="0"/>
            <a:r>
              <a:rPr lang="en-US"/>
              <a:t>Click </a:t>
            </a:r>
            <a:r>
              <a:rPr lang="en-US" dirty="0"/>
              <a:t>to add text here</a:t>
            </a:r>
          </a:p>
        </p:txBody>
      </p:sp>
      <p:pic>
        <p:nvPicPr>
          <p:cNvPr id="11" name="Picture 10"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165273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_ipad_portrai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0112" y="649112"/>
            <a:ext cx="2694734" cy="4003941"/>
          </a:xfrm>
          <a:prstGeom prst="rect">
            <a:avLst/>
          </a:prstGeom>
        </p:spPr>
      </p:pic>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395536" y="217064"/>
            <a:ext cx="1426250" cy="0"/>
          </a:xfrm>
          <a:prstGeom prst="line">
            <a:avLst/>
          </a:prstGeom>
          <a:noFill/>
          <a:ln w="38100" cap="rnd" cmpd="sng" algn="ctr">
            <a:solidFill>
              <a:schemeClr val="accent2"/>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2"/>
                </a:solidFill>
              </a:defRPr>
            </a:lvl1pPr>
          </a:lstStyle>
          <a:p>
            <a:pPr lvl="0"/>
            <a:r>
              <a:rPr lang="en-US" dirty="0"/>
              <a:t>Title Goes Here</a:t>
            </a:r>
          </a:p>
        </p:txBody>
      </p:sp>
      <p:sp>
        <p:nvSpPr>
          <p:cNvPr id="12" name="Picture Placeholder 2"/>
          <p:cNvSpPr>
            <a:spLocks noGrp="1"/>
          </p:cNvSpPr>
          <p:nvPr>
            <p:ph type="pic" sz="quarter" idx="16" hasCustomPrompt="1"/>
          </p:nvPr>
        </p:nvSpPr>
        <p:spPr>
          <a:xfrm>
            <a:off x="5796135" y="1018415"/>
            <a:ext cx="2232248" cy="3023592"/>
          </a:xfrm>
        </p:spPr>
        <p:txBody>
          <a:bodyPr lIns="108000" rIns="108000" anchor="t">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100">
                <a:solidFill>
                  <a:schemeClr val="tx1">
                    <a:lumMod val="75000"/>
                  </a:schemeClr>
                </a:solidFill>
              </a:defRPr>
            </a:lvl1pPr>
          </a:lstStyle>
          <a:p>
            <a:r>
              <a:rPr lang="en-US" dirty="0"/>
              <a:t>Drag shape to placeholder or click icon to add</a:t>
            </a:r>
            <a:endParaRPr lang="id-ID" dirty="0"/>
          </a:p>
        </p:txBody>
      </p:sp>
      <p:sp>
        <p:nvSpPr>
          <p:cNvPr id="5" name="Text Placeholder 4"/>
          <p:cNvSpPr>
            <a:spLocks noGrp="1"/>
          </p:cNvSpPr>
          <p:nvPr>
            <p:ph type="body" sz="quarter" idx="17" hasCustomPrompt="1"/>
          </p:nvPr>
        </p:nvSpPr>
        <p:spPr>
          <a:xfrm>
            <a:off x="393700" y="1276350"/>
            <a:ext cx="4249738" cy="2374900"/>
          </a:xfrm>
        </p:spPr>
        <p:txBody>
          <a:bodyPr lIns="0" rIns="0" anchor="ctr">
            <a:normAutofit/>
          </a:bodyPr>
          <a:lstStyle>
            <a:lvl1pPr marL="0" indent="0">
              <a:buFontTx/>
              <a:buNone/>
              <a:defRPr sz="1600">
                <a:latin typeface="Tahoma" charset="0"/>
                <a:ea typeface="Tahoma" charset="0"/>
                <a:cs typeface="Tahoma" charset="0"/>
              </a:defRPr>
            </a:lvl1pPr>
          </a:lstStyle>
          <a:p>
            <a:pPr lvl="0"/>
            <a:r>
              <a:rPr lang="en-US"/>
              <a:t>Click </a:t>
            </a:r>
            <a:r>
              <a:rPr lang="en-US" dirty="0"/>
              <a:t>to add text here</a:t>
            </a:r>
          </a:p>
        </p:txBody>
      </p:sp>
      <p:pic>
        <p:nvPicPr>
          <p:cNvPr id="9" name="Picture 8"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26071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_you_1">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2169373"/>
            <a:ext cx="1426250" cy="0"/>
          </a:xfrm>
          <a:prstGeom prst="line">
            <a:avLst/>
          </a:prstGeom>
          <a:noFill/>
          <a:ln w="38100" cap="rnd" cmpd="sng" algn="ctr">
            <a:solidFill>
              <a:schemeClr val="accent5"/>
            </a:solidFill>
            <a:prstDash val="solid"/>
          </a:ln>
          <a:effectLst/>
        </p:spPr>
      </p:cxnSp>
      <p:pic>
        <p:nvPicPr>
          <p:cNvPr id="9" name="Picture 8"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718" y="1122119"/>
            <a:ext cx="903377" cy="795866"/>
          </a:xfrm>
          <a:prstGeom prst="rect">
            <a:avLst/>
          </a:prstGeom>
        </p:spPr>
      </p:pic>
      <p:sp>
        <p:nvSpPr>
          <p:cNvPr id="2" name="TextBox 1"/>
          <p:cNvSpPr txBox="1"/>
          <p:nvPr userDrawn="1"/>
        </p:nvSpPr>
        <p:spPr>
          <a:xfrm>
            <a:off x="467544" y="2412760"/>
            <a:ext cx="3576226" cy="615553"/>
          </a:xfrm>
          <a:prstGeom prst="rect">
            <a:avLst/>
          </a:prstGeom>
          <a:noFill/>
        </p:spPr>
        <p:txBody>
          <a:bodyPr wrap="square" lIns="0" tIns="0" rIns="0" bIns="0" rtlCol="0">
            <a:spAutoFit/>
          </a:bodyPr>
          <a:lstStyle/>
          <a:p>
            <a:r>
              <a:rPr lang="en-US" sz="4000" b="1" i="1"/>
              <a:t>Thank</a:t>
            </a:r>
            <a:r>
              <a:rPr lang="en-US" sz="4000" b="1" i="1" baseline="0"/>
              <a:t> You</a:t>
            </a:r>
            <a:endParaRPr lang="en-US" sz="4000" b="1" i="1"/>
          </a:p>
        </p:txBody>
      </p: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dirty="0"/>
              <a:t>Drag shape to placeholder or click icon to add</a:t>
            </a:r>
            <a:endParaRPr lang="id-ID" dirty="0"/>
          </a:p>
        </p:txBody>
      </p:sp>
    </p:spTree>
    <p:extLst>
      <p:ext uri="{BB962C8B-B14F-4D97-AF65-F5344CB8AC3E}">
        <p14:creationId xmlns:p14="http://schemas.microsoft.com/office/powerpoint/2010/main" val="1139392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_you_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5525" y="0"/>
            <a:ext cx="9152467" cy="516043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2160229"/>
            <a:ext cx="1426250" cy="0"/>
          </a:xfrm>
          <a:prstGeom prst="line">
            <a:avLst/>
          </a:prstGeom>
          <a:noFill/>
          <a:ln w="38100" cap="rnd" cmpd="sng" algn="ctr">
            <a:solidFill>
              <a:schemeClr val="bg1"/>
            </a:solidFill>
            <a:prstDash val="solid"/>
          </a:ln>
          <a:effectLst/>
        </p:spPr>
      </p:cxnSp>
      <p:sp>
        <p:nvSpPr>
          <p:cNvPr id="8" name="Picture Placeholder 2"/>
          <p:cNvSpPr>
            <a:spLocks noGrp="1" noChangeAspect="1"/>
          </p:cNvSpPr>
          <p:nvPr>
            <p:ph type="pic" sz="quarter" idx="16" hasCustomPrompt="1"/>
          </p:nvPr>
        </p:nvSpPr>
        <p:spPr>
          <a:xfrm>
            <a:off x="5413053" y="1136961"/>
            <a:ext cx="2903251" cy="274563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
        <p:nvSpPr>
          <p:cNvPr id="9" name="TextBox 8"/>
          <p:cNvSpPr txBox="1"/>
          <p:nvPr userDrawn="1"/>
        </p:nvSpPr>
        <p:spPr>
          <a:xfrm>
            <a:off x="467544" y="2403616"/>
            <a:ext cx="3576226" cy="615553"/>
          </a:xfrm>
          <a:prstGeom prst="rect">
            <a:avLst/>
          </a:prstGeom>
          <a:noFill/>
        </p:spPr>
        <p:txBody>
          <a:bodyPr wrap="square" lIns="0" tIns="0" rIns="0" bIns="0" rtlCol="0">
            <a:spAutoFit/>
          </a:bodyPr>
          <a:lstStyle/>
          <a:p>
            <a:r>
              <a:rPr lang="en-US" sz="4000" b="1" i="1">
                <a:solidFill>
                  <a:schemeClr val="bg1"/>
                </a:solidFill>
              </a:rPr>
              <a:t>Thank</a:t>
            </a:r>
            <a:r>
              <a:rPr lang="en-US" sz="4000" b="1" i="1" baseline="0">
                <a:solidFill>
                  <a:schemeClr val="bg1"/>
                </a:solidFill>
              </a:rPr>
              <a:t> You</a:t>
            </a:r>
            <a:endParaRPr lang="en-US" sz="4000" b="1" i="1">
              <a:solidFill>
                <a:schemeClr val="bg1"/>
              </a:solidFill>
            </a:endParaRPr>
          </a:p>
        </p:txBody>
      </p:sp>
      <p:pic>
        <p:nvPicPr>
          <p:cNvPr id="11" name="Picture 10" descr="logo.png"/>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91718" y="1112975"/>
            <a:ext cx="903377" cy="795866"/>
          </a:xfrm>
          <a:prstGeom prst="rect">
            <a:avLst/>
          </a:prstGeom>
        </p:spPr>
      </p:pic>
    </p:spTree>
    <p:extLst>
      <p:ext uri="{BB962C8B-B14F-4D97-AF65-F5344CB8AC3E}">
        <p14:creationId xmlns:p14="http://schemas.microsoft.com/office/powerpoint/2010/main" val="702119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BABED4E-FB1B-44C7-B58A-608962EC46D8}" type="slidenum">
              <a:rPr lang="en-US" smtClean="0"/>
              <a:t>‹#›</a:t>
            </a:fld>
            <a:endParaRPr lang="en-US"/>
          </a:p>
        </p:txBody>
      </p:sp>
    </p:spTree>
    <p:extLst>
      <p:ext uri="{BB962C8B-B14F-4D97-AF65-F5344CB8AC3E}">
        <p14:creationId xmlns:p14="http://schemas.microsoft.com/office/powerpoint/2010/main" val="77602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Empty">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5496" y="4803998"/>
            <a:ext cx="576064" cy="273844"/>
          </a:xfrm>
          <a:prstGeom prst="rect">
            <a:avLst/>
          </a:prstGeom>
        </p:spPr>
        <p:txBody>
          <a:bodyPr vert="horz" lIns="91440" tIns="45720" rIns="91440" bIns="45720" rtlCol="0" anchor="ctr"/>
          <a:lstStyle>
            <a:lvl1pPr algn="ctr">
              <a:defRPr sz="1000">
                <a:solidFill>
                  <a:srgbClr val="DBDDDC"/>
                </a:solidFill>
                <a:latin typeface="+mn-lt"/>
              </a:defRPr>
            </a:lvl1pPr>
          </a:lstStyle>
          <a:p>
            <a:fld id="{9821009E-8754-4B5B-96AB-B814B881A2B3}" type="slidenum">
              <a:rPr lang="en-US" smtClean="0"/>
              <a:pPr/>
              <a:t>‹#›</a:t>
            </a:fld>
            <a:endParaRPr lang="en-US" dirty="0"/>
          </a:p>
        </p:txBody>
      </p:sp>
      <p:sp>
        <p:nvSpPr>
          <p:cNvPr id="2" name="Title 1"/>
          <p:cNvSpPr>
            <a:spLocks noGrp="1"/>
          </p:cNvSpPr>
          <p:nvPr>
            <p:ph type="title"/>
          </p:nvPr>
        </p:nvSpPr>
        <p:spPr>
          <a:xfrm>
            <a:off x="251520" y="411511"/>
            <a:ext cx="8208912" cy="432048"/>
          </a:xfrm>
        </p:spPr>
        <p:txBody>
          <a:bodyPr>
            <a:normAutofit/>
          </a:bodyPr>
          <a:lstStyle>
            <a:lvl1pPr algn="l">
              <a:defRPr sz="1900">
                <a:solidFill>
                  <a:schemeClr val="tx1">
                    <a:lumMod val="75000"/>
                  </a:schemeClr>
                </a:solidFill>
              </a:defRPr>
            </a:lvl1pPr>
          </a:lstStyle>
          <a:p>
            <a:r>
              <a:rPr lang="en-US"/>
              <a:t>Click to edit Master title style</a:t>
            </a:r>
          </a:p>
        </p:txBody>
      </p:sp>
    </p:spTree>
    <p:extLst>
      <p:ext uri="{BB962C8B-B14F-4D97-AF65-F5344CB8AC3E}">
        <p14:creationId xmlns:p14="http://schemas.microsoft.com/office/powerpoint/2010/main" val="151329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pening Slide_2">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accent5"/>
            </a:solidFill>
            <a:prstDash val="solid"/>
          </a:ln>
          <a:effectLst/>
        </p:spPr>
      </p:cxnSp>
      <p:pic>
        <p:nvPicPr>
          <p:cNvPr id="9" name="Picture 8"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718" y="660400"/>
            <a:ext cx="903377" cy="795866"/>
          </a:xfrm>
          <a:prstGeom prst="rect">
            <a:avLst/>
          </a:prstGeom>
        </p:spPr>
      </p:pic>
      <p:sp>
        <p:nvSpPr>
          <p:cNvPr id="20" name="Text Placeholder 19"/>
          <p:cNvSpPr>
            <a:spLocks noGrp="1"/>
          </p:cNvSpPr>
          <p:nvPr>
            <p:ph type="body" sz="quarter" idx="13" hasCustomPrompt="1"/>
          </p:nvPr>
        </p:nvSpPr>
        <p:spPr>
          <a:xfrm>
            <a:off x="481013" y="1924050"/>
            <a:ext cx="4451027" cy="738664"/>
          </a:xfrm>
        </p:spPr>
        <p:txBody>
          <a:bodyPr lIns="0" tIns="0" rIns="0" bIns="0">
            <a:spAutoFit/>
          </a:bodyPr>
          <a:lstStyle>
            <a:lvl1pPr marL="0" indent="0">
              <a:buFontTx/>
              <a:buNone/>
              <a:defRPr sz="2400" b="1" i="1" spc="0">
                <a:solidFill>
                  <a:schemeClr val="tx1">
                    <a:lumMod val="50000"/>
                  </a:schemeClr>
                </a:solidFill>
              </a:defRPr>
            </a:lvl1pPr>
          </a:lstStyle>
          <a:p>
            <a:pPr lvl="0"/>
            <a:r>
              <a:rPr lang="en-US" dirty="0"/>
              <a:t>Main </a:t>
            </a:r>
            <a:r>
              <a:rPr lang="en-US"/>
              <a:t>Presentation Title Two Lines</a:t>
            </a:r>
            <a:endParaRPr lang="en-US" dirty="0"/>
          </a:p>
        </p:txBody>
      </p:sp>
      <p:sp>
        <p:nvSpPr>
          <p:cNvPr id="22" name="Text Placeholder 21"/>
          <p:cNvSpPr>
            <a:spLocks noGrp="1"/>
          </p:cNvSpPr>
          <p:nvPr>
            <p:ph type="body" sz="quarter" idx="14" hasCustomPrompt="1"/>
          </p:nvPr>
        </p:nvSpPr>
        <p:spPr>
          <a:xfrm>
            <a:off x="492125" y="2894572"/>
            <a:ext cx="4440238" cy="276999"/>
          </a:xfrm>
        </p:spPr>
        <p:txBody>
          <a:bodyPr lIns="0" tIns="0" rIns="0" bIns="0">
            <a:spAutoFit/>
          </a:bodyPr>
          <a:lstStyle>
            <a:lvl1pPr marL="0" indent="0">
              <a:buFontTx/>
              <a:buNone/>
              <a:defRPr b="0" i="1"/>
            </a:lvl1pPr>
          </a:lstStyle>
          <a:p>
            <a:pPr lvl="0"/>
            <a:r>
              <a:rPr lang="en-US" dirty="0"/>
              <a:t>Subtitle goes here</a:t>
            </a:r>
          </a:p>
        </p:txBody>
      </p:sp>
      <p:sp>
        <p:nvSpPr>
          <p:cNvPr id="3" name="Picture Placeholder 2"/>
          <p:cNvSpPr>
            <a:spLocks noGrp="1" noChangeAspect="1"/>
          </p:cNvSpPr>
          <p:nvPr>
            <p:ph type="pic" sz="quarter" idx="15"/>
          </p:nvPr>
        </p:nvSpPr>
        <p:spPr>
          <a:xfrm>
            <a:off x="4932040" y="660400"/>
            <a:ext cx="4211960" cy="4483100"/>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dirty="0"/>
              <a:t>Drag picture to placeholder or click icon </a:t>
            </a:r>
            <a:r>
              <a:rPr lang="en-US"/>
              <a:t>to add</a:t>
            </a:r>
            <a:endParaRPr lang="id-ID" dirty="0"/>
          </a:p>
        </p:txBody>
      </p:sp>
    </p:spTree>
    <p:extLst>
      <p:ext uri="{BB962C8B-B14F-4D97-AF65-F5344CB8AC3E}">
        <p14:creationId xmlns:p14="http://schemas.microsoft.com/office/powerpoint/2010/main" val="73418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Opening Slide_2">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7857" y="0"/>
            <a:ext cx="7706143" cy="5143500"/>
          </a:xfrm>
          <a:prstGeom prst="rect">
            <a:avLst/>
          </a:prstGeom>
        </p:spPr>
      </p:pic>
      <p:sp>
        <p:nvSpPr>
          <p:cNvPr id="10" name="Process 9"/>
          <p:cNvSpPr/>
          <p:nvPr userDrawn="1"/>
        </p:nvSpPr>
        <p:spPr>
          <a:xfrm>
            <a:off x="0" y="-170015"/>
            <a:ext cx="8964488" cy="5335371"/>
          </a:xfrm>
          <a:prstGeom prst="flowChartProcess">
            <a:avLst/>
          </a:prstGeom>
          <a:gradFill flip="none" rotWithShape="1">
            <a:gsLst>
              <a:gs pos="17000">
                <a:schemeClr val="bg1"/>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accent2"/>
            </a:solidFill>
            <a:prstDash val="solid"/>
          </a:ln>
          <a:effectLst/>
        </p:spPr>
      </p:cxnSp>
      <p:pic>
        <p:nvPicPr>
          <p:cNvPr id="9" name="Picture 8"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718" y="660400"/>
            <a:ext cx="903377" cy="795866"/>
          </a:xfrm>
          <a:prstGeom prst="rect">
            <a:avLst/>
          </a:prstGeom>
        </p:spPr>
      </p:pic>
      <p:sp>
        <p:nvSpPr>
          <p:cNvPr id="20" name="Text Placeholder 19"/>
          <p:cNvSpPr>
            <a:spLocks noGrp="1"/>
          </p:cNvSpPr>
          <p:nvPr>
            <p:ph type="body" sz="quarter" idx="13" hasCustomPrompt="1"/>
          </p:nvPr>
        </p:nvSpPr>
        <p:spPr>
          <a:xfrm>
            <a:off x="481013" y="1924050"/>
            <a:ext cx="4451027" cy="738664"/>
          </a:xfrm>
        </p:spPr>
        <p:txBody>
          <a:bodyPr lIns="0" tIns="0" rIns="0" bIns="0">
            <a:spAutoFit/>
          </a:bodyPr>
          <a:lstStyle>
            <a:lvl1pPr marL="0" indent="0">
              <a:buFontTx/>
              <a:buNone/>
              <a:defRPr sz="2400" b="1" i="1" spc="0">
                <a:solidFill>
                  <a:schemeClr val="tx1">
                    <a:lumMod val="50000"/>
                  </a:schemeClr>
                </a:solidFill>
              </a:defRPr>
            </a:lvl1pPr>
          </a:lstStyle>
          <a:p>
            <a:pPr lvl="0"/>
            <a:r>
              <a:rPr lang="en-US" dirty="0"/>
              <a:t>Main </a:t>
            </a:r>
            <a:r>
              <a:rPr lang="en-US"/>
              <a:t>Presentation Title Two Lines</a:t>
            </a:r>
            <a:endParaRPr lang="en-US" dirty="0"/>
          </a:p>
        </p:txBody>
      </p:sp>
      <p:sp>
        <p:nvSpPr>
          <p:cNvPr id="22" name="Text Placeholder 21"/>
          <p:cNvSpPr>
            <a:spLocks noGrp="1"/>
          </p:cNvSpPr>
          <p:nvPr>
            <p:ph type="body" sz="quarter" idx="14" hasCustomPrompt="1"/>
          </p:nvPr>
        </p:nvSpPr>
        <p:spPr>
          <a:xfrm>
            <a:off x="492125" y="2894572"/>
            <a:ext cx="4440238" cy="276999"/>
          </a:xfrm>
        </p:spPr>
        <p:txBody>
          <a:bodyPr lIns="0" tIns="0" rIns="0" bIns="0">
            <a:spAutoFit/>
          </a:bodyPr>
          <a:lstStyle>
            <a:lvl1pPr marL="0" indent="0">
              <a:buFontTx/>
              <a:buNone/>
              <a:defRPr b="0" i="1"/>
            </a:lvl1pPr>
          </a:lstStyle>
          <a:p>
            <a:pPr lvl="0"/>
            <a:r>
              <a:rPr lang="en-US" dirty="0"/>
              <a:t>Subtitle goes here</a:t>
            </a:r>
          </a:p>
        </p:txBody>
      </p:sp>
    </p:spTree>
    <p:extLst>
      <p:ext uri="{BB962C8B-B14F-4D97-AF65-F5344CB8AC3E}">
        <p14:creationId xmlns:p14="http://schemas.microsoft.com/office/powerpoint/2010/main" val="105009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pening Slide_3">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pic>
        <p:nvPicPr>
          <p:cNvPr id="8" name="Picture 7" descr="slide1a.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Rectangle 10"/>
          <p:cNvSpPr/>
          <p:nvPr userDrawn="1"/>
        </p:nvSpPr>
        <p:spPr>
          <a:xfrm>
            <a:off x="0" y="0"/>
            <a:ext cx="9152467" cy="5160434"/>
          </a:xfrm>
          <a:prstGeom prst="rect">
            <a:avLst/>
          </a:prstGeom>
          <a:solidFill>
            <a:srgbClr val="139872">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81454" y="1707654"/>
            <a:ext cx="1426250" cy="0"/>
          </a:xfrm>
          <a:prstGeom prst="line">
            <a:avLst/>
          </a:prstGeom>
          <a:noFill/>
          <a:ln w="38100" cap="rnd" cmpd="sng" algn="ctr">
            <a:solidFill>
              <a:schemeClr val="bg1"/>
            </a:solidFill>
            <a:prstDash val="solid"/>
          </a:ln>
          <a:effectLst/>
        </p:spPr>
      </p:cxnSp>
      <p:sp>
        <p:nvSpPr>
          <p:cNvPr id="20" name="Text Placeholder 19"/>
          <p:cNvSpPr>
            <a:spLocks noGrp="1"/>
          </p:cNvSpPr>
          <p:nvPr>
            <p:ph type="body" sz="quarter" idx="13" hasCustomPrompt="1"/>
          </p:nvPr>
        </p:nvSpPr>
        <p:spPr>
          <a:xfrm>
            <a:off x="481013" y="1924050"/>
            <a:ext cx="4451027" cy="738664"/>
          </a:xfrm>
        </p:spPr>
        <p:txBody>
          <a:bodyPr lIns="0" tIns="0" rIns="0" bIns="0">
            <a:spAutoFit/>
          </a:bodyPr>
          <a:lstStyle>
            <a:lvl1pPr marL="0" indent="0">
              <a:buFontTx/>
              <a:buNone/>
              <a:defRPr sz="2400" b="1" i="1" spc="0">
                <a:solidFill>
                  <a:schemeClr val="bg1"/>
                </a:solidFill>
              </a:defRPr>
            </a:lvl1pPr>
          </a:lstStyle>
          <a:p>
            <a:pPr lvl="0"/>
            <a:r>
              <a:rPr lang="en-US" dirty="0"/>
              <a:t>Main </a:t>
            </a:r>
            <a:r>
              <a:rPr lang="en-US"/>
              <a:t>Presentation Title Two Lines</a:t>
            </a:r>
            <a:endParaRPr lang="en-US" dirty="0"/>
          </a:p>
        </p:txBody>
      </p:sp>
      <p:sp>
        <p:nvSpPr>
          <p:cNvPr id="22" name="Text Placeholder 21"/>
          <p:cNvSpPr>
            <a:spLocks noGrp="1"/>
          </p:cNvSpPr>
          <p:nvPr>
            <p:ph type="body" sz="quarter" idx="14" hasCustomPrompt="1"/>
          </p:nvPr>
        </p:nvSpPr>
        <p:spPr>
          <a:xfrm>
            <a:off x="492125" y="2894572"/>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pic>
        <p:nvPicPr>
          <p:cNvPr id="15" name="Picture 14" descr="logo.png"/>
          <p:cNvPicPr>
            <a:picLocks noChangeAspect="1"/>
          </p:cNvPicPr>
          <p:nvPr userDrawn="1"/>
        </p:nvPicPr>
        <p:blipFill>
          <a:blip r:embed="rId3" cstate="screen">
            <a:biLevel thresh="25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91718" y="660400"/>
            <a:ext cx="903377" cy="795866"/>
          </a:xfrm>
          <a:prstGeom prst="rect">
            <a:avLst/>
          </a:prstGeom>
        </p:spPr>
      </p:pic>
      <p:sp>
        <p:nvSpPr>
          <p:cNvPr id="16" name="Picture Placeholder 2"/>
          <p:cNvSpPr>
            <a:spLocks noGrp="1" noChangeAspect="1"/>
          </p:cNvSpPr>
          <p:nvPr>
            <p:ph type="pic" sz="quarter" idx="15" hasCustomPrompt="1"/>
          </p:nvPr>
        </p:nvSpPr>
        <p:spPr>
          <a:xfrm>
            <a:off x="5413052" y="771550"/>
            <a:ext cx="3730947" cy="352839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1049640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pening Slide_4">
    <p:bg>
      <p:bgPr>
        <a:solidFill>
          <a:schemeClr val="bg1"/>
        </a:solidFill>
        <a:effectLst/>
      </p:bgPr>
    </p:bg>
    <p:spTree>
      <p:nvGrpSpPr>
        <p:cNvPr id="1" name=""/>
        <p:cNvGrpSpPr/>
        <p:nvPr/>
      </p:nvGrpSpPr>
      <p:grpSpPr>
        <a:xfrm>
          <a:off x="0" y="0"/>
          <a:ext cx="0" cy="0"/>
          <a:chOff x="0" y="0"/>
          <a:chExt cx="0" cy="0"/>
        </a:xfrm>
      </p:grpSpPr>
      <p:pic>
        <p:nvPicPr>
          <p:cNvPr id="9" name="Picture 8" descr="1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60434"/>
          </a:xfrm>
          <a:prstGeom prst="rect">
            <a:avLst/>
          </a:prstGeom>
        </p:spPr>
      </p:pic>
      <p:sp>
        <p:nvSpPr>
          <p:cNvPr id="10" name="Rectangle 9"/>
          <p:cNvSpPr/>
          <p:nvPr userDrawn="1"/>
        </p:nvSpPr>
        <p:spPr>
          <a:xfrm>
            <a:off x="-8467" y="0"/>
            <a:ext cx="9152467" cy="5160434"/>
          </a:xfrm>
          <a:prstGeom prst="rect">
            <a:avLst/>
          </a:prstGeom>
          <a:solidFill>
            <a:schemeClr val="bg2">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0" name="Text Placeholder 19"/>
          <p:cNvSpPr>
            <a:spLocks noGrp="1"/>
          </p:cNvSpPr>
          <p:nvPr>
            <p:ph type="body" sz="quarter" idx="13" hasCustomPrompt="1"/>
          </p:nvPr>
        </p:nvSpPr>
        <p:spPr>
          <a:xfrm>
            <a:off x="481013" y="1924050"/>
            <a:ext cx="4451027" cy="738664"/>
          </a:xfrm>
        </p:spPr>
        <p:txBody>
          <a:bodyPr lIns="0" tIns="0" rIns="0" bIns="0">
            <a:spAutoFit/>
          </a:bodyPr>
          <a:lstStyle>
            <a:lvl1pPr marL="0" indent="0">
              <a:buFontTx/>
              <a:buNone/>
              <a:defRPr sz="2400" b="1" i="1" spc="0">
                <a:solidFill>
                  <a:schemeClr val="bg1"/>
                </a:solidFill>
              </a:defRPr>
            </a:lvl1pPr>
          </a:lstStyle>
          <a:p>
            <a:pPr lvl="0"/>
            <a:r>
              <a:rPr lang="en-US" dirty="0"/>
              <a:t>Main </a:t>
            </a:r>
            <a:r>
              <a:rPr lang="en-US"/>
              <a:t>Presentation Title Two Lines</a:t>
            </a:r>
            <a:endParaRPr lang="en-US" dirty="0"/>
          </a:p>
        </p:txBody>
      </p:sp>
      <p:sp>
        <p:nvSpPr>
          <p:cNvPr id="22" name="Text Placeholder 21"/>
          <p:cNvSpPr>
            <a:spLocks noGrp="1"/>
          </p:cNvSpPr>
          <p:nvPr>
            <p:ph type="body" sz="quarter" idx="14" hasCustomPrompt="1"/>
          </p:nvPr>
        </p:nvSpPr>
        <p:spPr>
          <a:xfrm>
            <a:off x="492125" y="2894572"/>
            <a:ext cx="4440238" cy="276999"/>
          </a:xfrm>
        </p:spPr>
        <p:txBody>
          <a:bodyPr lIns="0" tIns="0" rIns="0" bIns="0">
            <a:spAutoFit/>
          </a:bodyPr>
          <a:lstStyle>
            <a:lvl1pPr marL="0" indent="0">
              <a:buFontTx/>
              <a:buNone/>
              <a:defRPr b="0" i="1">
                <a:solidFill>
                  <a:schemeClr val="bg1"/>
                </a:solidFill>
              </a:defRPr>
            </a:lvl1pPr>
          </a:lstStyle>
          <a:p>
            <a:pPr lvl="0"/>
            <a:r>
              <a:rPr lang="en-US" dirty="0"/>
              <a:t>Subtitle goes here</a:t>
            </a:r>
          </a:p>
        </p:txBody>
      </p:sp>
      <p:sp>
        <p:nvSpPr>
          <p:cNvPr id="13" name="Picture Placeholder 2"/>
          <p:cNvSpPr>
            <a:spLocks noGrp="1" noChangeAspect="1"/>
          </p:cNvSpPr>
          <p:nvPr>
            <p:ph type="pic" sz="quarter" idx="15" hasCustomPrompt="1"/>
          </p:nvPr>
        </p:nvSpPr>
        <p:spPr>
          <a:xfrm>
            <a:off x="5413052" y="771550"/>
            <a:ext cx="3730947" cy="3528392"/>
          </a:xfrm>
        </p:spPr>
        <p:txBody>
          <a:bodyPr anchor="ctr">
            <a:normAutofit/>
          </a:bodyPr>
          <a:lstStyle>
            <a:lvl1pPr marL="0" marR="0" indent="0" algn="ctr" defTabSz="914400" rtl="0" eaLnBrk="1" fontAlgn="auto" latinLnBrk="0" hangingPunct="1">
              <a:lnSpc>
                <a:spcPct val="100000"/>
              </a:lnSpc>
              <a:spcBef>
                <a:spcPts val="600"/>
              </a:spcBef>
              <a:spcAft>
                <a:spcPts val="0"/>
              </a:spcAft>
              <a:buClr>
                <a:schemeClr val="accent4"/>
              </a:buClr>
              <a:buSzTx/>
              <a:buFontTx/>
              <a:buNone/>
              <a:tabLst/>
              <a:defRPr sz="1600">
                <a:solidFill>
                  <a:schemeClr val="bg1">
                    <a:lumMod val="75000"/>
                  </a:schemeClr>
                </a:solidFill>
              </a:defRPr>
            </a:lvl1pPr>
          </a:lstStyle>
          <a:p>
            <a:r>
              <a:rPr lang="en-US"/>
              <a:t>Drag white shape </a:t>
            </a:r>
            <a:r>
              <a:rPr lang="en-US" dirty="0"/>
              <a:t>to placeholder or click icon to add</a:t>
            </a:r>
            <a:endParaRPr lang="id-ID" dirty="0"/>
          </a:p>
        </p:txBody>
      </p:sp>
    </p:spTree>
    <p:extLst>
      <p:ext uri="{BB962C8B-B14F-4D97-AF65-F5344CB8AC3E}">
        <p14:creationId xmlns:p14="http://schemas.microsoft.com/office/powerpoint/2010/main" val="121907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_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2698"/>
          </a:xfrm>
          <a:prstGeom prst="rect">
            <a:avLst/>
          </a:prstGeom>
        </p:spPr>
      </p:pic>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0" y="771550"/>
            <a:ext cx="4644008" cy="3607552"/>
          </a:xfrm>
          <a:solidFill>
            <a:schemeClr val="accent5">
              <a:alpha val="70000"/>
            </a:schemeClr>
          </a:solidFill>
        </p:spPr>
        <p:txBody>
          <a:bodyPr lIns="360000" tIns="827999" rIns="0" bIns="0" anchor="t">
            <a:noAutofit/>
          </a:bodyPr>
          <a:lstStyle>
            <a:lvl1pPr marL="285750" marR="0" indent="-285750" algn="l" defTabSz="914400" rtl="0" eaLnBrk="1" fontAlgn="auto" latinLnBrk="0" hangingPunct="1">
              <a:lnSpc>
                <a:spcPct val="200000"/>
              </a:lnSpc>
              <a:spcBef>
                <a:spcPts val="600"/>
              </a:spcBef>
              <a:spcAft>
                <a:spcPts val="0"/>
              </a:spcAft>
              <a:buClr>
                <a:schemeClr val="bg1"/>
              </a:buClr>
              <a:buSzTx/>
              <a:buFont typeface="Arial" charset="0"/>
              <a:buChar char="•"/>
              <a:tabLst/>
              <a:defRPr sz="1800" b="0" i="0" baseline="0">
                <a:solidFill>
                  <a:schemeClr val="bg1"/>
                </a:solidFill>
                <a:latin typeface="Tahoma" charset="0"/>
                <a:ea typeface="Tahoma" charset="0"/>
                <a:cs typeface="Tahoma" charset="0"/>
              </a:defRPr>
            </a:lvl1pPr>
          </a:lstStyle>
          <a:p>
            <a:pPr lvl="0"/>
            <a:r>
              <a:rPr lang="en-US" dirty="0"/>
              <a:t>Text goes here</a:t>
            </a:r>
          </a:p>
          <a:p>
            <a:pPr lvl="0"/>
            <a:r>
              <a:rPr lang="en-US" dirty="0"/>
              <a:t>Text goes here</a:t>
            </a:r>
          </a:p>
          <a:p>
            <a:pPr lvl="0"/>
            <a:r>
              <a:rPr lang="en-US" dirty="0"/>
              <a:t>Text goes here</a:t>
            </a:r>
          </a:p>
          <a:p>
            <a:pPr lvl="0"/>
            <a:r>
              <a:rPr lang="en-US" dirty="0"/>
              <a:t>Text goes here</a:t>
            </a:r>
          </a:p>
        </p:txBody>
      </p:sp>
      <p:sp>
        <p:nvSpPr>
          <p:cNvPr id="20" name="Text Placeholder 19"/>
          <p:cNvSpPr>
            <a:spLocks noGrp="1"/>
          </p:cNvSpPr>
          <p:nvPr>
            <p:ph type="body" sz="quarter" idx="13" hasCustomPrompt="1"/>
          </p:nvPr>
        </p:nvSpPr>
        <p:spPr>
          <a:xfrm>
            <a:off x="393171" y="987574"/>
            <a:ext cx="4250838" cy="338554"/>
          </a:xfrm>
        </p:spPr>
        <p:txBody>
          <a:bodyPr wrap="square" lIns="0" tIns="0" rIns="0" bIns="0">
            <a:spAutoFit/>
          </a:bodyPr>
          <a:lstStyle>
            <a:lvl1pPr marL="0" indent="0">
              <a:buFontTx/>
              <a:buNone/>
              <a:defRPr sz="2200" b="1" i="1" spc="0">
                <a:solidFill>
                  <a:schemeClr val="bg1"/>
                </a:solidFill>
              </a:defRPr>
            </a:lvl1pPr>
          </a:lstStyle>
          <a:p>
            <a:pPr lvl="0"/>
            <a:r>
              <a:rPr lang="en-US"/>
              <a:t>Agenda</a:t>
            </a:r>
            <a:endParaRPr lang="en-US" dirty="0"/>
          </a:p>
        </p:txBody>
      </p:sp>
    </p:spTree>
    <p:extLst>
      <p:ext uri="{BB962C8B-B14F-4D97-AF65-F5344CB8AC3E}">
        <p14:creationId xmlns:p14="http://schemas.microsoft.com/office/powerpoint/2010/main" val="78380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st bullets_1">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390930" y="1690132"/>
            <a:ext cx="6876256" cy="1892826"/>
          </a:xfrm>
          <a:noFill/>
        </p:spPr>
        <p:txBody>
          <a:bodyPr lIns="0" tIns="0" rIns="0" bIns="0" anchor="ctr">
            <a:spAutoFit/>
          </a:bodyPr>
          <a:lstStyle>
            <a:lvl1pPr marL="285750" marR="0" indent="-285750" algn="l" defTabSz="914400" rtl="0" eaLnBrk="1" fontAlgn="auto" latinLnBrk="0" hangingPunct="1">
              <a:lnSpc>
                <a:spcPct val="150000"/>
              </a:lnSpc>
              <a:spcBef>
                <a:spcPts val="600"/>
              </a:spcBef>
              <a:spcAft>
                <a:spcPts val="0"/>
              </a:spcAft>
              <a:buClr>
                <a:schemeClr val="accent2"/>
              </a:buClr>
              <a:buSzTx/>
              <a:buFont typeface="Arial" charset="0"/>
              <a:buChar char="•"/>
              <a:tabLst/>
              <a:defRPr sz="1800" b="0" i="0" baseline="0">
                <a:solidFill>
                  <a:srgbClr val="4D4D55"/>
                </a:solidFill>
                <a:latin typeface="Tahoma" charset="0"/>
                <a:ea typeface="Tahoma" charset="0"/>
                <a:cs typeface="Tahoma" charset="0"/>
              </a:defRPr>
            </a:lvl1pPr>
            <a:lvl2pPr>
              <a:lnSpc>
                <a:spcPct val="150000"/>
              </a:lnSpc>
              <a:buClr>
                <a:schemeClr val="accent6"/>
              </a:buClr>
              <a:buSzPct val="85000"/>
              <a:defRPr sz="1300"/>
            </a:lvl2pPr>
            <a:lvl3pPr marL="1143000" indent="-228600">
              <a:lnSpc>
                <a:spcPct val="150000"/>
              </a:lnSpc>
              <a:buClr>
                <a:schemeClr val="accent6"/>
              </a:buClr>
              <a:buSzPct val="83000"/>
              <a:buFont typeface="Arial" charset="0"/>
              <a:buChar char="•"/>
              <a:defRPr sz="1100"/>
            </a:lvl3pPr>
          </a:lstStyle>
          <a:p>
            <a:pPr lvl="0"/>
            <a:r>
              <a:rPr lang="en-US" dirty="0"/>
              <a:t>Text goes here</a:t>
            </a:r>
          </a:p>
          <a:p>
            <a:pPr lvl="0"/>
            <a:r>
              <a:rPr lang="en-US" dirty="0"/>
              <a:t>Text goes here</a:t>
            </a:r>
          </a:p>
          <a:p>
            <a:pPr lvl="0"/>
            <a:r>
              <a:rPr lang="en-US" dirty="0"/>
              <a:t>Text goes here</a:t>
            </a:r>
          </a:p>
          <a:p>
            <a:pPr lvl="0"/>
            <a:r>
              <a:rPr lang="en-US" dirty="0"/>
              <a:t>Text goes here</a:t>
            </a:r>
          </a:p>
        </p:txBody>
      </p:sp>
      <p:cxnSp>
        <p:nvCxnSpPr>
          <p:cNvPr id="7" name="Straight Connector 6"/>
          <p:cNvCxnSpPr/>
          <p:nvPr userDrawn="1"/>
        </p:nvCxnSpPr>
        <p:spPr>
          <a:xfrm>
            <a:off x="395536" y="217064"/>
            <a:ext cx="1426250" cy="0"/>
          </a:xfrm>
          <a:prstGeom prst="line">
            <a:avLst/>
          </a:prstGeom>
          <a:noFill/>
          <a:ln w="38100" cap="rnd" cmpd="sng" algn="ctr">
            <a:solidFill>
              <a:schemeClr val="accent2"/>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accent2"/>
                </a:solidFill>
              </a:defRPr>
            </a:lvl1pPr>
          </a:lstStyle>
          <a:p>
            <a:pPr lvl="0"/>
            <a:r>
              <a:rPr lang="en-US" dirty="0"/>
              <a:t>Title Goes Here</a:t>
            </a:r>
          </a:p>
        </p:txBody>
      </p:sp>
      <p:pic>
        <p:nvPicPr>
          <p:cNvPr id="8" name="Picture 7"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166735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st bullets_2">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1009E-8754-4B5B-96AB-B814B881A2B3}" type="slidenum">
              <a:rPr lang="en-US" smtClean="0"/>
              <a:t>‹#›</a:t>
            </a:fld>
            <a:endParaRPr lang="en-US"/>
          </a:p>
        </p:txBody>
      </p:sp>
      <p:sp>
        <p:nvSpPr>
          <p:cNvPr id="22" name="Text Placeholder 21"/>
          <p:cNvSpPr>
            <a:spLocks noGrp="1"/>
          </p:cNvSpPr>
          <p:nvPr>
            <p:ph type="body" sz="quarter" idx="14" hasCustomPrompt="1"/>
          </p:nvPr>
        </p:nvSpPr>
        <p:spPr>
          <a:xfrm>
            <a:off x="390930" y="1597799"/>
            <a:ext cx="6876256" cy="2077492"/>
          </a:xfrm>
          <a:noFill/>
        </p:spPr>
        <p:txBody>
          <a:bodyPr lIns="0" tIns="0" rIns="0" bIns="0" anchor="ctr">
            <a:spAutoFit/>
          </a:bodyPr>
          <a:lstStyle>
            <a:lvl1pPr marL="285750" marR="0" indent="-285750" algn="l" defTabSz="914400" rtl="0" eaLnBrk="1" fontAlgn="auto" latinLnBrk="0" hangingPunct="1">
              <a:lnSpc>
                <a:spcPct val="150000"/>
              </a:lnSpc>
              <a:spcBef>
                <a:spcPts val="600"/>
              </a:spcBef>
              <a:spcAft>
                <a:spcPts val="0"/>
              </a:spcAft>
              <a:buClr>
                <a:schemeClr val="bg2"/>
              </a:buClr>
              <a:buSzTx/>
              <a:buFont typeface="Arial" charset="0"/>
              <a:buChar char="•"/>
              <a:tabLst/>
              <a:defRPr sz="2000" b="0" i="0" baseline="0">
                <a:solidFill>
                  <a:srgbClr val="4D4D55"/>
                </a:solidFill>
                <a:latin typeface="Tahoma" charset="0"/>
                <a:ea typeface="Tahoma" charset="0"/>
                <a:cs typeface="Tahoma" charset="0"/>
              </a:defRPr>
            </a:lvl1pPr>
            <a:lvl2pPr>
              <a:lnSpc>
                <a:spcPct val="150000"/>
              </a:lnSpc>
              <a:buClr>
                <a:schemeClr val="accent6"/>
              </a:buClr>
              <a:buSzPct val="85000"/>
              <a:defRPr sz="1300"/>
            </a:lvl2pPr>
            <a:lvl3pPr marL="1143000" indent="-228600">
              <a:lnSpc>
                <a:spcPct val="150000"/>
              </a:lnSpc>
              <a:buClr>
                <a:schemeClr val="accent6"/>
              </a:buClr>
              <a:buSzPct val="83000"/>
              <a:buFont typeface="Arial" charset="0"/>
              <a:buChar char="•"/>
              <a:defRPr sz="1100"/>
            </a:lvl3pPr>
          </a:lstStyle>
          <a:p>
            <a:pPr lvl="0"/>
            <a:r>
              <a:rPr lang="en-US" dirty="0"/>
              <a:t>Text goes here</a:t>
            </a:r>
          </a:p>
          <a:p>
            <a:pPr lvl="0"/>
            <a:r>
              <a:rPr lang="en-US" dirty="0"/>
              <a:t>Text goes here</a:t>
            </a:r>
          </a:p>
          <a:p>
            <a:pPr lvl="0"/>
            <a:r>
              <a:rPr lang="en-US" dirty="0"/>
              <a:t>Text goes here</a:t>
            </a:r>
          </a:p>
          <a:p>
            <a:pPr lvl="0"/>
            <a:r>
              <a:rPr lang="en-US" dirty="0"/>
              <a:t>Text goes here</a:t>
            </a:r>
          </a:p>
        </p:txBody>
      </p:sp>
      <p:cxnSp>
        <p:nvCxnSpPr>
          <p:cNvPr id="7" name="Straight Connector 6"/>
          <p:cNvCxnSpPr/>
          <p:nvPr userDrawn="1"/>
        </p:nvCxnSpPr>
        <p:spPr>
          <a:xfrm>
            <a:off x="395536" y="217064"/>
            <a:ext cx="1426250" cy="0"/>
          </a:xfrm>
          <a:prstGeom prst="line">
            <a:avLst/>
          </a:prstGeom>
          <a:noFill/>
          <a:ln w="38100" cap="rnd" cmpd="sng" algn="ctr">
            <a:solidFill>
              <a:schemeClr val="bg2"/>
            </a:solidFill>
            <a:prstDash val="solid"/>
          </a:ln>
          <a:effectLst/>
        </p:spPr>
      </p:cxnSp>
      <p:sp>
        <p:nvSpPr>
          <p:cNvPr id="20" name="Text Placeholder 19"/>
          <p:cNvSpPr>
            <a:spLocks noGrp="1"/>
          </p:cNvSpPr>
          <p:nvPr>
            <p:ph type="body" sz="quarter" idx="13" hasCustomPrompt="1"/>
          </p:nvPr>
        </p:nvSpPr>
        <p:spPr>
          <a:xfrm>
            <a:off x="393170" y="310558"/>
            <a:ext cx="4451027" cy="338554"/>
          </a:xfrm>
        </p:spPr>
        <p:txBody>
          <a:bodyPr lIns="0" tIns="0" rIns="0" bIns="0">
            <a:spAutoFit/>
          </a:bodyPr>
          <a:lstStyle>
            <a:lvl1pPr marL="0" indent="0">
              <a:buFontTx/>
              <a:buNone/>
              <a:defRPr sz="2200" b="1" i="1" spc="0">
                <a:solidFill>
                  <a:schemeClr val="bg2"/>
                </a:solidFill>
              </a:defRPr>
            </a:lvl1pPr>
          </a:lstStyle>
          <a:p>
            <a:pPr lvl="0"/>
            <a:r>
              <a:rPr lang="en-US" dirty="0"/>
              <a:t>Title Goes Here</a:t>
            </a:r>
          </a:p>
        </p:txBody>
      </p:sp>
      <p:pic>
        <p:nvPicPr>
          <p:cNvPr id="8" name="Picture 7"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455" y="4580467"/>
            <a:ext cx="451688" cy="397932"/>
          </a:xfrm>
          <a:prstGeom prst="rect">
            <a:avLst/>
          </a:prstGeom>
        </p:spPr>
      </p:pic>
    </p:spTree>
    <p:extLst>
      <p:ext uri="{BB962C8B-B14F-4D97-AF65-F5344CB8AC3E}">
        <p14:creationId xmlns:p14="http://schemas.microsoft.com/office/powerpoint/2010/main" val="143529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17616" y="4623978"/>
            <a:ext cx="576064" cy="273844"/>
          </a:xfrm>
          <a:prstGeom prst="rect">
            <a:avLst/>
          </a:prstGeom>
        </p:spPr>
        <p:txBody>
          <a:bodyPr vert="horz" lIns="91440" tIns="45720" rIns="91440" bIns="45720" rtlCol="0" anchor="ctr"/>
          <a:lstStyle>
            <a:lvl1pPr algn="ctr">
              <a:defRPr sz="1200">
                <a:solidFill>
                  <a:srgbClr val="DBDDDC"/>
                </a:solidFill>
                <a:latin typeface="+mn-lt"/>
              </a:defRPr>
            </a:lvl1pPr>
          </a:lstStyle>
          <a:p>
            <a:fld id="{9821009E-8754-4B5B-96AB-B814B881A2B3}" type="slidenum">
              <a:rPr lang="en-US" smtClean="0"/>
              <a:pPr/>
              <a:t>‹#›</a:t>
            </a:fld>
            <a:endParaRPr lang="en-US" dirty="0"/>
          </a:p>
        </p:txBody>
      </p:sp>
      <p:sp>
        <p:nvSpPr>
          <p:cNvPr id="4" name="Oval 3"/>
          <p:cNvSpPr/>
          <p:nvPr userDrawn="1"/>
        </p:nvSpPr>
        <p:spPr>
          <a:xfrm>
            <a:off x="350839" y="4611936"/>
            <a:ext cx="312116" cy="312116"/>
          </a:xfrm>
          <a:prstGeom prst="ellipse">
            <a:avLst/>
          </a:prstGeom>
          <a:noFill/>
          <a:ln w="19050">
            <a:solidFill>
              <a:srgbClr val="DBDDD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7" name="Title Placeholder 1"/>
          <p:cNvSpPr>
            <a:spLocks noGrp="1"/>
          </p:cNvSpPr>
          <p:nvPr>
            <p:ph type="title"/>
          </p:nvPr>
        </p:nvSpPr>
        <p:spPr>
          <a:xfrm>
            <a:off x="179512" y="843557"/>
            <a:ext cx="7992938" cy="937617"/>
          </a:xfrm>
          <a:prstGeom prst="rect">
            <a:avLst/>
          </a:prstGeom>
        </p:spPr>
        <p:txBody>
          <a:bodyPr vert="horz" lIns="180000" tIns="45720" rIns="91440" bIns="45720" rtlCol="0" anchor="t" anchorCtr="0">
            <a:normAutofit/>
          </a:bodyPr>
          <a:lstStyle/>
          <a:p>
            <a:r>
              <a:rPr lang="en-US" dirty="0"/>
              <a:t>Click to edit Master title style</a:t>
            </a:r>
          </a:p>
        </p:txBody>
      </p:sp>
      <p:sp>
        <p:nvSpPr>
          <p:cNvPr id="8" name="Text Placeholder 2"/>
          <p:cNvSpPr>
            <a:spLocks noGrp="1"/>
          </p:cNvSpPr>
          <p:nvPr>
            <p:ph type="body" idx="1"/>
          </p:nvPr>
        </p:nvSpPr>
        <p:spPr>
          <a:xfrm>
            <a:off x="179512" y="1802192"/>
            <a:ext cx="8712968" cy="3073814"/>
          </a:xfrm>
          <a:prstGeom prst="rect">
            <a:avLst/>
          </a:prstGeom>
        </p:spPr>
        <p:txBody>
          <a:bodyPr vert="horz" lIns="21600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1228264"/>
      </p:ext>
    </p:extLst>
  </p:cSld>
  <p:clrMap bg1="lt1" tx1="dk1" bg2="lt2" tx2="dk2" accent1="accent1" accent2="accent2" accent3="accent3" accent4="accent4" accent5="accent5" accent6="accent6" hlink="hlink" folHlink="folHlink"/>
  <p:sldLayoutIdLst>
    <p:sldLayoutId id="2147483700" r:id="rId1"/>
    <p:sldLayoutId id="2147483649" r:id="rId2"/>
    <p:sldLayoutId id="2147483677" r:id="rId3"/>
    <p:sldLayoutId id="2147483701" r:id="rId4"/>
    <p:sldLayoutId id="2147483678" r:id="rId5"/>
    <p:sldLayoutId id="2147483679" r:id="rId6"/>
    <p:sldLayoutId id="2147483680" r:id="rId7"/>
    <p:sldLayoutId id="2147483683" r:id="rId8"/>
    <p:sldLayoutId id="2147483691" r:id="rId9"/>
    <p:sldLayoutId id="2147483681" r:id="rId10"/>
    <p:sldLayoutId id="2147483689" r:id="rId11"/>
    <p:sldLayoutId id="2147483690" r:id="rId12"/>
    <p:sldLayoutId id="2147483682" r:id="rId13"/>
    <p:sldLayoutId id="2147483684" r:id="rId14"/>
    <p:sldLayoutId id="2147483692" r:id="rId15"/>
    <p:sldLayoutId id="2147483693" r:id="rId16"/>
    <p:sldLayoutId id="2147483694" r:id="rId17"/>
    <p:sldLayoutId id="2147483695" r:id="rId18"/>
    <p:sldLayoutId id="2147483696" r:id="rId19"/>
    <p:sldLayoutId id="2147483697" r:id="rId20"/>
    <p:sldLayoutId id="2147483685" r:id="rId21"/>
    <p:sldLayoutId id="2147483686" r:id="rId22"/>
    <p:sldLayoutId id="2147483687" r:id="rId23"/>
    <p:sldLayoutId id="2147483688" r:id="rId24"/>
    <p:sldLayoutId id="2147483698" r:id="rId25"/>
    <p:sldLayoutId id="2147483699" r:id="rId26"/>
    <p:sldLayoutId id="2147483813" r:id="rId27"/>
    <p:sldLayoutId id="2147483849" r:id="rId28"/>
  </p:sldLayoutIdLst>
  <p:hf hdr="0" ftr="0" dt="0"/>
  <p:txStyles>
    <p:titleStyle>
      <a:lvl1pPr algn="l" defTabSz="914400" rtl="0" eaLnBrk="1" latinLnBrk="0" hangingPunct="1">
        <a:spcBef>
          <a:spcPct val="0"/>
        </a:spcBef>
        <a:buNone/>
        <a:defRPr sz="2600" b="1" i="1" kern="1200">
          <a:solidFill>
            <a:schemeClr val="accent4"/>
          </a:solidFill>
          <a:latin typeface="+mj-lt"/>
          <a:ea typeface="+mj-ea"/>
          <a:cs typeface="+mj-cs"/>
        </a:defRPr>
      </a:lvl1pPr>
    </p:titleStyle>
    <p:bodyStyle>
      <a:lvl1pPr marL="193675" indent="-193675" algn="l" defTabSz="914400" rtl="0" eaLnBrk="1" latinLnBrk="0" hangingPunct="1">
        <a:lnSpc>
          <a:spcPct val="100000"/>
        </a:lnSpc>
        <a:spcBef>
          <a:spcPts val="600"/>
        </a:spcBef>
        <a:buClr>
          <a:schemeClr val="accent4"/>
        </a:buClr>
        <a:buFont typeface="Arial" panose="020B0604020202020204" pitchFamily="34" charset="0"/>
        <a:buChar char="•"/>
        <a:defRPr sz="1800" kern="1200">
          <a:solidFill>
            <a:srgbClr val="4D4D55"/>
          </a:solidFill>
          <a:latin typeface="+mn-lt"/>
          <a:ea typeface="+mn-ea"/>
          <a:cs typeface="+mn-cs"/>
        </a:defRPr>
      </a:lvl1pPr>
      <a:lvl2pPr marL="676275" indent="-219075" algn="l" defTabSz="914400" rtl="0" eaLnBrk="1" latinLnBrk="0" hangingPunct="1">
        <a:lnSpc>
          <a:spcPct val="100000"/>
        </a:lnSpc>
        <a:spcBef>
          <a:spcPts val="600"/>
        </a:spcBef>
        <a:buClr>
          <a:schemeClr val="accent4"/>
        </a:buClr>
        <a:buSzPct val="85000"/>
        <a:buFont typeface="Courier New" panose="02070309020205020404" pitchFamily="49" charset="0"/>
        <a:buChar char="o"/>
        <a:defRPr sz="1600" kern="1200">
          <a:solidFill>
            <a:srgbClr val="4D4D55"/>
          </a:solidFill>
          <a:latin typeface="+mn-lt"/>
          <a:ea typeface="+mn-ea"/>
          <a:cs typeface="+mn-cs"/>
        </a:defRPr>
      </a:lvl2pPr>
      <a:lvl3pPr marL="1143000" indent="-228600" algn="l" defTabSz="914400" rtl="0" eaLnBrk="1" latinLnBrk="0" hangingPunct="1">
        <a:lnSpc>
          <a:spcPct val="100000"/>
        </a:lnSpc>
        <a:spcBef>
          <a:spcPts val="600"/>
        </a:spcBef>
        <a:buClr>
          <a:schemeClr val="accent4"/>
        </a:buClr>
        <a:buFont typeface="Source Sans Pro Light" panose="020B0403030403020204" pitchFamily="34" charset="0"/>
        <a:buChar char="–"/>
        <a:defRPr sz="1400" kern="1200">
          <a:solidFill>
            <a:srgbClr val="4D4D55"/>
          </a:solidFill>
          <a:latin typeface="+mn-lt"/>
          <a:ea typeface="+mn-ea"/>
          <a:cs typeface="+mn-cs"/>
        </a:defRPr>
      </a:lvl3pPr>
      <a:lvl4pPr marL="1600200" indent="-228600" algn="l" defTabSz="914400" rtl="0" eaLnBrk="1" latinLnBrk="0" hangingPunct="1">
        <a:lnSpc>
          <a:spcPct val="100000"/>
        </a:lnSpc>
        <a:spcBef>
          <a:spcPts val="600"/>
        </a:spcBef>
        <a:buClr>
          <a:schemeClr val="accent4"/>
        </a:buClr>
        <a:buFont typeface="Source Sans Pro Light" panose="020B0403030403020204" pitchFamily="34" charset="0"/>
        <a:buChar char="–"/>
        <a:defRPr sz="1200" kern="1200">
          <a:solidFill>
            <a:srgbClr val="4D4D55"/>
          </a:solidFill>
          <a:latin typeface="+mn-lt"/>
          <a:ea typeface="+mn-ea"/>
          <a:cs typeface="+mn-cs"/>
        </a:defRPr>
      </a:lvl4pPr>
      <a:lvl5pPr marL="2057400" indent="-228600" algn="l" defTabSz="914400" rtl="0" eaLnBrk="1" latinLnBrk="0" hangingPunct="1">
        <a:lnSpc>
          <a:spcPct val="100000"/>
        </a:lnSpc>
        <a:spcBef>
          <a:spcPts val="600"/>
        </a:spcBef>
        <a:buClr>
          <a:schemeClr val="accent4"/>
        </a:buClr>
        <a:buFont typeface="Source Sans Pro Light" panose="020B0403030403020204" pitchFamily="34" charset="0"/>
        <a:buChar char="–"/>
        <a:defRPr sz="1100" kern="1200">
          <a:solidFill>
            <a:srgbClr val="4D4D5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6.xml"/><Relationship Id="rId7" Type="http://schemas.openxmlformats.org/officeDocument/2006/relationships/image" Target="../media/image1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7.em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17.emf"/><Relationship Id="rId21" Type="http://schemas.openxmlformats.org/officeDocument/2006/relationships/image" Target="../media/image55.png"/><Relationship Id="rId7" Type="http://schemas.openxmlformats.org/officeDocument/2006/relationships/image" Target="../media/image41.jp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8.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gif"/><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jpg"/><Relationship Id="rId19" Type="http://schemas.openxmlformats.org/officeDocument/2006/relationships/image" Target="../media/image53.jp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image" Target="../media/image48.png"/><Relationship Id="rId22"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g"/><Relationship Id="rId7"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17.emf"/><Relationship Id="rId10" Type="http://schemas.openxmlformats.org/officeDocument/2006/relationships/image" Target="../media/image67.jpeg"/><Relationship Id="rId4" Type="http://schemas.openxmlformats.org/officeDocument/2006/relationships/image" Target="../media/image62.jpeg"/><Relationship Id="rId9" Type="http://schemas.openxmlformats.org/officeDocument/2006/relationships/image" Target="../media/image66.JP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2870" r="-2870"/>
          <a:stretch/>
        </p:blipFill>
        <p:spPr>
          <a:xfrm>
            <a:off x="5652120" y="1363049"/>
            <a:ext cx="2344074" cy="2216813"/>
          </a:xfrm>
        </p:spPr>
      </p:pic>
      <p:sp>
        <p:nvSpPr>
          <p:cNvPr id="2" name="Slide Number Placeholder 1">
            <a:extLst>
              <a:ext uri="{FF2B5EF4-FFF2-40B4-BE49-F238E27FC236}">
                <a16:creationId xmlns:a16="http://schemas.microsoft.com/office/drawing/2014/main" id="{F8668F61-AD61-42A3-B992-602E73F52056}"/>
              </a:ext>
            </a:extLst>
          </p:cNvPr>
          <p:cNvSpPr>
            <a:spLocks noGrp="1"/>
          </p:cNvSpPr>
          <p:nvPr>
            <p:ph type="sldNum" sz="quarter" idx="12"/>
          </p:nvPr>
        </p:nvSpPr>
        <p:spPr/>
        <p:txBody>
          <a:bodyPr/>
          <a:lstStyle/>
          <a:p>
            <a:fld id="{9821009E-8754-4B5B-96AB-B814B881A2B3}" type="slidenum">
              <a:rPr lang="en-US" smtClean="0"/>
              <a:t>1</a:t>
            </a:fld>
            <a:endParaRPr lang="en-US"/>
          </a:p>
        </p:txBody>
      </p:sp>
      <p:pic>
        <p:nvPicPr>
          <p:cNvPr id="5" name="Depositphotos_119663136_hd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96" y="4763"/>
            <a:ext cx="9742964" cy="5138737"/>
          </a:xfrm>
          <a:prstGeom prst="rect">
            <a:avLst/>
          </a:prstGeom>
        </p:spPr>
      </p:pic>
      <p:sp>
        <p:nvSpPr>
          <p:cNvPr id="6" name="Rectangle 5"/>
          <p:cNvSpPr/>
          <p:nvPr/>
        </p:nvSpPr>
        <p:spPr>
          <a:xfrm>
            <a:off x="-180528" y="-92546"/>
            <a:ext cx="9433047" cy="5308054"/>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736" y="745766"/>
            <a:ext cx="2293088" cy="486167"/>
          </a:xfrm>
          <a:prstGeom prst="rect">
            <a:avLst/>
          </a:prstGeom>
        </p:spPr>
      </p:pic>
      <p:sp>
        <p:nvSpPr>
          <p:cNvPr id="15" name="TextBox 14"/>
          <p:cNvSpPr txBox="1"/>
          <p:nvPr/>
        </p:nvSpPr>
        <p:spPr>
          <a:xfrm>
            <a:off x="255004" y="3225666"/>
            <a:ext cx="4530086" cy="338554"/>
          </a:xfrm>
          <a:prstGeom prst="rect">
            <a:avLst/>
          </a:prstGeom>
          <a:noFill/>
        </p:spPr>
        <p:txBody>
          <a:bodyPr wrap="none" rtlCol="0">
            <a:spAutoFit/>
          </a:bodyPr>
          <a:lstStyle/>
          <a:p>
            <a:pPr lvl="0">
              <a:defRPr/>
            </a:pPr>
            <a:r>
              <a:rPr lang="en-US" sz="1600" i="1" dirty="0">
                <a:solidFill>
                  <a:prstClr val="white"/>
                </a:solidFill>
                <a:latin typeface="Tahoma" charset="0"/>
                <a:ea typeface="Tahoma" charset="0"/>
                <a:cs typeface="Tahoma" charset="0"/>
              </a:rPr>
              <a:t>How we integrated media content in textual API</a:t>
            </a:r>
            <a:endParaRPr kumimoji="0" lang="en-US" sz="1600" b="0" i="0" u="none" strike="noStrike" kern="1200" cap="none" spc="0" normalizeH="0" baseline="0" noProof="0" dirty="0">
              <a:ln>
                <a:noFill/>
              </a:ln>
              <a:solidFill>
                <a:prstClr val="white"/>
              </a:solidFill>
              <a:effectLst/>
              <a:uLnTx/>
              <a:uFillTx/>
              <a:latin typeface="Tahoma" charset="0"/>
              <a:ea typeface="Tahoma" charset="0"/>
              <a:cs typeface="Tahoma" charset="0"/>
            </a:endParaRPr>
          </a:p>
        </p:txBody>
      </p:sp>
      <p:sp>
        <p:nvSpPr>
          <p:cNvPr id="16" name="Rectangle 15"/>
          <p:cNvSpPr/>
          <p:nvPr/>
        </p:nvSpPr>
        <p:spPr>
          <a:xfrm>
            <a:off x="251520" y="2715766"/>
            <a:ext cx="8108310" cy="523220"/>
          </a:xfrm>
          <a:prstGeom prst="rect">
            <a:avLst/>
          </a:prstGeom>
        </p:spPr>
        <p:txBody>
          <a:bodyPr wrap="none">
            <a:spAutoFit/>
          </a:bodyPr>
          <a:lstStyle/>
          <a:p>
            <a:r>
              <a:rPr lang="en-US" sz="2800" b="1" i="1" dirty="0">
                <a:solidFill>
                  <a:schemeClr val="bg1"/>
                </a:solidFill>
              </a:rPr>
              <a:t>Handling media - the RESTful approach</a:t>
            </a:r>
          </a:p>
        </p:txBody>
      </p:sp>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43011" y="1270763"/>
            <a:ext cx="2601978" cy="2601973"/>
          </a:xfrm>
          <a:prstGeom prst="rect">
            <a:avLst/>
          </a:prstGeom>
        </p:spPr>
      </p:pic>
    </p:spTree>
    <p:extLst>
      <p:ext uri="{BB962C8B-B14F-4D97-AF65-F5344CB8AC3E}">
        <p14:creationId xmlns:p14="http://schemas.microsoft.com/office/powerpoint/2010/main" val="7755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9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2" presetClass="entr" presetSubtype="2" accel="50000" decel="50000" fill="hold" grpId="0" nodeType="withEffect">
                                  <p:stCondLst>
                                    <p:cond delay="3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2" accel="50000" decel="50000"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00" fill="hold"/>
                                        <p:tgtEl>
                                          <p:spTgt spid="15"/>
                                        </p:tgtEl>
                                        <p:attrNameLst>
                                          <p:attrName>ppt_x</p:attrName>
                                        </p:attrNameLst>
                                      </p:cBhvr>
                                      <p:tavLst>
                                        <p:tav tm="0">
                                          <p:val>
                                            <p:strVal val="1+#ppt_w/2"/>
                                          </p:val>
                                        </p:tav>
                                        <p:tav tm="100000">
                                          <p:val>
                                            <p:strVal val="#ppt_x"/>
                                          </p:val>
                                        </p:tav>
                                      </p:tavLst>
                                    </p:anim>
                                    <p:anim calcmode="lin" valueType="num">
                                      <p:cBhvr additive="base">
                                        <p:cTn id="17" dur="7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8" presetClass="emph" presetSubtype="0" accel="50000" decel="50000" fill="hold" nodeType="withEffect">
                                  <p:stCondLst>
                                    <p:cond delay="0"/>
                                  </p:stCondLst>
                                  <p:childTnLst>
                                    <p:animRot by="43200000">
                                      <p:cBhvr>
                                        <p:cTn id="22" dur="5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repeatCount="indefinite" fill="hold" display="0">
                  <p:stCondLst>
                    <p:cond delay="indefinite"/>
                  </p:stCondLst>
                </p:cTn>
                <p:tgtEl>
                  <p:spTgt spid="5"/>
                </p:tgtEl>
              </p:cMediaNode>
            </p:video>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33950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Common API call</a:t>
            </a:r>
          </a:p>
        </p:txBody>
      </p: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cxnSp>
        <p:nvCxnSpPr>
          <p:cNvPr id="33" name="Straight Connector 32">
            <a:extLst>
              <a:ext uri="{FF2B5EF4-FFF2-40B4-BE49-F238E27FC236}">
                <a16:creationId xmlns:a16="http://schemas.microsoft.com/office/drawing/2014/main" id="{13EF94F5-C211-4F1C-9A24-47F2AE49CAB2}"/>
              </a:ext>
            </a:extLst>
          </p:cNvPr>
          <p:cNvCxnSpPr/>
          <p:nvPr/>
        </p:nvCxnSpPr>
        <p:spPr>
          <a:xfrm flipH="1">
            <a:off x="539552" y="843558"/>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72ABF7-6AC4-49A7-B029-14F0DC60F904}"/>
              </a:ext>
            </a:extLst>
          </p:cNvPr>
          <p:cNvCxnSpPr>
            <a:cxnSpLocks/>
          </p:cNvCxnSpPr>
          <p:nvPr/>
        </p:nvCxnSpPr>
        <p:spPr>
          <a:xfrm flipH="1">
            <a:off x="484729" y="4443958"/>
            <a:ext cx="3494022"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FA9614-8207-4AC9-8E35-2B32DA5509C3}"/>
              </a:ext>
            </a:extLst>
          </p:cNvPr>
          <p:cNvCxnSpPr>
            <a:cxnSpLocks/>
          </p:cNvCxnSpPr>
          <p:nvPr/>
        </p:nvCxnSpPr>
        <p:spPr>
          <a:xfrm flipH="1">
            <a:off x="4788023" y="4443958"/>
            <a:ext cx="3494022"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1E7759F-0814-4652-94EF-470C6FDC7500}"/>
              </a:ext>
            </a:extLst>
          </p:cNvPr>
          <p:cNvSpPr/>
          <p:nvPr/>
        </p:nvSpPr>
        <p:spPr>
          <a:xfrm>
            <a:off x="179512" y="978071"/>
            <a:ext cx="4029887" cy="2631490"/>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POST http://www.kaltura.com/api_v3/service/uploadtoken/action/get</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Content-Type: application/</a:t>
            </a:r>
            <a:r>
              <a:rPr lang="en-US" sz="1000" dirty="0" err="1">
                <a:solidFill>
                  <a:schemeClr val="tx1">
                    <a:lumMod val="75000"/>
                  </a:schemeClr>
                </a:solidFill>
                <a:latin typeface="Calibri" charset="0"/>
                <a:ea typeface="Calibri" charset="0"/>
                <a:cs typeface="Calibri" charset="0"/>
              </a:rPr>
              <a:t>json</a:t>
            </a:r>
            <a:endParaRPr lang="en-US" sz="1000" dirty="0">
              <a:solidFill>
                <a:schemeClr val="tx1">
                  <a:lumMod val="75000"/>
                </a:schemeClr>
              </a:solidFill>
              <a:latin typeface="Calibri" charset="0"/>
              <a:ea typeface="Calibri" charset="0"/>
              <a:cs typeface="Calibri" charset="0"/>
            </a:endParaRPr>
          </a:p>
          <a:p>
            <a:pPr lvl="0" defTabSz="685800" fontAlgn="base">
              <a:lnSpc>
                <a:spcPct val="150000"/>
              </a:lnSpc>
              <a:spcBef>
                <a:spcPct val="0"/>
              </a:spcBef>
              <a:spcAft>
                <a:spcPct val="0"/>
              </a:spcAft>
              <a:defRPr/>
            </a:pPr>
            <a:endParaRPr lang="en-US" sz="1000" dirty="0">
              <a:solidFill>
                <a:schemeClr val="tx1">
                  <a:lumMod val="75000"/>
                </a:schemeClr>
              </a:solidFill>
              <a:latin typeface="Calibri" charset="0"/>
              <a:ea typeface="Calibri" charset="0"/>
              <a:cs typeface="Calibri" charset="0"/>
            </a:endParaRP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	</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a:t>
            </a:r>
            <a:r>
              <a:rPr lang="en-US" sz="1000" dirty="0" err="1">
                <a:solidFill>
                  <a:schemeClr val="tx1">
                    <a:lumMod val="75000"/>
                  </a:schemeClr>
                </a:solidFill>
                <a:latin typeface="Calibri" charset="0"/>
                <a:ea typeface="Calibri" charset="0"/>
                <a:cs typeface="Calibri" charset="0"/>
              </a:rPr>
              <a:t>apiVersion</a:t>
            </a:r>
            <a:r>
              <a:rPr lang="en-US" sz="1000" dirty="0">
                <a:solidFill>
                  <a:schemeClr val="tx1">
                    <a:lumMod val="75000"/>
                  </a:schemeClr>
                </a:solidFill>
                <a:latin typeface="Calibri" charset="0"/>
                <a:ea typeface="Calibri" charset="0"/>
                <a:cs typeface="Calibri" charset="0"/>
              </a:rPr>
              <a:t>": "3.6.287.20750",	</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a:t>
            </a:r>
            <a:r>
              <a:rPr lang="en-US" sz="1000" dirty="0" err="1">
                <a:solidFill>
                  <a:schemeClr val="tx1">
                    <a:lumMod val="75000"/>
                  </a:schemeClr>
                </a:solidFill>
                <a:latin typeface="Calibri" charset="0"/>
                <a:ea typeface="Calibri" charset="0"/>
                <a:cs typeface="Calibri" charset="0"/>
              </a:rPr>
              <a:t>clientTag</a:t>
            </a:r>
            <a:r>
              <a:rPr lang="en-US" sz="1000" dirty="0">
                <a:solidFill>
                  <a:schemeClr val="tx1">
                    <a:lumMod val="75000"/>
                  </a:schemeClr>
                </a:solidFill>
                <a:latin typeface="Calibri" charset="0"/>
                <a:ea typeface="Calibri" charset="0"/>
                <a:cs typeface="Calibri" charset="0"/>
              </a:rPr>
              <a:t>": "dotnet:18-01-10",	</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"format": 2,	</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a:t>
            </a:r>
            <a:r>
              <a:rPr lang="en-US" sz="1000" dirty="0" err="1">
                <a:solidFill>
                  <a:schemeClr val="tx1">
                    <a:lumMod val="75000"/>
                  </a:schemeClr>
                </a:solidFill>
                <a:latin typeface="Calibri" charset="0"/>
                <a:ea typeface="Calibri" charset="0"/>
                <a:cs typeface="Calibri" charset="0"/>
              </a:rPr>
              <a:t>kalsig</a:t>
            </a:r>
            <a:r>
              <a:rPr lang="en-US" sz="1000" dirty="0">
                <a:solidFill>
                  <a:schemeClr val="tx1">
                    <a:lumMod val="75000"/>
                  </a:schemeClr>
                </a:solidFill>
                <a:latin typeface="Calibri" charset="0"/>
                <a:ea typeface="Calibri" charset="0"/>
                <a:cs typeface="Calibri" charset="0"/>
              </a:rPr>
              <a:t>": "eb574ceb54b8d2df26819ffb622cfba6",	</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a:t>
            </a:r>
            <a:r>
              <a:rPr lang="en-US" sz="1000" dirty="0" err="1">
                <a:solidFill>
                  <a:schemeClr val="tx1">
                    <a:lumMod val="75000"/>
                  </a:schemeClr>
                </a:solidFill>
                <a:latin typeface="Calibri" charset="0"/>
                <a:ea typeface="Calibri" charset="0"/>
                <a:cs typeface="Calibri" charset="0"/>
              </a:rPr>
              <a:t>ks</a:t>
            </a:r>
            <a:r>
              <a:rPr lang="en-US" sz="1000" dirty="0">
                <a:solidFill>
                  <a:schemeClr val="tx1">
                    <a:lumMod val="75000"/>
                  </a:schemeClr>
                </a:solidFill>
                <a:latin typeface="Calibri" charset="0"/>
                <a:ea typeface="Calibri" charset="0"/>
                <a:cs typeface="Calibri" charset="0"/>
              </a:rPr>
              <a:t>": "djJ8MjAzfJ6icFKdDf49c8s2QiWj374Hgo1T",	</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a:t>
            </a:r>
            <a:r>
              <a:rPr lang="en-US" sz="1000" dirty="0" err="1">
                <a:solidFill>
                  <a:schemeClr val="tx1">
                    <a:lumMod val="75000"/>
                  </a:schemeClr>
                </a:solidFill>
                <a:latin typeface="Calibri" charset="0"/>
                <a:ea typeface="Calibri" charset="0"/>
                <a:cs typeface="Calibri" charset="0"/>
              </a:rPr>
              <a:t>uploadTokenId</a:t>
            </a:r>
            <a:r>
              <a:rPr lang="en-US" sz="1000" dirty="0">
                <a:solidFill>
                  <a:schemeClr val="tx1">
                    <a:lumMod val="75000"/>
                  </a:schemeClr>
                </a:solidFill>
                <a:latin typeface="Calibri" charset="0"/>
                <a:ea typeface="Calibri" charset="0"/>
                <a:cs typeface="Calibri" charset="0"/>
              </a:rPr>
              <a:t>": "FKdDf49c8s“</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a:t>
            </a:r>
          </a:p>
        </p:txBody>
      </p:sp>
      <p:sp>
        <p:nvSpPr>
          <p:cNvPr id="30" name="Title 1">
            <a:extLst>
              <a:ext uri="{FF2B5EF4-FFF2-40B4-BE49-F238E27FC236}">
                <a16:creationId xmlns:a16="http://schemas.microsoft.com/office/drawing/2014/main" id="{AC49866A-56F4-421A-BBEE-E8A01084A19F}"/>
              </a:ext>
            </a:extLst>
          </p:cNvPr>
          <p:cNvSpPr txBox="1">
            <a:spLocks/>
          </p:cNvSpPr>
          <p:nvPr/>
        </p:nvSpPr>
        <p:spPr>
          <a:xfrm>
            <a:off x="4381447" y="33950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File Upload call</a:t>
            </a:r>
          </a:p>
        </p:txBody>
      </p:sp>
      <p:sp>
        <p:nvSpPr>
          <p:cNvPr id="32" name="Rectangle 31">
            <a:extLst>
              <a:ext uri="{FF2B5EF4-FFF2-40B4-BE49-F238E27FC236}">
                <a16:creationId xmlns:a16="http://schemas.microsoft.com/office/drawing/2014/main" id="{B6416F03-1E19-403D-AC05-779F5FCB6F33}"/>
              </a:ext>
            </a:extLst>
          </p:cNvPr>
          <p:cNvSpPr/>
          <p:nvPr/>
        </p:nvSpPr>
        <p:spPr>
          <a:xfrm>
            <a:off x="4520091" y="843558"/>
            <a:ext cx="4372389" cy="3554819"/>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POST http://www.kaltura.com/api_v3/service/uploadtoken/action/upload</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Content-Type: multipart/form-data; boundary=---------------b3454fb3763c</a:t>
            </a:r>
          </a:p>
          <a:p>
            <a:pPr lvl="0" defTabSz="685800" fontAlgn="base">
              <a:lnSpc>
                <a:spcPct val="150000"/>
              </a:lnSpc>
              <a:spcBef>
                <a:spcPct val="0"/>
              </a:spcBef>
              <a:spcAft>
                <a:spcPct val="0"/>
              </a:spcAft>
              <a:defRPr/>
            </a:pPr>
            <a:endParaRPr lang="en-US" sz="1000" dirty="0">
              <a:solidFill>
                <a:schemeClr val="tx1">
                  <a:lumMod val="75000"/>
                </a:schemeClr>
              </a:solidFill>
              <a:latin typeface="Calibri" charset="0"/>
              <a:ea typeface="Calibri" charset="0"/>
              <a:cs typeface="Calibri" charset="0"/>
            </a:endParaRP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---------------b3454fb3763c</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Content-Disposition: form-data; name="</a:t>
            </a:r>
            <a:r>
              <a:rPr lang="en-US" sz="1000" dirty="0" err="1">
                <a:solidFill>
                  <a:schemeClr val="tx1">
                    <a:lumMod val="75000"/>
                  </a:schemeClr>
                </a:solidFill>
                <a:latin typeface="Calibri" charset="0"/>
                <a:ea typeface="Calibri" charset="0"/>
                <a:cs typeface="Calibri" charset="0"/>
              </a:rPr>
              <a:t>json</a:t>
            </a:r>
            <a:r>
              <a:rPr lang="en-US" sz="1000" dirty="0">
                <a:solidFill>
                  <a:schemeClr val="tx1">
                    <a:lumMod val="75000"/>
                  </a:schemeClr>
                </a:solidFill>
                <a:latin typeface="Calibri" charset="0"/>
                <a:ea typeface="Calibri" charset="0"/>
                <a:cs typeface="Calibri" charset="0"/>
              </a:rPr>
              <a:t>“</a:t>
            </a:r>
          </a:p>
          <a:p>
            <a:pPr lvl="0" defTabSz="685800" fontAlgn="base">
              <a:lnSpc>
                <a:spcPct val="150000"/>
              </a:lnSpc>
              <a:spcBef>
                <a:spcPct val="0"/>
              </a:spcBef>
              <a:spcAft>
                <a:spcPct val="0"/>
              </a:spcAft>
              <a:defRPr/>
            </a:pPr>
            <a:endParaRPr lang="en-US" sz="1000" dirty="0">
              <a:solidFill>
                <a:schemeClr val="tx1">
                  <a:lumMod val="75000"/>
                </a:schemeClr>
              </a:solidFill>
              <a:latin typeface="Calibri" charset="0"/>
              <a:ea typeface="Calibri" charset="0"/>
              <a:cs typeface="Calibri" charset="0"/>
            </a:endParaRP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{"format":"1","ignoreNull":true,"clientTag":"php5:18-01-15","apiVersion":"3.6.287.27334","uploadTokenId":"FKdDf49c8s","ks":"djJ8MjAzfJ6icFKdDf49c8s2QiWj374Hgo1T","kalsig":"a61c44b19e883215d2093189e104744c"} </a:t>
            </a:r>
          </a:p>
          <a:p>
            <a:pPr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---------------b3454fb3763c</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Content-Disposition: form-data; name="</a:t>
            </a:r>
            <a:r>
              <a:rPr lang="en-US" sz="1000" dirty="0" err="1">
                <a:solidFill>
                  <a:schemeClr val="tx1">
                    <a:lumMod val="75000"/>
                  </a:schemeClr>
                </a:solidFill>
                <a:latin typeface="Calibri" charset="0"/>
                <a:ea typeface="Calibri" charset="0"/>
                <a:cs typeface="Calibri" charset="0"/>
              </a:rPr>
              <a:t>fileData</a:t>
            </a:r>
            <a:r>
              <a:rPr lang="en-US" sz="1000" dirty="0">
                <a:solidFill>
                  <a:schemeClr val="tx1">
                    <a:lumMod val="75000"/>
                  </a:schemeClr>
                </a:solidFill>
                <a:latin typeface="Calibri" charset="0"/>
                <a:ea typeface="Calibri" charset="0"/>
                <a:cs typeface="Calibri" charset="0"/>
              </a:rPr>
              <a:t>"; filename="DemoImage.jpg“</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Content-Type: image/jpeg</a:t>
            </a:r>
          </a:p>
          <a:p>
            <a:pPr lvl="0" defTabSz="685800" fontAlgn="base">
              <a:lnSpc>
                <a:spcPct val="150000"/>
              </a:lnSpc>
              <a:spcBef>
                <a:spcPct val="0"/>
              </a:spcBef>
              <a:spcAft>
                <a:spcPct val="0"/>
              </a:spcAft>
              <a:defRPr/>
            </a:pPr>
            <a:endParaRPr lang="en-US" sz="1000" dirty="0">
              <a:solidFill>
                <a:schemeClr val="tx1">
                  <a:lumMod val="75000"/>
                </a:schemeClr>
              </a:solidFill>
              <a:latin typeface="Calibri" charset="0"/>
              <a:ea typeface="Calibri" charset="0"/>
              <a:cs typeface="Calibri" charset="0"/>
            </a:endParaRP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MEOW</a:t>
            </a:r>
          </a:p>
        </p:txBody>
      </p:sp>
      <p:cxnSp>
        <p:nvCxnSpPr>
          <p:cNvPr id="35" name="Straight Connector 34">
            <a:extLst>
              <a:ext uri="{FF2B5EF4-FFF2-40B4-BE49-F238E27FC236}">
                <a16:creationId xmlns:a16="http://schemas.microsoft.com/office/drawing/2014/main" id="{5D651E54-4886-4F40-A466-C5E410745E22}"/>
              </a:ext>
            </a:extLst>
          </p:cNvPr>
          <p:cNvCxnSpPr/>
          <p:nvPr/>
        </p:nvCxnSpPr>
        <p:spPr>
          <a:xfrm flipH="1">
            <a:off x="4644008" y="837652"/>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85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8"/>
                                        </p:tgtEl>
                                        <p:attrNameLst>
                                          <p:attrName>style.visibility</p:attrName>
                                        </p:attrNameLst>
                                      </p:cBhvr>
                                      <p:to>
                                        <p:strVal val="visible"/>
                                      </p:to>
                                    </p:set>
                                    <p:animEffect transition="in" filter="fade">
                                      <p:cBhvr>
                                        <p:cTn id="7" dur="100"/>
                                        <p:tgtEl>
                                          <p:spTgt spid="48"/>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32"/>
                                        </p:tgtEl>
                                        <p:attrNameLst>
                                          <p:attrName>style.visibility</p:attrName>
                                        </p:attrNameLst>
                                      </p:cBhvr>
                                      <p:to>
                                        <p:strVal val="visible"/>
                                      </p:to>
                                    </p:set>
                                    <p:animEffect transition="in" filter="fade">
                                      <p:cBhvr>
                                        <p:cTn id="10" dur="1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5D5ED85-D406-4AE8-B99D-805FA6592914}"/>
              </a:ext>
            </a:extLst>
          </p:cNvPr>
          <p:cNvSpPr/>
          <p:nvPr/>
        </p:nvSpPr>
        <p:spPr>
          <a:xfrm>
            <a:off x="0" y="-20538"/>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2758039B-4471-4CF0-80B2-0727EC960B87}"/>
              </a:ext>
            </a:extLst>
          </p:cNvPr>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Generated Client Libraries</a:t>
            </a:r>
          </a:p>
        </p:txBody>
      </p:sp>
      <p:cxnSp>
        <p:nvCxnSpPr>
          <p:cNvPr id="58" name="Straight Connector 57"/>
          <p:cNvCxnSpPr/>
          <p:nvPr/>
        </p:nvCxnSpPr>
        <p:spPr>
          <a:xfrm flipH="1">
            <a:off x="539552"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sp>
        <p:nvSpPr>
          <p:cNvPr id="38" name="Rectangle 37"/>
          <p:cNvSpPr/>
          <p:nvPr/>
        </p:nvSpPr>
        <p:spPr>
          <a:xfrm>
            <a:off x="158958" y="2116182"/>
            <a:ext cx="1096775" cy="1631216"/>
          </a:xfrm>
          <a:prstGeom prst="rect">
            <a:avLst/>
          </a:prstGeom>
        </p:spPr>
        <p:txBody>
          <a:bodyPr wrap="none">
            <a:spAutoFit/>
          </a:bodyPr>
          <a:lstStyle/>
          <a:p>
            <a:r>
              <a:rPr lang="en-US" sz="10000" b="1" i="1" dirty="0">
                <a:solidFill>
                  <a:srgbClr val="FFFFFF">
                    <a:alpha val="25000"/>
                  </a:srgbClr>
                </a:solidFill>
              </a:rPr>
              <a:t>2</a:t>
            </a:r>
          </a:p>
        </p:txBody>
      </p:sp>
      <p:pic>
        <p:nvPicPr>
          <p:cNvPr id="3" name="Picture 2">
            <a:extLst>
              <a:ext uri="{FF2B5EF4-FFF2-40B4-BE49-F238E27FC236}">
                <a16:creationId xmlns:a16="http://schemas.microsoft.com/office/drawing/2014/main" id="{E7E51B3F-3A0F-4353-91D6-63659D5DDAF2}"/>
              </a:ext>
            </a:extLst>
          </p:cNvPr>
          <p:cNvPicPr>
            <a:picLocks noChangeAspect="1"/>
          </p:cNvPicPr>
          <p:nvPr/>
        </p:nvPicPr>
        <p:blipFill>
          <a:blip r:embed="rId4"/>
          <a:stretch>
            <a:fillRect/>
          </a:stretch>
        </p:blipFill>
        <p:spPr>
          <a:xfrm>
            <a:off x="4773168" y="437022"/>
            <a:ext cx="444523" cy="514376"/>
          </a:xfrm>
          <a:prstGeom prst="rect">
            <a:avLst/>
          </a:prstGeom>
        </p:spPr>
      </p:pic>
      <p:pic>
        <p:nvPicPr>
          <p:cNvPr id="4" name="Picture 3">
            <a:extLst>
              <a:ext uri="{FF2B5EF4-FFF2-40B4-BE49-F238E27FC236}">
                <a16:creationId xmlns:a16="http://schemas.microsoft.com/office/drawing/2014/main" id="{515044FE-2D34-4F39-99AD-49222EB339CD}"/>
              </a:ext>
            </a:extLst>
          </p:cNvPr>
          <p:cNvPicPr>
            <a:picLocks noChangeAspect="1"/>
          </p:cNvPicPr>
          <p:nvPr/>
        </p:nvPicPr>
        <p:blipFill>
          <a:blip r:embed="rId5"/>
          <a:stretch>
            <a:fillRect/>
          </a:stretch>
        </p:blipFill>
        <p:spPr>
          <a:xfrm>
            <a:off x="5784153" y="438624"/>
            <a:ext cx="444523" cy="514376"/>
          </a:xfrm>
          <a:prstGeom prst="rect">
            <a:avLst/>
          </a:prstGeom>
        </p:spPr>
      </p:pic>
      <p:pic>
        <p:nvPicPr>
          <p:cNvPr id="5" name="Picture 4">
            <a:extLst>
              <a:ext uri="{FF2B5EF4-FFF2-40B4-BE49-F238E27FC236}">
                <a16:creationId xmlns:a16="http://schemas.microsoft.com/office/drawing/2014/main" id="{60744826-5316-42B3-B7D3-5A46BBBFE4AB}"/>
              </a:ext>
            </a:extLst>
          </p:cNvPr>
          <p:cNvPicPr>
            <a:picLocks noChangeAspect="1"/>
          </p:cNvPicPr>
          <p:nvPr/>
        </p:nvPicPr>
        <p:blipFill>
          <a:blip r:embed="rId6"/>
          <a:stretch>
            <a:fillRect/>
          </a:stretch>
        </p:blipFill>
        <p:spPr>
          <a:xfrm>
            <a:off x="6795745" y="470013"/>
            <a:ext cx="444523" cy="514376"/>
          </a:xfrm>
          <a:prstGeom prst="rect">
            <a:avLst/>
          </a:prstGeom>
        </p:spPr>
      </p:pic>
      <p:pic>
        <p:nvPicPr>
          <p:cNvPr id="7" name="Picture 6">
            <a:extLst>
              <a:ext uri="{FF2B5EF4-FFF2-40B4-BE49-F238E27FC236}">
                <a16:creationId xmlns:a16="http://schemas.microsoft.com/office/drawing/2014/main" id="{B14A04FC-7B9C-40C0-8749-E48B1C91B4B7}"/>
              </a:ext>
            </a:extLst>
          </p:cNvPr>
          <p:cNvPicPr>
            <a:picLocks noChangeAspect="1"/>
          </p:cNvPicPr>
          <p:nvPr/>
        </p:nvPicPr>
        <p:blipFill>
          <a:blip r:embed="rId7"/>
          <a:stretch>
            <a:fillRect/>
          </a:stretch>
        </p:blipFill>
        <p:spPr>
          <a:xfrm>
            <a:off x="4773167" y="1469378"/>
            <a:ext cx="444523" cy="514376"/>
          </a:xfrm>
          <a:prstGeom prst="rect">
            <a:avLst/>
          </a:prstGeom>
        </p:spPr>
      </p:pic>
      <p:pic>
        <p:nvPicPr>
          <p:cNvPr id="8" name="Picture 7">
            <a:extLst>
              <a:ext uri="{FF2B5EF4-FFF2-40B4-BE49-F238E27FC236}">
                <a16:creationId xmlns:a16="http://schemas.microsoft.com/office/drawing/2014/main" id="{3A4E934B-4A38-4798-BF21-679A0F60B1F2}"/>
              </a:ext>
            </a:extLst>
          </p:cNvPr>
          <p:cNvPicPr>
            <a:picLocks noChangeAspect="1"/>
          </p:cNvPicPr>
          <p:nvPr/>
        </p:nvPicPr>
        <p:blipFill>
          <a:blip r:embed="rId8"/>
          <a:stretch>
            <a:fillRect/>
          </a:stretch>
        </p:blipFill>
        <p:spPr>
          <a:xfrm>
            <a:off x="5784153" y="1434794"/>
            <a:ext cx="444523" cy="514376"/>
          </a:xfrm>
          <a:prstGeom prst="rect">
            <a:avLst/>
          </a:prstGeom>
        </p:spPr>
      </p:pic>
      <p:pic>
        <p:nvPicPr>
          <p:cNvPr id="9" name="Picture 8">
            <a:extLst>
              <a:ext uri="{FF2B5EF4-FFF2-40B4-BE49-F238E27FC236}">
                <a16:creationId xmlns:a16="http://schemas.microsoft.com/office/drawing/2014/main" id="{5A245323-B50E-4FFA-9A38-80DA8BF9FDAA}"/>
              </a:ext>
            </a:extLst>
          </p:cNvPr>
          <p:cNvPicPr>
            <a:picLocks noChangeAspect="1"/>
          </p:cNvPicPr>
          <p:nvPr/>
        </p:nvPicPr>
        <p:blipFill>
          <a:blip r:embed="rId9"/>
          <a:stretch>
            <a:fillRect/>
          </a:stretch>
        </p:blipFill>
        <p:spPr>
          <a:xfrm>
            <a:off x="7809033" y="470013"/>
            <a:ext cx="444523" cy="514376"/>
          </a:xfrm>
          <a:prstGeom prst="rect">
            <a:avLst/>
          </a:prstGeom>
        </p:spPr>
      </p:pic>
      <p:pic>
        <p:nvPicPr>
          <p:cNvPr id="10" name="Picture 9">
            <a:extLst>
              <a:ext uri="{FF2B5EF4-FFF2-40B4-BE49-F238E27FC236}">
                <a16:creationId xmlns:a16="http://schemas.microsoft.com/office/drawing/2014/main" id="{51E88FAB-2599-4670-BBE2-2C11B7CDF090}"/>
              </a:ext>
            </a:extLst>
          </p:cNvPr>
          <p:cNvPicPr>
            <a:picLocks noChangeAspect="1"/>
          </p:cNvPicPr>
          <p:nvPr/>
        </p:nvPicPr>
        <p:blipFill>
          <a:blip r:embed="rId10"/>
          <a:stretch>
            <a:fillRect/>
          </a:stretch>
        </p:blipFill>
        <p:spPr>
          <a:xfrm>
            <a:off x="6795744" y="2487069"/>
            <a:ext cx="444523" cy="514376"/>
          </a:xfrm>
          <a:prstGeom prst="rect">
            <a:avLst/>
          </a:prstGeom>
        </p:spPr>
      </p:pic>
      <p:pic>
        <p:nvPicPr>
          <p:cNvPr id="27" name="Picture 26">
            <a:extLst>
              <a:ext uri="{FF2B5EF4-FFF2-40B4-BE49-F238E27FC236}">
                <a16:creationId xmlns:a16="http://schemas.microsoft.com/office/drawing/2014/main" id="{F355A53B-676A-4435-8B03-11C25883D05B}"/>
              </a:ext>
            </a:extLst>
          </p:cNvPr>
          <p:cNvPicPr>
            <a:picLocks noChangeAspect="1"/>
          </p:cNvPicPr>
          <p:nvPr/>
        </p:nvPicPr>
        <p:blipFill>
          <a:blip r:embed="rId11"/>
          <a:stretch>
            <a:fillRect/>
          </a:stretch>
        </p:blipFill>
        <p:spPr>
          <a:xfrm>
            <a:off x="7804771" y="2454818"/>
            <a:ext cx="444523" cy="514376"/>
          </a:xfrm>
          <a:prstGeom prst="rect">
            <a:avLst/>
          </a:prstGeom>
        </p:spPr>
      </p:pic>
      <p:pic>
        <p:nvPicPr>
          <p:cNvPr id="28" name="Picture 27">
            <a:extLst>
              <a:ext uri="{FF2B5EF4-FFF2-40B4-BE49-F238E27FC236}">
                <a16:creationId xmlns:a16="http://schemas.microsoft.com/office/drawing/2014/main" id="{BDDA2567-139D-4A70-A4F6-95F692325550}"/>
              </a:ext>
            </a:extLst>
          </p:cNvPr>
          <p:cNvPicPr>
            <a:picLocks noChangeAspect="1"/>
          </p:cNvPicPr>
          <p:nvPr/>
        </p:nvPicPr>
        <p:blipFill>
          <a:blip r:embed="rId12"/>
          <a:stretch>
            <a:fillRect/>
          </a:stretch>
        </p:blipFill>
        <p:spPr>
          <a:xfrm>
            <a:off x="7809033" y="1419624"/>
            <a:ext cx="444523" cy="514376"/>
          </a:xfrm>
          <a:prstGeom prst="rect">
            <a:avLst/>
          </a:prstGeom>
        </p:spPr>
      </p:pic>
      <p:pic>
        <p:nvPicPr>
          <p:cNvPr id="29" name="Picture 28">
            <a:extLst>
              <a:ext uri="{FF2B5EF4-FFF2-40B4-BE49-F238E27FC236}">
                <a16:creationId xmlns:a16="http://schemas.microsoft.com/office/drawing/2014/main" id="{399FD354-7306-41F8-A155-05A6F89384B9}"/>
              </a:ext>
            </a:extLst>
          </p:cNvPr>
          <p:cNvPicPr>
            <a:picLocks noChangeAspect="1"/>
          </p:cNvPicPr>
          <p:nvPr/>
        </p:nvPicPr>
        <p:blipFill>
          <a:blip r:embed="rId13"/>
          <a:stretch>
            <a:fillRect/>
          </a:stretch>
        </p:blipFill>
        <p:spPr>
          <a:xfrm>
            <a:off x="6795746" y="1433547"/>
            <a:ext cx="444523" cy="514376"/>
          </a:xfrm>
          <a:prstGeom prst="rect">
            <a:avLst/>
          </a:prstGeom>
        </p:spPr>
      </p:pic>
      <p:pic>
        <p:nvPicPr>
          <p:cNvPr id="30" name="Picture 29">
            <a:extLst>
              <a:ext uri="{FF2B5EF4-FFF2-40B4-BE49-F238E27FC236}">
                <a16:creationId xmlns:a16="http://schemas.microsoft.com/office/drawing/2014/main" id="{BB0192A8-0C7A-4049-B625-9946759BE972}"/>
              </a:ext>
            </a:extLst>
          </p:cNvPr>
          <p:cNvPicPr>
            <a:picLocks noChangeAspect="1"/>
          </p:cNvPicPr>
          <p:nvPr/>
        </p:nvPicPr>
        <p:blipFill>
          <a:blip r:embed="rId14"/>
          <a:stretch>
            <a:fillRect/>
          </a:stretch>
        </p:blipFill>
        <p:spPr>
          <a:xfrm>
            <a:off x="4775125" y="2465903"/>
            <a:ext cx="444523" cy="514376"/>
          </a:xfrm>
          <a:prstGeom prst="rect">
            <a:avLst/>
          </a:prstGeom>
        </p:spPr>
      </p:pic>
      <p:pic>
        <p:nvPicPr>
          <p:cNvPr id="31" name="Picture 30">
            <a:extLst>
              <a:ext uri="{FF2B5EF4-FFF2-40B4-BE49-F238E27FC236}">
                <a16:creationId xmlns:a16="http://schemas.microsoft.com/office/drawing/2014/main" id="{F9428208-DC44-4F17-96A8-9252166917F9}"/>
              </a:ext>
            </a:extLst>
          </p:cNvPr>
          <p:cNvPicPr>
            <a:picLocks noChangeAspect="1"/>
          </p:cNvPicPr>
          <p:nvPr/>
        </p:nvPicPr>
        <p:blipFill>
          <a:blip r:embed="rId15"/>
          <a:stretch>
            <a:fillRect/>
          </a:stretch>
        </p:blipFill>
        <p:spPr>
          <a:xfrm>
            <a:off x="5784152" y="2462727"/>
            <a:ext cx="444523" cy="520727"/>
          </a:xfrm>
          <a:prstGeom prst="rect">
            <a:avLst/>
          </a:prstGeom>
        </p:spPr>
      </p:pic>
      <p:grpSp>
        <p:nvGrpSpPr>
          <p:cNvPr id="42" name="Group 41">
            <a:extLst>
              <a:ext uri="{FF2B5EF4-FFF2-40B4-BE49-F238E27FC236}">
                <a16:creationId xmlns:a16="http://schemas.microsoft.com/office/drawing/2014/main" id="{F08D3140-0EFD-4E6A-A7B0-D0483BEF9AD8}"/>
              </a:ext>
            </a:extLst>
          </p:cNvPr>
          <p:cNvGrpSpPr/>
          <p:nvPr/>
        </p:nvGrpSpPr>
        <p:grpSpPr>
          <a:xfrm>
            <a:off x="395536" y="1203598"/>
            <a:ext cx="3432320" cy="1713677"/>
            <a:chOff x="3995936" y="1419622"/>
            <a:chExt cx="1251195" cy="1713677"/>
          </a:xfrm>
        </p:grpSpPr>
        <p:sp>
          <p:nvSpPr>
            <p:cNvPr id="43" name="Rectangle 42">
              <a:extLst>
                <a:ext uri="{FF2B5EF4-FFF2-40B4-BE49-F238E27FC236}">
                  <a16:creationId xmlns:a16="http://schemas.microsoft.com/office/drawing/2014/main" id="{ED340E1B-6666-49BC-8FE7-949287679A32}"/>
                </a:ext>
              </a:extLst>
            </p:cNvPr>
            <p:cNvSpPr/>
            <p:nvPr/>
          </p:nvSpPr>
          <p:spPr>
            <a:xfrm>
              <a:off x="4007567" y="1419622"/>
              <a:ext cx="123956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accent6"/>
                  </a:solidFill>
                </a:rPr>
                <a:t>File upload</a:t>
              </a:r>
              <a:endParaRPr lang="en-US" dirty="0">
                <a:solidFill>
                  <a:schemeClr val="accent6"/>
                </a:solidFill>
                <a:latin typeface="Tahoma" charset="0"/>
                <a:ea typeface="Tahoma" charset="0"/>
                <a:cs typeface="Tahoma" charset="0"/>
              </a:endParaRPr>
            </a:p>
          </p:txBody>
        </p:sp>
        <p:sp>
          <p:nvSpPr>
            <p:cNvPr id="46" name="Rectangle 45">
              <a:extLst>
                <a:ext uri="{FF2B5EF4-FFF2-40B4-BE49-F238E27FC236}">
                  <a16:creationId xmlns:a16="http://schemas.microsoft.com/office/drawing/2014/main" id="{750AA790-DBB7-4252-9D76-E71A9B34D1C7}"/>
                </a:ext>
              </a:extLst>
            </p:cNvPr>
            <p:cNvSpPr/>
            <p:nvPr/>
          </p:nvSpPr>
          <p:spPr>
            <a:xfrm>
              <a:off x="3995936" y="2025303"/>
              <a:ext cx="1251195" cy="110799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Generated as method argument</a:t>
              </a:r>
            </a:p>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Support different coding standards</a:t>
              </a:r>
            </a:p>
            <a:p>
              <a:pPr marL="628650" lvl="1"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File paths</a:t>
              </a:r>
            </a:p>
            <a:p>
              <a:pPr marL="628650" lvl="1"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File objects</a:t>
              </a:r>
            </a:p>
            <a:p>
              <a:pPr marL="628650" lvl="1"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Streams</a:t>
              </a:r>
            </a:p>
            <a:p>
              <a:pPr marL="628650" lvl="1"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Buffers</a:t>
              </a:r>
            </a:p>
          </p:txBody>
        </p:sp>
        <p:cxnSp>
          <p:nvCxnSpPr>
            <p:cNvPr id="47" name="Straight Connector 46">
              <a:extLst>
                <a:ext uri="{FF2B5EF4-FFF2-40B4-BE49-F238E27FC236}">
                  <a16:creationId xmlns:a16="http://schemas.microsoft.com/office/drawing/2014/main" id="{0617E52B-81F1-43FD-AA4A-3353C1AF6B76}"/>
                </a:ext>
              </a:extLst>
            </p:cNvPr>
            <p:cNvCxnSpPr/>
            <p:nvPr/>
          </p:nvCxnSpPr>
          <p:spPr>
            <a:xfrm flipH="1">
              <a:off x="4111662"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560FFFF-EEF0-4D56-BA59-BFD570E7D29E}"/>
              </a:ext>
            </a:extLst>
          </p:cNvPr>
          <p:cNvGrpSpPr/>
          <p:nvPr/>
        </p:nvGrpSpPr>
        <p:grpSpPr>
          <a:xfrm>
            <a:off x="321825" y="3001445"/>
            <a:ext cx="3432320" cy="1205845"/>
            <a:chOff x="3995936" y="1419622"/>
            <a:chExt cx="1251195" cy="1205845"/>
          </a:xfrm>
        </p:grpSpPr>
        <p:sp>
          <p:nvSpPr>
            <p:cNvPr id="49" name="Rectangle 48">
              <a:extLst>
                <a:ext uri="{FF2B5EF4-FFF2-40B4-BE49-F238E27FC236}">
                  <a16:creationId xmlns:a16="http://schemas.microsoft.com/office/drawing/2014/main" id="{F50C2FB1-4EA4-4A7A-A15D-4027C2F1AA6F}"/>
                </a:ext>
              </a:extLst>
            </p:cNvPr>
            <p:cNvSpPr/>
            <p:nvPr/>
          </p:nvSpPr>
          <p:spPr>
            <a:xfrm>
              <a:off x="4007567" y="1419622"/>
              <a:ext cx="123956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accent6"/>
                  </a:solidFill>
                </a:rPr>
                <a:t>File Download</a:t>
              </a:r>
              <a:endParaRPr lang="en-US" dirty="0">
                <a:solidFill>
                  <a:schemeClr val="accent6"/>
                </a:solidFill>
                <a:latin typeface="Tahoma" charset="0"/>
                <a:ea typeface="Tahoma" charset="0"/>
                <a:cs typeface="Tahoma" charset="0"/>
              </a:endParaRPr>
            </a:p>
          </p:txBody>
        </p:sp>
        <p:sp>
          <p:nvSpPr>
            <p:cNvPr id="50" name="Rectangle 49">
              <a:extLst>
                <a:ext uri="{FF2B5EF4-FFF2-40B4-BE49-F238E27FC236}">
                  <a16:creationId xmlns:a16="http://schemas.microsoft.com/office/drawing/2014/main" id="{B4BD3E27-E613-47D5-94C8-952CCAF9F6EC}"/>
                </a:ext>
              </a:extLst>
            </p:cNvPr>
            <p:cNvSpPr/>
            <p:nvPr/>
          </p:nvSpPr>
          <p:spPr>
            <a:xfrm>
              <a:off x="3995936" y="2025303"/>
              <a:ext cx="1251195" cy="6001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schemeClr>
                  </a:solidFill>
                  <a:latin typeface="Calibri" charset="0"/>
                  <a:ea typeface="Calibri" charset="0"/>
                  <a:cs typeface="Calibri" charset="0"/>
                </a:rPr>
                <a:t>Client libraries will never perform the download,</a:t>
              </a:r>
            </a:p>
            <a:p>
              <a:r>
                <a:rPr lang="en-US" sz="1100" dirty="0">
                  <a:solidFill>
                    <a:schemeClr val="tx1">
                      <a:lumMod val="75000"/>
                    </a:schemeClr>
                  </a:solidFill>
                  <a:latin typeface="Calibri" charset="0"/>
                  <a:ea typeface="Calibri" charset="0"/>
                  <a:cs typeface="Calibri" charset="0"/>
                </a:rPr>
                <a:t>Instead they generate the download URL.</a:t>
              </a:r>
            </a:p>
            <a:p>
              <a:r>
                <a:rPr lang="en-US" sz="1100" dirty="0">
                  <a:solidFill>
                    <a:schemeClr val="tx1">
                      <a:lumMod val="75000"/>
                    </a:schemeClr>
                  </a:solidFill>
                  <a:latin typeface="Calibri" charset="0"/>
                  <a:ea typeface="Calibri" charset="0"/>
                  <a:cs typeface="Calibri" charset="0"/>
                </a:rPr>
                <a:t>URL built according to API parameters.</a:t>
              </a:r>
            </a:p>
          </p:txBody>
        </p:sp>
        <p:cxnSp>
          <p:nvCxnSpPr>
            <p:cNvPr id="51" name="Straight Connector 50">
              <a:extLst>
                <a:ext uri="{FF2B5EF4-FFF2-40B4-BE49-F238E27FC236}">
                  <a16:creationId xmlns:a16="http://schemas.microsoft.com/office/drawing/2014/main" id="{DA6E4992-C81D-4880-8F39-C5A3F389B460}"/>
                </a:ext>
              </a:extLst>
            </p:cNvPr>
            <p:cNvCxnSpPr/>
            <p:nvPr/>
          </p:nvCxnSpPr>
          <p:spPr>
            <a:xfrm flipH="1">
              <a:off x="4111662"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785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File Upload (Sync)</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 name="Rectangle 2"/>
          <p:cNvSpPr/>
          <p:nvPr/>
        </p:nvSpPr>
        <p:spPr>
          <a:xfrm>
            <a:off x="467544" y="1203598"/>
            <a:ext cx="3672408" cy="3000821"/>
          </a:xfrm>
          <a:prstGeom prst="rect">
            <a:avLst/>
          </a:prstGeom>
        </p:spPr>
        <p:txBody>
          <a:bodyPr wrap="square">
            <a:spAutoFit/>
          </a:bodyPr>
          <a:lstStyle/>
          <a:p>
            <a:pPr lvl="0" defTabSz="685800" fontAlgn="base">
              <a:lnSpc>
                <a:spcPct val="200000"/>
              </a:lnSpc>
              <a:spcBef>
                <a:spcPct val="0"/>
              </a:spcBef>
              <a:spcAft>
                <a:spcPct val="0"/>
              </a:spcAft>
              <a:defRPr/>
            </a:pPr>
            <a:r>
              <a:rPr lang="en-US" sz="1050" dirty="0">
                <a:solidFill>
                  <a:srgbClr val="FF0000"/>
                </a:solidFill>
                <a:latin typeface="Calibri" charset="0"/>
                <a:ea typeface="Calibri" charset="0"/>
                <a:cs typeface="Calibri" charset="0"/>
              </a:rPr>
              <a:t>&lt;?</a:t>
            </a:r>
            <a:r>
              <a:rPr lang="en-US" sz="1050" dirty="0" err="1">
                <a:solidFill>
                  <a:srgbClr val="FF0000"/>
                </a:solidFill>
                <a:latin typeface="Calibri" charset="0"/>
                <a:ea typeface="Calibri" charset="0"/>
                <a:cs typeface="Calibri" charset="0"/>
              </a:rPr>
              <a:t>php</a:t>
            </a:r>
            <a:endParaRPr lang="en-US" sz="1050" dirty="0"/>
          </a:p>
          <a:p>
            <a:pPr>
              <a:lnSpc>
                <a:spcPct val="200000"/>
              </a:lnSpc>
            </a:pPr>
            <a:r>
              <a:rPr lang="en-US" sz="1050" b="1" dirty="0"/>
              <a:t>$</a:t>
            </a:r>
            <a:r>
              <a:rPr lang="en-US" sz="1050" dirty="0" err="1"/>
              <a:t>filePath</a:t>
            </a:r>
            <a:r>
              <a:rPr lang="en-US" sz="1050" dirty="0"/>
              <a:t> = </a:t>
            </a:r>
            <a:r>
              <a:rPr lang="en-US" sz="1050" dirty="0">
                <a:solidFill>
                  <a:srgbClr val="00B050"/>
                </a:solidFill>
              </a:rPr>
              <a:t>'./DemoImage.jpg'</a:t>
            </a:r>
            <a:r>
              <a:rPr lang="en-US" sz="1050" dirty="0"/>
              <a:t>;</a:t>
            </a:r>
          </a:p>
          <a:p>
            <a:pPr>
              <a:lnSpc>
                <a:spcPct val="200000"/>
              </a:lnSpc>
            </a:pPr>
            <a:r>
              <a:rPr lang="en-US" sz="1050" b="1" dirty="0"/>
              <a:t>$</a:t>
            </a:r>
            <a:r>
              <a:rPr lang="en-US" sz="1050" dirty="0" err="1"/>
              <a:t>newUploadToken</a:t>
            </a:r>
            <a:r>
              <a:rPr lang="en-US" sz="1050" dirty="0"/>
              <a:t> = </a:t>
            </a:r>
            <a:r>
              <a:rPr lang="en-US" sz="1050" dirty="0">
                <a:solidFill>
                  <a:srgbClr val="C00000"/>
                </a:solidFill>
              </a:rPr>
              <a:t>new</a:t>
            </a:r>
            <a:r>
              <a:rPr lang="en-US" sz="1050" dirty="0"/>
              <a:t> </a:t>
            </a:r>
            <a:r>
              <a:rPr lang="en-US" sz="1050" dirty="0" err="1"/>
              <a:t>KalturaUploadToken</a:t>
            </a:r>
            <a:r>
              <a:rPr lang="en-US" sz="1050" dirty="0"/>
              <a:t>();</a:t>
            </a:r>
          </a:p>
          <a:p>
            <a:pPr>
              <a:lnSpc>
                <a:spcPct val="200000"/>
              </a:lnSpc>
            </a:pPr>
            <a:r>
              <a:rPr lang="en-US" sz="1050" b="1" dirty="0"/>
              <a:t>$</a:t>
            </a:r>
            <a:r>
              <a:rPr lang="en-US" sz="1050" dirty="0" err="1"/>
              <a:t>newUploadToken</a:t>
            </a:r>
            <a:r>
              <a:rPr lang="en-US" sz="1050" dirty="0"/>
              <a:t>-&gt;</a:t>
            </a:r>
            <a:r>
              <a:rPr lang="en-US" sz="1050" dirty="0" err="1">
                <a:solidFill>
                  <a:srgbClr val="00B0F0"/>
                </a:solidFill>
              </a:rPr>
              <a:t>fileSize</a:t>
            </a:r>
            <a:r>
              <a:rPr lang="en-US" sz="1050" dirty="0"/>
              <a:t> = </a:t>
            </a:r>
            <a:r>
              <a:rPr lang="en-US" sz="1050" dirty="0" err="1"/>
              <a:t>filesize</a:t>
            </a:r>
            <a:r>
              <a:rPr lang="en-US" sz="1050" dirty="0"/>
              <a:t>($</a:t>
            </a:r>
            <a:r>
              <a:rPr lang="en-US" sz="1050" dirty="0" err="1"/>
              <a:t>filePath</a:t>
            </a:r>
            <a:r>
              <a:rPr lang="en-US" sz="1050" dirty="0"/>
              <a:t>);</a:t>
            </a:r>
          </a:p>
          <a:p>
            <a:pPr>
              <a:lnSpc>
                <a:spcPct val="200000"/>
              </a:lnSpc>
            </a:pPr>
            <a:r>
              <a:rPr lang="en-US" sz="1050" b="1" dirty="0"/>
              <a:t>$</a:t>
            </a:r>
            <a:r>
              <a:rPr lang="en-US" sz="1050" dirty="0" err="1"/>
              <a:t>ceatedUploadToken</a:t>
            </a:r>
            <a:r>
              <a:rPr lang="en-US" sz="1050" dirty="0"/>
              <a:t> = </a:t>
            </a:r>
            <a:r>
              <a:rPr lang="en-US" sz="1050" b="1" u="sng" dirty="0"/>
              <a:t>$</a:t>
            </a:r>
            <a:r>
              <a:rPr lang="en-US" sz="1050" u="sng" dirty="0"/>
              <a:t>client-&gt;</a:t>
            </a:r>
            <a:r>
              <a:rPr lang="en-US" sz="1050" u="sng" dirty="0" err="1">
                <a:solidFill>
                  <a:srgbClr val="00B0F0"/>
                </a:solidFill>
              </a:rPr>
              <a:t>uploadToken</a:t>
            </a:r>
            <a:r>
              <a:rPr lang="en-US" sz="1050" u="sng" dirty="0"/>
              <a:t>-&gt;add(</a:t>
            </a:r>
            <a:r>
              <a:rPr lang="en-US" sz="1050" b="1" u="sng" dirty="0"/>
              <a:t>$</a:t>
            </a:r>
            <a:r>
              <a:rPr lang="en-US" sz="1050" u="sng" dirty="0" err="1"/>
              <a:t>newUploadToken</a:t>
            </a:r>
            <a:r>
              <a:rPr lang="en-US" sz="1050" u="sng" dirty="0"/>
              <a:t>);</a:t>
            </a:r>
          </a:p>
          <a:p>
            <a:pPr>
              <a:lnSpc>
                <a:spcPct val="200000"/>
              </a:lnSpc>
            </a:pPr>
            <a:r>
              <a:rPr lang="en-US" sz="1050" b="1" dirty="0"/>
              <a:t>$</a:t>
            </a:r>
            <a:r>
              <a:rPr lang="en-US" sz="1050" dirty="0" err="1"/>
              <a:t>uploadedUploadToken</a:t>
            </a:r>
            <a:r>
              <a:rPr lang="en-US" sz="1050" dirty="0"/>
              <a:t> = </a:t>
            </a:r>
            <a:r>
              <a:rPr lang="en-US" sz="1050" b="1" u="sng" dirty="0"/>
              <a:t>$</a:t>
            </a:r>
            <a:r>
              <a:rPr lang="en-US" sz="1050" u="sng" dirty="0"/>
              <a:t>client-&gt;</a:t>
            </a:r>
            <a:r>
              <a:rPr lang="en-US" sz="1050" u="sng" dirty="0" err="1">
                <a:solidFill>
                  <a:srgbClr val="00B0F0"/>
                </a:solidFill>
              </a:rPr>
              <a:t>uploadToken</a:t>
            </a:r>
            <a:r>
              <a:rPr lang="en-US" sz="1050" u="sng" dirty="0"/>
              <a:t>-&gt;upload(</a:t>
            </a:r>
            <a:r>
              <a:rPr lang="en-US" sz="1050" b="1" u="sng" dirty="0"/>
              <a:t>$</a:t>
            </a:r>
            <a:r>
              <a:rPr lang="en-US" sz="1050" u="sng" dirty="0" err="1"/>
              <a:t>ceatedUploadToken</a:t>
            </a:r>
            <a:r>
              <a:rPr lang="en-US" sz="1050" u="sng" dirty="0"/>
              <a:t>-&gt;</a:t>
            </a:r>
            <a:r>
              <a:rPr lang="en-US" sz="1050" u="sng" dirty="0">
                <a:solidFill>
                  <a:srgbClr val="00B0F0"/>
                </a:solidFill>
              </a:rPr>
              <a:t>id</a:t>
            </a:r>
            <a:r>
              <a:rPr lang="en-US" sz="1050" u="sng" dirty="0"/>
              <a:t>, </a:t>
            </a:r>
            <a:r>
              <a:rPr lang="en-US" sz="1050" b="1" u="sng" dirty="0"/>
              <a:t>$</a:t>
            </a:r>
            <a:r>
              <a:rPr lang="en-US" sz="1050" u="sng" dirty="0" err="1"/>
              <a:t>filePath</a:t>
            </a:r>
            <a:r>
              <a:rPr lang="en-US" sz="1050" u="sng" dirty="0"/>
              <a:t>);</a:t>
            </a:r>
          </a:p>
          <a:p>
            <a:pPr lvl="0" defTabSz="685800" fontAlgn="base">
              <a:lnSpc>
                <a:spcPct val="200000"/>
              </a:lnSpc>
              <a:spcBef>
                <a:spcPct val="0"/>
              </a:spcBef>
              <a:spcAft>
                <a:spcPct val="0"/>
              </a:spcAft>
              <a:defRPr/>
            </a:pPr>
            <a:endParaRPr lang="en-US" sz="1050" dirty="0">
              <a:solidFill>
                <a:schemeClr val="tx1">
                  <a:lumMod val="75000"/>
                </a:schemeClr>
              </a:solidFill>
              <a:latin typeface="Calibri" charset="0"/>
              <a:ea typeface="Calibri" charset="0"/>
              <a:cs typeface="Calibri" charset="0"/>
            </a:endParaRPr>
          </a:p>
        </p:txBody>
      </p:sp>
      <p:sp>
        <p:nvSpPr>
          <p:cNvPr id="35" name="Rectangle 34"/>
          <p:cNvSpPr/>
          <p:nvPr/>
        </p:nvSpPr>
        <p:spPr>
          <a:xfrm>
            <a:off x="539552" y="418221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61541" y="418221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0CED6AB-B51A-4C11-B91F-640FFD85D879}"/>
              </a:ext>
            </a:extLst>
          </p:cNvPr>
          <p:cNvSpPr txBox="1">
            <a:spLocks/>
          </p:cNvSpPr>
          <p:nvPr/>
        </p:nvSpPr>
        <p:spPr>
          <a:xfrm>
            <a:off x="4499992" y="47867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File Download (Sync)</a:t>
            </a:r>
          </a:p>
        </p:txBody>
      </p:sp>
      <p:sp>
        <p:nvSpPr>
          <p:cNvPr id="39" name="Rectangle 38">
            <a:extLst>
              <a:ext uri="{FF2B5EF4-FFF2-40B4-BE49-F238E27FC236}">
                <a16:creationId xmlns:a16="http://schemas.microsoft.com/office/drawing/2014/main" id="{7D188772-4E3C-4B77-BE2B-14E0AAF4F217}"/>
              </a:ext>
            </a:extLst>
          </p:cNvPr>
          <p:cNvSpPr/>
          <p:nvPr/>
        </p:nvSpPr>
        <p:spPr>
          <a:xfrm>
            <a:off x="4605609" y="1203598"/>
            <a:ext cx="4032448" cy="3000821"/>
          </a:xfrm>
          <a:prstGeom prst="rect">
            <a:avLst/>
          </a:prstGeom>
        </p:spPr>
        <p:txBody>
          <a:bodyPr wrap="square">
            <a:spAutoFit/>
          </a:bodyPr>
          <a:lstStyle/>
          <a:p>
            <a:pPr lvl="0" defTabSz="685800" fontAlgn="base">
              <a:lnSpc>
                <a:spcPct val="200000"/>
              </a:lnSpc>
              <a:spcBef>
                <a:spcPct val="0"/>
              </a:spcBef>
              <a:spcAft>
                <a:spcPct val="0"/>
              </a:spcAft>
              <a:defRPr/>
            </a:pPr>
            <a:r>
              <a:rPr lang="en-US" sz="1050" dirty="0">
                <a:solidFill>
                  <a:srgbClr val="FF0000"/>
                </a:solidFill>
                <a:latin typeface="Calibri" charset="0"/>
                <a:ea typeface="Calibri" charset="0"/>
                <a:cs typeface="Calibri" charset="0"/>
              </a:rPr>
              <a:t>&lt;?</a:t>
            </a:r>
            <a:r>
              <a:rPr lang="en-US" sz="1050" dirty="0" err="1">
                <a:solidFill>
                  <a:srgbClr val="FF0000"/>
                </a:solidFill>
                <a:latin typeface="Calibri" charset="0"/>
                <a:ea typeface="Calibri" charset="0"/>
                <a:cs typeface="Calibri" charset="0"/>
              </a:rPr>
              <a:t>php</a:t>
            </a:r>
            <a:endParaRPr lang="en-US" sz="1050" dirty="0"/>
          </a:p>
          <a:p>
            <a:pPr>
              <a:lnSpc>
                <a:spcPct val="200000"/>
              </a:lnSpc>
            </a:pPr>
            <a:r>
              <a:rPr lang="en-US" sz="1050" b="1" dirty="0"/>
              <a:t>$</a:t>
            </a:r>
            <a:r>
              <a:rPr lang="en-US" sz="1050" dirty="0" err="1"/>
              <a:t>thumbParams</a:t>
            </a:r>
            <a:r>
              <a:rPr lang="en-US" sz="1050" dirty="0"/>
              <a:t> = </a:t>
            </a:r>
            <a:r>
              <a:rPr lang="en-US" sz="1050" dirty="0">
                <a:solidFill>
                  <a:srgbClr val="C00000"/>
                </a:solidFill>
              </a:rPr>
              <a:t>new</a:t>
            </a:r>
            <a:r>
              <a:rPr lang="en-US" sz="1050" dirty="0"/>
              <a:t> </a:t>
            </a:r>
            <a:r>
              <a:rPr lang="en-US" sz="1050" dirty="0" err="1"/>
              <a:t>KalturaThumbParams</a:t>
            </a:r>
            <a:r>
              <a:rPr lang="en-US" sz="1050" dirty="0"/>
              <a:t>();</a:t>
            </a:r>
          </a:p>
          <a:p>
            <a:pPr>
              <a:lnSpc>
                <a:spcPct val="200000"/>
              </a:lnSpc>
            </a:pPr>
            <a:r>
              <a:rPr lang="en-US" sz="1050" b="1" dirty="0"/>
              <a:t>$</a:t>
            </a:r>
            <a:r>
              <a:rPr lang="en-US" sz="1050" dirty="0" err="1"/>
              <a:t>thumbParams</a:t>
            </a:r>
            <a:r>
              <a:rPr lang="en-US" sz="1050" dirty="0"/>
              <a:t>-&gt;</a:t>
            </a:r>
            <a:r>
              <a:rPr lang="en-US" sz="1050" dirty="0">
                <a:solidFill>
                  <a:srgbClr val="00B0F0"/>
                </a:solidFill>
              </a:rPr>
              <a:t>width</a:t>
            </a:r>
            <a:r>
              <a:rPr lang="en-US" sz="1050" dirty="0"/>
              <a:t> = 300;</a:t>
            </a:r>
          </a:p>
          <a:p>
            <a:pPr>
              <a:lnSpc>
                <a:spcPct val="200000"/>
              </a:lnSpc>
            </a:pPr>
            <a:r>
              <a:rPr lang="en-US" sz="1050" b="1" dirty="0"/>
              <a:t>$</a:t>
            </a:r>
            <a:r>
              <a:rPr lang="en-US" sz="1050" dirty="0" err="1"/>
              <a:t>thumbParams</a:t>
            </a:r>
            <a:r>
              <a:rPr lang="en-US" sz="1050" dirty="0"/>
              <a:t>-&gt;</a:t>
            </a:r>
            <a:r>
              <a:rPr lang="en-US" sz="1050" dirty="0">
                <a:solidFill>
                  <a:srgbClr val="00B0F0"/>
                </a:solidFill>
              </a:rPr>
              <a:t>height</a:t>
            </a:r>
            <a:r>
              <a:rPr lang="en-US" sz="1050" dirty="0"/>
              <a:t> = 200;</a:t>
            </a:r>
          </a:p>
          <a:p>
            <a:pPr>
              <a:lnSpc>
                <a:spcPct val="200000"/>
              </a:lnSpc>
            </a:pPr>
            <a:r>
              <a:rPr lang="en-US" sz="1050" b="1" dirty="0"/>
              <a:t>$</a:t>
            </a:r>
            <a:r>
              <a:rPr lang="en-US" sz="1050" dirty="0" err="1"/>
              <a:t>remoteUrl</a:t>
            </a:r>
            <a:r>
              <a:rPr lang="en-US" sz="1050" dirty="0"/>
              <a:t> = </a:t>
            </a:r>
            <a:r>
              <a:rPr lang="en-US" sz="1050" b="1" dirty="0"/>
              <a:t>$</a:t>
            </a:r>
            <a:r>
              <a:rPr lang="en-US" sz="1050" dirty="0"/>
              <a:t>client-&gt;</a:t>
            </a:r>
            <a:r>
              <a:rPr lang="en-US" sz="1050" dirty="0" err="1">
                <a:solidFill>
                  <a:srgbClr val="00B0F0"/>
                </a:solidFill>
              </a:rPr>
              <a:t>thumbAsset</a:t>
            </a:r>
            <a:r>
              <a:rPr lang="en-US" sz="1050" dirty="0"/>
              <a:t>-&gt;serve(</a:t>
            </a:r>
            <a:r>
              <a:rPr lang="en-US" sz="1050" b="1" dirty="0"/>
              <a:t>$</a:t>
            </a:r>
            <a:r>
              <a:rPr lang="en-US" sz="1050" dirty="0" err="1"/>
              <a:t>thumbAssetId</a:t>
            </a:r>
            <a:r>
              <a:rPr lang="en-US" sz="1050" dirty="0"/>
              <a:t>, </a:t>
            </a:r>
            <a:r>
              <a:rPr lang="en-US" sz="1050" b="1" dirty="0"/>
              <a:t>$</a:t>
            </a:r>
            <a:r>
              <a:rPr lang="en-US" sz="1050" dirty="0" err="1"/>
              <a:t>thumbAssetVersion</a:t>
            </a:r>
            <a:r>
              <a:rPr lang="en-US" sz="1050" dirty="0"/>
              <a:t>, </a:t>
            </a:r>
            <a:r>
              <a:rPr lang="en-US" sz="1050" b="1" dirty="0"/>
              <a:t>$</a:t>
            </a:r>
            <a:r>
              <a:rPr lang="en-US" sz="1050" dirty="0" err="1"/>
              <a:t>thumbParams</a:t>
            </a:r>
            <a:r>
              <a:rPr lang="en-US" sz="1050" dirty="0"/>
              <a:t>);</a:t>
            </a:r>
          </a:p>
          <a:p>
            <a:pPr>
              <a:lnSpc>
                <a:spcPct val="200000"/>
              </a:lnSpc>
            </a:pPr>
            <a:r>
              <a:rPr lang="en-US" sz="1050" dirty="0" err="1">
                <a:solidFill>
                  <a:srgbClr val="C00000"/>
                </a:solidFill>
              </a:rPr>
              <a:t>file_put_contents</a:t>
            </a:r>
            <a:r>
              <a:rPr lang="en-US" sz="1050" dirty="0"/>
              <a:t>(</a:t>
            </a:r>
            <a:r>
              <a:rPr lang="en-US" sz="1050" b="1" dirty="0"/>
              <a:t>$</a:t>
            </a:r>
            <a:r>
              <a:rPr lang="en-US" sz="1050" dirty="0" err="1"/>
              <a:t>localFilePath</a:t>
            </a:r>
            <a:r>
              <a:rPr lang="en-US" sz="1050" dirty="0"/>
              <a:t>, </a:t>
            </a:r>
            <a:r>
              <a:rPr lang="en-US" sz="1050" dirty="0" err="1">
                <a:solidFill>
                  <a:srgbClr val="C00000"/>
                </a:solidFill>
              </a:rPr>
              <a:t>file_get_contents</a:t>
            </a:r>
            <a:r>
              <a:rPr lang="en-US" sz="1050" dirty="0"/>
              <a:t>(</a:t>
            </a:r>
            <a:r>
              <a:rPr lang="en-US" sz="1050" b="1" dirty="0"/>
              <a:t>$</a:t>
            </a:r>
            <a:r>
              <a:rPr lang="en-US" sz="1050" dirty="0" err="1"/>
              <a:t>remoteUrl</a:t>
            </a:r>
            <a:r>
              <a:rPr lang="en-US" sz="1050" dirty="0"/>
              <a:t>));</a:t>
            </a:r>
            <a:endParaRPr lang="en-US" sz="1050" dirty="0">
              <a:solidFill>
                <a:schemeClr val="tx1">
                  <a:lumMod val="75000"/>
                </a:schemeClr>
              </a:solidFill>
              <a:latin typeface="Calibri" charset="0"/>
              <a:ea typeface="Calibri" charset="0"/>
              <a:cs typeface="Calibri" charset="0"/>
            </a:endParaRPr>
          </a:p>
        </p:txBody>
      </p:sp>
      <p:cxnSp>
        <p:nvCxnSpPr>
          <p:cNvPr id="47" name="Straight Connector 46">
            <a:extLst>
              <a:ext uri="{FF2B5EF4-FFF2-40B4-BE49-F238E27FC236}">
                <a16:creationId xmlns:a16="http://schemas.microsoft.com/office/drawing/2014/main" id="{D03C8180-EAD9-4152-9DA0-A73E0CCECD35}"/>
              </a:ext>
            </a:extLst>
          </p:cNvPr>
          <p:cNvCxnSpPr/>
          <p:nvPr/>
        </p:nvCxnSpPr>
        <p:spPr>
          <a:xfrm flipH="1">
            <a:off x="4716016"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3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childTnLst>
                          </p:cTn>
                        </p:par>
                        <p:par>
                          <p:cTn id="8" fill="hold">
                            <p:stCondLst>
                              <p:cond delay="324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200"/>
                                        <p:tgtEl>
                                          <p:spTgt spid="35"/>
                                        </p:tgtEl>
                                      </p:cBhvr>
                                    </p:animEffect>
                                  </p:childTnLst>
                                </p:cTn>
                              </p:par>
                              <p:par>
                                <p:cTn id="12" presetID="22" presetClass="entr" presetSubtype="4" fill="hold" grpId="0" nodeType="withEffect">
                                  <p:stCondLst>
                                    <p:cond delay="2500"/>
                                  </p:stCondLst>
                                  <p:iterate type="lt">
                                    <p:tmPct val="10000"/>
                                  </p:iterate>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par>
                                <p:cTn id="15" presetID="10" presetClass="entr" presetSubtype="0" fill="hold" grpId="0" nodeType="withEffect">
                                  <p:stCondLst>
                                    <p:cond delay="500"/>
                                  </p:stCondLst>
                                  <p:iterate type="lt">
                                    <p:tmPct val="10000"/>
                                  </p:iterate>
                                  <p:childTnLst>
                                    <p:set>
                                      <p:cBhvr>
                                        <p:cTn id="16" dur="1" fill="hold">
                                          <p:stCondLst>
                                            <p:cond delay="0"/>
                                          </p:stCondLst>
                                        </p:cTn>
                                        <p:tgtEl>
                                          <p:spTgt spid="39"/>
                                        </p:tgtEl>
                                        <p:attrNameLst>
                                          <p:attrName>style.visibility</p:attrName>
                                        </p:attrNameLst>
                                      </p:cBhvr>
                                      <p:to>
                                        <p:strVal val="visible"/>
                                      </p:to>
                                    </p:set>
                                    <p:animEffect transition="in" filter="fade">
                                      <p:cBhvr>
                                        <p:cTn id="17" dur="1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42"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2008"/>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Bigger problems require a bigger cat</a:t>
            </a:r>
          </a:p>
        </p:txBody>
      </p:sp>
      <p:cxnSp>
        <p:nvCxnSpPr>
          <p:cNvPr id="58" name="Straight Connector 57"/>
          <p:cNvCxnSpPr/>
          <p:nvPr/>
        </p:nvCxnSpPr>
        <p:spPr>
          <a:xfrm flipH="1">
            <a:off x="539552" y="987574"/>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grpSp>
        <p:nvGrpSpPr>
          <p:cNvPr id="3" name="Group 2"/>
          <p:cNvGrpSpPr/>
          <p:nvPr/>
        </p:nvGrpSpPr>
        <p:grpSpPr>
          <a:xfrm>
            <a:off x="3995936" y="1419622"/>
            <a:ext cx="2322328" cy="1375122"/>
            <a:chOff x="3995936" y="1419622"/>
            <a:chExt cx="2322328" cy="1375122"/>
          </a:xfrm>
        </p:grpSpPr>
        <p:sp>
          <p:nvSpPr>
            <p:cNvPr id="27" name="Rectangle 26"/>
            <p:cNvSpPr/>
            <p:nvPr/>
          </p:nvSpPr>
          <p:spPr>
            <a:xfrm>
              <a:off x="4007567" y="1419622"/>
              <a:ext cx="2310697" cy="369332"/>
            </a:xfrm>
            <a:prstGeom prst="rect">
              <a:avLst/>
            </a:prstGeom>
          </p:spPr>
          <p:txBody>
            <a:bodyPr wrap="square">
              <a:spAutoFit/>
            </a:bodyPr>
            <a:lstStyle/>
            <a:p>
              <a:r>
                <a:rPr lang="en-US" b="1" i="1" dirty="0">
                  <a:solidFill>
                    <a:schemeClr val="tx2"/>
                  </a:solidFill>
                </a:rPr>
                <a:t>CSV Bulk</a:t>
              </a:r>
              <a:endParaRPr lang="en-US" dirty="0">
                <a:solidFill>
                  <a:schemeClr val="tx2"/>
                </a:solidFill>
                <a:latin typeface="Tahoma" charset="0"/>
                <a:ea typeface="Tahoma" charset="0"/>
                <a:cs typeface="Tahoma" charset="0"/>
              </a:endParaRPr>
            </a:p>
          </p:txBody>
        </p:sp>
        <p:sp>
          <p:nvSpPr>
            <p:cNvPr id="30" name="Rectangle 29"/>
            <p:cNvSpPr/>
            <p:nvPr/>
          </p:nvSpPr>
          <p:spPr>
            <a:xfrm>
              <a:off x="3995936" y="2025303"/>
              <a:ext cx="1656183" cy="769441"/>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Comma separated values, containing media name, URL and properties, status tracked via API.</a:t>
              </a:r>
            </a:p>
          </p:txBody>
        </p:sp>
        <p:cxnSp>
          <p:nvCxnSpPr>
            <p:cNvPr id="41" name="Straight Connector 40"/>
            <p:cNvCxnSpPr/>
            <p:nvPr/>
          </p:nvCxnSpPr>
          <p:spPr>
            <a:xfrm flipH="1">
              <a:off x="4111662" y="1930648"/>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007566" y="2937316"/>
            <a:ext cx="1847643" cy="1713677"/>
            <a:chOff x="4007566" y="2937316"/>
            <a:chExt cx="1644553" cy="1713677"/>
          </a:xfrm>
        </p:grpSpPr>
        <p:sp>
          <p:nvSpPr>
            <p:cNvPr id="28" name="Rectangle 27"/>
            <p:cNvSpPr/>
            <p:nvPr/>
          </p:nvSpPr>
          <p:spPr>
            <a:xfrm>
              <a:off x="4007566" y="2937316"/>
              <a:ext cx="1644553" cy="646331"/>
            </a:xfrm>
            <a:prstGeom prst="rect">
              <a:avLst/>
            </a:prstGeom>
          </p:spPr>
          <p:txBody>
            <a:bodyPr wrap="square">
              <a:spAutoFit/>
            </a:bodyPr>
            <a:lstStyle/>
            <a:p>
              <a:r>
                <a:rPr lang="en-US" b="1" i="1" dirty="0">
                  <a:solidFill>
                    <a:schemeClr val="tx2"/>
                  </a:solidFill>
                </a:rPr>
                <a:t>Drop Folder</a:t>
              </a:r>
              <a:endParaRPr lang="en-US" i="1" dirty="0">
                <a:solidFill>
                  <a:schemeClr val="tx2"/>
                </a:solidFill>
                <a:latin typeface="Tahoma" charset="0"/>
                <a:ea typeface="Tahoma" charset="0"/>
                <a:cs typeface="Tahoma" charset="0"/>
              </a:endParaRPr>
            </a:p>
          </p:txBody>
        </p:sp>
        <p:sp>
          <p:nvSpPr>
            <p:cNvPr id="31" name="Rectangle 30"/>
            <p:cNvSpPr/>
            <p:nvPr/>
          </p:nvSpPr>
          <p:spPr>
            <a:xfrm>
              <a:off x="4019650" y="3542997"/>
              <a:ext cx="1506119" cy="1107996"/>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Remote and Local</a:t>
              </a:r>
            </a:p>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FTP</a:t>
              </a:r>
            </a:p>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SFTP</a:t>
              </a:r>
            </a:p>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S3</a:t>
              </a:r>
            </a:p>
            <a:p>
              <a:r>
                <a:rPr lang="en-US" sz="1100" dirty="0">
                  <a:solidFill>
                    <a:schemeClr val="tx1">
                      <a:lumMod val="75000"/>
                    </a:schemeClr>
                  </a:solidFill>
                  <a:latin typeface="Calibri" charset="0"/>
                  <a:ea typeface="Calibri" charset="0"/>
                  <a:cs typeface="Calibri" charset="0"/>
                </a:rPr>
                <a:t>HTTP Feed</a:t>
              </a:r>
            </a:p>
            <a:p>
              <a:r>
                <a:rPr lang="en-US" sz="1100" dirty="0">
                  <a:solidFill>
                    <a:schemeClr val="tx1">
                      <a:lumMod val="75000"/>
                    </a:schemeClr>
                  </a:solidFill>
                  <a:latin typeface="Calibri" charset="0"/>
                  <a:ea typeface="Calibri" charset="0"/>
                  <a:cs typeface="Calibri" charset="0"/>
                </a:rPr>
                <a:t>XML for complex model</a:t>
              </a:r>
            </a:p>
          </p:txBody>
        </p:sp>
        <p:cxnSp>
          <p:nvCxnSpPr>
            <p:cNvPr id="42" name="Straight Connector 41"/>
            <p:cNvCxnSpPr/>
            <p:nvPr/>
          </p:nvCxnSpPr>
          <p:spPr>
            <a:xfrm flipH="1">
              <a:off x="4119331" y="3449337"/>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6677328" y="1419622"/>
            <a:ext cx="1979713" cy="1544400"/>
            <a:chOff x="6677328" y="1419622"/>
            <a:chExt cx="1979713" cy="1544400"/>
          </a:xfrm>
        </p:grpSpPr>
        <p:sp>
          <p:nvSpPr>
            <p:cNvPr id="29" name="Rectangle 28"/>
            <p:cNvSpPr/>
            <p:nvPr/>
          </p:nvSpPr>
          <p:spPr>
            <a:xfrm>
              <a:off x="6677329" y="1419622"/>
              <a:ext cx="1979712" cy="369332"/>
            </a:xfrm>
            <a:prstGeom prst="rect">
              <a:avLst/>
            </a:prstGeom>
          </p:spPr>
          <p:txBody>
            <a:bodyPr wrap="square">
              <a:spAutoFit/>
            </a:bodyPr>
            <a:lstStyle/>
            <a:p>
              <a:r>
                <a:rPr lang="en-US" b="1" i="1" dirty="0">
                  <a:solidFill>
                    <a:schemeClr val="tx2"/>
                  </a:solidFill>
                  <a:latin typeface="+mj-lt"/>
                  <a:ea typeface="Tahoma" charset="0"/>
                  <a:cs typeface="Tahoma" charset="0"/>
                </a:rPr>
                <a:t>XML Bulk</a:t>
              </a:r>
              <a:endParaRPr lang="en-US" i="1" dirty="0">
                <a:solidFill>
                  <a:schemeClr val="tx2"/>
                </a:solidFill>
                <a:latin typeface="+mj-lt"/>
                <a:ea typeface="Tahoma" charset="0"/>
                <a:cs typeface="Tahoma" charset="0"/>
              </a:endParaRPr>
            </a:p>
          </p:txBody>
        </p:sp>
        <p:sp>
          <p:nvSpPr>
            <p:cNvPr id="32" name="Rectangle 31"/>
            <p:cNvSpPr/>
            <p:nvPr/>
          </p:nvSpPr>
          <p:spPr>
            <a:xfrm>
              <a:off x="6677328" y="2025303"/>
              <a:ext cx="1368152" cy="938719"/>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Complex structures for automatic import from external systems models.</a:t>
              </a:r>
            </a:p>
          </p:txBody>
        </p:sp>
        <p:cxnSp>
          <p:nvCxnSpPr>
            <p:cNvPr id="43" name="Straight Connector 42"/>
            <p:cNvCxnSpPr/>
            <p:nvPr/>
          </p:nvCxnSpPr>
          <p:spPr>
            <a:xfrm flipH="1">
              <a:off x="6790459" y="1930648"/>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677328" y="2933038"/>
            <a:ext cx="1644553" cy="1205845"/>
            <a:chOff x="6677328" y="2933038"/>
            <a:chExt cx="1644553" cy="1205845"/>
          </a:xfrm>
        </p:grpSpPr>
        <p:sp>
          <p:nvSpPr>
            <p:cNvPr id="35" name="Rectangle 34"/>
            <p:cNvSpPr/>
            <p:nvPr/>
          </p:nvSpPr>
          <p:spPr>
            <a:xfrm>
              <a:off x="6677328" y="2933038"/>
              <a:ext cx="1644553" cy="369332"/>
            </a:xfrm>
            <a:prstGeom prst="rect">
              <a:avLst/>
            </a:prstGeom>
          </p:spPr>
          <p:txBody>
            <a:bodyPr wrap="square">
              <a:spAutoFit/>
            </a:bodyPr>
            <a:lstStyle/>
            <a:p>
              <a:r>
                <a:rPr lang="en-US" b="1" i="1" dirty="0" err="1">
                  <a:solidFill>
                    <a:schemeClr val="tx2"/>
                  </a:solidFill>
                </a:rPr>
                <a:t>Webex</a:t>
              </a:r>
              <a:endParaRPr lang="en-US" i="1" dirty="0">
                <a:solidFill>
                  <a:schemeClr val="tx2"/>
                </a:solidFill>
                <a:latin typeface="Tahoma" charset="0"/>
                <a:ea typeface="Tahoma" charset="0"/>
                <a:cs typeface="Tahoma" charset="0"/>
              </a:endParaRPr>
            </a:p>
          </p:txBody>
        </p:sp>
        <p:sp>
          <p:nvSpPr>
            <p:cNvPr id="36" name="Rectangle 35"/>
            <p:cNvSpPr/>
            <p:nvPr/>
          </p:nvSpPr>
          <p:spPr>
            <a:xfrm>
              <a:off x="6689413" y="3538719"/>
              <a:ext cx="1290944" cy="600164"/>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Download media files using </a:t>
              </a:r>
              <a:r>
                <a:rPr lang="en-US" sz="1100" dirty="0" err="1">
                  <a:solidFill>
                    <a:schemeClr val="tx1">
                      <a:lumMod val="75000"/>
                    </a:schemeClr>
                  </a:solidFill>
                  <a:latin typeface="Calibri" charset="0"/>
                  <a:ea typeface="Calibri" charset="0"/>
                  <a:cs typeface="Calibri" charset="0"/>
                </a:rPr>
                <a:t>Webex</a:t>
              </a:r>
              <a:r>
                <a:rPr lang="en-US" sz="1100" dirty="0">
                  <a:solidFill>
                    <a:schemeClr val="tx1">
                      <a:lumMod val="75000"/>
                    </a:schemeClr>
                  </a:solidFill>
                  <a:latin typeface="Calibri" charset="0"/>
                  <a:ea typeface="Calibri" charset="0"/>
                  <a:cs typeface="Calibri" charset="0"/>
                </a:rPr>
                <a:t> API</a:t>
              </a:r>
            </a:p>
          </p:txBody>
        </p:sp>
        <p:cxnSp>
          <p:nvCxnSpPr>
            <p:cNvPr id="37" name="Straight Connector 36"/>
            <p:cNvCxnSpPr/>
            <p:nvPr/>
          </p:nvCxnSpPr>
          <p:spPr>
            <a:xfrm flipH="1">
              <a:off x="6789093" y="3445059"/>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1203598"/>
            <a:ext cx="3722546" cy="34563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3B6BE89-161C-49DC-AAA6-E124C93ADA2B}"/>
              </a:ext>
            </a:extLst>
          </p:cNvPr>
          <p:cNvPicPr>
            <a:picLocks noChangeAspect="1"/>
          </p:cNvPicPr>
          <p:nvPr/>
        </p:nvPicPr>
        <p:blipFill>
          <a:blip r:embed="rId4"/>
          <a:stretch>
            <a:fillRect/>
          </a:stretch>
        </p:blipFill>
        <p:spPr>
          <a:xfrm>
            <a:off x="-294990" y="1351689"/>
            <a:ext cx="3857625" cy="5143500"/>
          </a:xfrm>
          <a:prstGeom prst="rect">
            <a:avLst/>
          </a:prstGeom>
        </p:spPr>
      </p:pic>
    </p:spTree>
    <p:extLst>
      <p:ext uri="{BB962C8B-B14F-4D97-AF65-F5344CB8AC3E}">
        <p14:creationId xmlns:p14="http://schemas.microsoft.com/office/powerpoint/2010/main" val="85590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CSV</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 name="Rectangle 2"/>
          <p:cNvSpPr/>
          <p:nvPr/>
        </p:nvSpPr>
        <p:spPr>
          <a:xfrm>
            <a:off x="467544" y="1203598"/>
            <a:ext cx="3672408" cy="2308324"/>
          </a:xfrm>
          <a:prstGeom prst="rect">
            <a:avLst/>
          </a:prstGeom>
        </p:spPr>
        <p:txBody>
          <a:bodyPr wrap="square">
            <a:spAutoFit/>
          </a:bodyPr>
          <a:lstStyle/>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Designed for simplicity, enable manual editing in Excel for list of media files with their basic properties.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ID (for update and delete actions)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Action (add, update or delete)</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Name</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URL</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Thumbnail URL</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Owner ID</a:t>
            </a:r>
          </a:p>
        </p:txBody>
      </p:sp>
      <p:sp>
        <p:nvSpPr>
          <p:cNvPr id="35" name="Rectangle 34"/>
          <p:cNvSpPr/>
          <p:nvPr/>
        </p:nvSpPr>
        <p:spPr>
          <a:xfrm>
            <a:off x="539552"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61541"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0CED6AB-B51A-4C11-B91F-640FFD85D879}"/>
              </a:ext>
            </a:extLst>
          </p:cNvPr>
          <p:cNvSpPr txBox="1">
            <a:spLocks/>
          </p:cNvSpPr>
          <p:nvPr/>
        </p:nvSpPr>
        <p:spPr>
          <a:xfrm>
            <a:off x="4499992" y="47867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XML</a:t>
            </a:r>
          </a:p>
        </p:txBody>
      </p:sp>
      <p:sp>
        <p:nvSpPr>
          <p:cNvPr id="39" name="Rectangle 38">
            <a:extLst>
              <a:ext uri="{FF2B5EF4-FFF2-40B4-BE49-F238E27FC236}">
                <a16:creationId xmlns:a16="http://schemas.microsoft.com/office/drawing/2014/main" id="{7D188772-4E3C-4B77-BE2B-14E0AAF4F217}"/>
              </a:ext>
            </a:extLst>
          </p:cNvPr>
          <p:cNvSpPr/>
          <p:nvPr/>
        </p:nvSpPr>
        <p:spPr>
          <a:xfrm>
            <a:off x="4605609" y="1203598"/>
            <a:ext cx="4032448" cy="2585323"/>
          </a:xfrm>
          <a:prstGeom prst="rect">
            <a:avLst/>
          </a:prstGeom>
        </p:spPr>
        <p:txBody>
          <a:bodyPr wrap="square">
            <a:spAutoFit/>
          </a:bodyPr>
          <a:lstStyle/>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Designed for machine to machine and enable complex models.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Media files URLs (multiple renditions per media-entry)</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Basic and custom metadata</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Related thumbnails URLs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Related closed caption URLs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Related files URLs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Time based data (cue-points)</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Content distribution (to external systems)</a:t>
            </a:r>
          </a:p>
        </p:txBody>
      </p:sp>
      <p:cxnSp>
        <p:nvCxnSpPr>
          <p:cNvPr id="47" name="Straight Connector 46">
            <a:extLst>
              <a:ext uri="{FF2B5EF4-FFF2-40B4-BE49-F238E27FC236}">
                <a16:creationId xmlns:a16="http://schemas.microsoft.com/office/drawing/2014/main" id="{D03C8180-EAD9-4152-9DA0-A73E0CCECD35}"/>
              </a:ext>
            </a:extLst>
          </p:cNvPr>
          <p:cNvCxnSpPr/>
          <p:nvPr/>
        </p:nvCxnSpPr>
        <p:spPr>
          <a:xfrm flipH="1">
            <a:off x="4716016"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67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childTnLst>
                          </p:cTn>
                        </p:par>
                        <p:par>
                          <p:cTn id="8" fill="hold">
                            <p:stCondLst>
                              <p:cond delay="232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200"/>
                                        <p:tgtEl>
                                          <p:spTgt spid="35"/>
                                        </p:tgtEl>
                                      </p:cBhvr>
                                    </p:animEffect>
                                  </p:childTnLst>
                                </p:cTn>
                              </p:par>
                              <p:par>
                                <p:cTn id="12" presetID="22" presetClass="entr" presetSubtype="4" fill="hold" grpId="0" nodeType="withEffect">
                                  <p:stCondLst>
                                    <p:cond delay="2500"/>
                                  </p:stCondLst>
                                  <p:iterate type="lt">
                                    <p:tmPct val="10000"/>
                                  </p:iterate>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par>
                                <p:cTn id="15" presetID="10" presetClass="entr" presetSubtype="0" fill="hold" grpId="0" nodeType="withEffect">
                                  <p:stCondLst>
                                    <p:cond delay="500"/>
                                  </p:stCondLst>
                                  <p:iterate type="lt">
                                    <p:tmPct val="10000"/>
                                  </p:iterate>
                                  <p:childTnLst>
                                    <p:set>
                                      <p:cBhvr>
                                        <p:cTn id="16" dur="1" fill="hold">
                                          <p:stCondLst>
                                            <p:cond delay="0"/>
                                          </p:stCondLst>
                                        </p:cTn>
                                        <p:tgtEl>
                                          <p:spTgt spid="39"/>
                                        </p:tgtEl>
                                        <p:attrNameLst>
                                          <p:attrName>style.visibility</p:attrName>
                                        </p:attrNameLst>
                                      </p:cBhvr>
                                      <p:to>
                                        <p:strVal val="visible"/>
                                      </p:to>
                                    </p:set>
                                    <p:animEffect transition="in" filter="fade">
                                      <p:cBhvr>
                                        <p:cTn id="17" dur="1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42"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Drop Folder</a:t>
            </a:r>
          </a:p>
        </p:txBody>
      </p: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 name="Rectangle 2"/>
          <p:cNvSpPr/>
          <p:nvPr/>
        </p:nvSpPr>
        <p:spPr>
          <a:xfrm>
            <a:off x="395536" y="1203598"/>
            <a:ext cx="3816424" cy="923330"/>
          </a:xfrm>
          <a:prstGeom prst="rect">
            <a:avLst/>
          </a:prstGeom>
        </p:spPr>
        <p:txBody>
          <a:bodyPr wrap="square">
            <a:spAutoFit/>
          </a:bodyPr>
          <a:lstStyle/>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Designed for simplicity</a:t>
            </a:r>
          </a:p>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Each dropped file used as a new media-entry</a:t>
            </a:r>
          </a:p>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File name used (with configured regex) to set media name</a:t>
            </a:r>
          </a:p>
        </p:txBody>
      </p:sp>
      <p:sp>
        <p:nvSpPr>
          <p:cNvPr id="37" name="Title 1">
            <a:extLst>
              <a:ext uri="{FF2B5EF4-FFF2-40B4-BE49-F238E27FC236}">
                <a16:creationId xmlns:a16="http://schemas.microsoft.com/office/drawing/2014/main" id="{40CED6AB-B51A-4C11-B91F-640FFD85D879}"/>
              </a:ext>
            </a:extLst>
          </p:cNvPr>
          <p:cNvSpPr txBox="1">
            <a:spLocks/>
          </p:cNvSpPr>
          <p:nvPr/>
        </p:nvSpPr>
        <p:spPr>
          <a:xfrm>
            <a:off x="4499992" y="47867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Drop Folder XML</a:t>
            </a:r>
          </a:p>
        </p:txBody>
      </p:sp>
      <p:sp>
        <p:nvSpPr>
          <p:cNvPr id="39" name="Rectangle 38">
            <a:extLst>
              <a:ext uri="{FF2B5EF4-FFF2-40B4-BE49-F238E27FC236}">
                <a16:creationId xmlns:a16="http://schemas.microsoft.com/office/drawing/2014/main" id="{7D188772-4E3C-4B77-BE2B-14E0AAF4F217}"/>
              </a:ext>
            </a:extLst>
          </p:cNvPr>
          <p:cNvSpPr/>
          <p:nvPr/>
        </p:nvSpPr>
        <p:spPr>
          <a:xfrm>
            <a:off x="4605609" y="1203598"/>
            <a:ext cx="4032448" cy="923330"/>
          </a:xfrm>
          <a:prstGeom prst="rect">
            <a:avLst/>
          </a:prstGeom>
        </p:spPr>
        <p:txBody>
          <a:bodyPr wrap="square">
            <a:spAutoFit/>
          </a:bodyPr>
          <a:lstStyle/>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Designed for machine to machine</a:t>
            </a:r>
          </a:p>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Enable everything as uploaded XML, with one addition, it may refer to files that dropped in the same drop folder.</a:t>
            </a:r>
          </a:p>
        </p:txBody>
      </p:sp>
      <p:cxnSp>
        <p:nvCxnSpPr>
          <p:cNvPr id="28" name="Straight Connector 27">
            <a:extLst>
              <a:ext uri="{FF2B5EF4-FFF2-40B4-BE49-F238E27FC236}">
                <a16:creationId xmlns:a16="http://schemas.microsoft.com/office/drawing/2014/main" id="{56ADA45E-C533-4903-BF54-B69BD70BD824}"/>
              </a:ext>
            </a:extLst>
          </p:cNvPr>
          <p:cNvCxnSpPr/>
          <p:nvPr/>
        </p:nvCxnSpPr>
        <p:spPr>
          <a:xfrm flipH="1">
            <a:off x="611560"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E2CCA38-ED7A-486A-953B-162D1114A264}"/>
              </a:ext>
            </a:extLst>
          </p:cNvPr>
          <p:cNvCxnSpPr/>
          <p:nvPr/>
        </p:nvCxnSpPr>
        <p:spPr>
          <a:xfrm flipH="1">
            <a:off x="4860032" y="96665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F3D9D4-DBEF-42C6-B8C1-B354F5D2218F}"/>
              </a:ext>
            </a:extLst>
          </p:cNvPr>
          <p:cNvCxnSpPr>
            <a:cxnSpLocks/>
          </p:cNvCxnSpPr>
          <p:nvPr/>
        </p:nvCxnSpPr>
        <p:spPr>
          <a:xfrm flipH="1">
            <a:off x="395536" y="4070494"/>
            <a:ext cx="3520505"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2E8C888-60A4-436A-9B9A-1C0BEAE09CF1}"/>
              </a:ext>
            </a:extLst>
          </p:cNvPr>
          <p:cNvCxnSpPr>
            <a:cxnSpLocks/>
          </p:cNvCxnSpPr>
          <p:nvPr/>
        </p:nvCxnSpPr>
        <p:spPr>
          <a:xfrm flipH="1">
            <a:off x="4830809" y="4070494"/>
            <a:ext cx="3520505"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49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39"/>
                                        </p:tgtEl>
                                        <p:attrNameLst>
                                          <p:attrName>style.visibility</p:attrName>
                                        </p:attrNameLst>
                                      </p:cBhvr>
                                      <p:to>
                                        <p:strVal val="visible"/>
                                      </p:to>
                                    </p:set>
                                    <p:animEffect transition="in" filter="fade">
                                      <p:cBhvr>
                                        <p:cTn id="10" dur="1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Content resource</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5" name="Rectangle 34"/>
          <p:cNvSpPr/>
          <p:nvPr/>
        </p:nvSpPr>
        <p:spPr>
          <a:xfrm>
            <a:off x="539552"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2F9258F-F02D-4FB1-9915-BAD8D2C762C0}"/>
              </a:ext>
            </a:extLst>
          </p:cNvPr>
          <p:cNvSpPr/>
          <p:nvPr/>
        </p:nvSpPr>
        <p:spPr>
          <a:xfrm>
            <a:off x="467544" y="1203598"/>
            <a:ext cx="3672408" cy="2354491"/>
          </a:xfrm>
          <a:prstGeom prst="rect">
            <a:avLst/>
          </a:prstGeom>
        </p:spPr>
        <p:txBody>
          <a:bodyPr wrap="square">
            <a:spAutoFit/>
          </a:bodyPr>
          <a:lstStyle/>
          <a:p>
            <a:pPr lvl="0" defTabSz="685800" fontAlgn="base">
              <a:lnSpc>
                <a:spcPct val="200000"/>
              </a:lnSpc>
              <a:spcBef>
                <a:spcPct val="0"/>
              </a:spcBef>
              <a:spcAft>
                <a:spcPct val="0"/>
              </a:spcAft>
              <a:defRPr/>
            </a:pPr>
            <a:r>
              <a:rPr lang="en-US" sz="1050" dirty="0">
                <a:solidFill>
                  <a:srgbClr val="FF0000"/>
                </a:solidFill>
                <a:latin typeface="Calibri" charset="0"/>
                <a:ea typeface="Calibri" charset="0"/>
                <a:cs typeface="Calibri" charset="0"/>
              </a:rPr>
              <a:t>&lt;?</a:t>
            </a:r>
            <a:r>
              <a:rPr lang="en-US" sz="1050" dirty="0" err="1">
                <a:solidFill>
                  <a:srgbClr val="FF0000"/>
                </a:solidFill>
                <a:latin typeface="Calibri" charset="0"/>
                <a:ea typeface="Calibri" charset="0"/>
                <a:cs typeface="Calibri" charset="0"/>
              </a:rPr>
              <a:t>php</a:t>
            </a:r>
            <a:endParaRPr lang="en-US" sz="1050" dirty="0"/>
          </a:p>
          <a:p>
            <a:pPr defTabSz="685800" fontAlgn="base">
              <a:lnSpc>
                <a:spcPct val="200000"/>
              </a:lnSpc>
              <a:spcBef>
                <a:spcPct val="0"/>
              </a:spcBef>
              <a:spcAft>
                <a:spcPct val="0"/>
              </a:spcAft>
              <a:defRPr/>
            </a:pPr>
            <a:r>
              <a:rPr lang="en-US" sz="1050" b="1" dirty="0"/>
              <a:t>$</a:t>
            </a:r>
            <a:r>
              <a:rPr lang="en-US" sz="1050" dirty="0"/>
              <a:t>resource = </a:t>
            </a:r>
            <a:r>
              <a:rPr lang="en-US" sz="1050" dirty="0">
                <a:solidFill>
                  <a:srgbClr val="C00000"/>
                </a:solidFill>
              </a:rPr>
              <a:t>new</a:t>
            </a:r>
            <a:r>
              <a:rPr lang="en-US" sz="1050" dirty="0"/>
              <a:t> </a:t>
            </a:r>
            <a:r>
              <a:rPr lang="en-US" sz="1050" dirty="0" err="1"/>
              <a:t>KalturaUrlResource</a:t>
            </a:r>
            <a:r>
              <a:rPr lang="en-US" sz="1050" dirty="0"/>
              <a:t>();</a:t>
            </a:r>
          </a:p>
          <a:p>
            <a:pPr defTabSz="685800" fontAlgn="base">
              <a:lnSpc>
                <a:spcPct val="200000"/>
              </a:lnSpc>
              <a:spcBef>
                <a:spcPct val="0"/>
              </a:spcBef>
              <a:spcAft>
                <a:spcPct val="0"/>
              </a:spcAft>
              <a:defRPr/>
            </a:pPr>
            <a:r>
              <a:rPr lang="en-US" sz="1050" b="1" dirty="0"/>
              <a:t>$</a:t>
            </a:r>
            <a:r>
              <a:rPr lang="en-US" sz="1050" dirty="0"/>
              <a:t>resource</a:t>
            </a:r>
            <a:r>
              <a:rPr lang="en-US" sz="1050" u="sng" dirty="0"/>
              <a:t>-&gt;</a:t>
            </a:r>
            <a:r>
              <a:rPr lang="en-US" sz="1050" u="sng" dirty="0" err="1">
                <a:solidFill>
                  <a:srgbClr val="00B0F0"/>
                </a:solidFill>
              </a:rPr>
              <a:t>url</a:t>
            </a:r>
            <a:r>
              <a:rPr lang="en-US" sz="1050" u="sng" dirty="0">
                <a:solidFill>
                  <a:srgbClr val="00B0F0"/>
                </a:solidFill>
              </a:rPr>
              <a:t> = </a:t>
            </a:r>
            <a:r>
              <a:rPr lang="en-US" sz="1050" dirty="0">
                <a:solidFill>
                  <a:srgbClr val="00B050"/>
                </a:solidFill>
              </a:rPr>
              <a:t>‘http://example.com/DemoImage.jpg'</a:t>
            </a:r>
            <a:r>
              <a:rPr lang="en-US" sz="1050" dirty="0"/>
              <a:t>;</a:t>
            </a:r>
            <a:endParaRPr lang="en-US" sz="1050" b="1" dirty="0"/>
          </a:p>
          <a:p>
            <a:pPr defTabSz="685800" fontAlgn="base">
              <a:lnSpc>
                <a:spcPct val="200000"/>
              </a:lnSpc>
              <a:spcBef>
                <a:spcPct val="0"/>
              </a:spcBef>
              <a:spcAft>
                <a:spcPct val="0"/>
              </a:spcAft>
              <a:defRPr/>
            </a:pPr>
            <a:r>
              <a:rPr lang="en-US" sz="1050" b="1" dirty="0"/>
              <a:t>$</a:t>
            </a:r>
            <a:r>
              <a:rPr lang="en-US" sz="1050" dirty="0" err="1"/>
              <a:t>thumbAsset</a:t>
            </a:r>
            <a:r>
              <a:rPr lang="en-US" sz="1050" dirty="0"/>
              <a:t> = </a:t>
            </a:r>
            <a:r>
              <a:rPr lang="en-US" sz="1050" b="1" u="sng" dirty="0"/>
              <a:t>$</a:t>
            </a:r>
            <a:r>
              <a:rPr lang="en-US" sz="1050" u="sng" dirty="0"/>
              <a:t>client-&gt;</a:t>
            </a:r>
            <a:r>
              <a:rPr lang="en-US" sz="1050" u="sng" dirty="0" err="1">
                <a:solidFill>
                  <a:srgbClr val="00B0F0"/>
                </a:solidFill>
              </a:rPr>
              <a:t>thumbAsset</a:t>
            </a:r>
            <a:r>
              <a:rPr lang="en-US" sz="1050" u="sng" dirty="0"/>
              <a:t>-&gt;</a:t>
            </a:r>
            <a:r>
              <a:rPr lang="en-US" sz="1050" u="sng" dirty="0" err="1"/>
              <a:t>setContent</a:t>
            </a:r>
            <a:r>
              <a:rPr lang="en-US" sz="1050" u="sng" dirty="0"/>
              <a:t>(</a:t>
            </a:r>
            <a:r>
              <a:rPr lang="en-US" sz="1050" b="1" u="sng" dirty="0"/>
              <a:t>$</a:t>
            </a:r>
            <a:r>
              <a:rPr lang="en-US" sz="1050" u="sng" dirty="0" err="1"/>
              <a:t>thumbAssetId</a:t>
            </a:r>
            <a:r>
              <a:rPr lang="en-US" sz="1050" u="sng" dirty="0"/>
              <a:t>, </a:t>
            </a:r>
            <a:r>
              <a:rPr lang="en-US" sz="1050" b="1" u="sng" dirty="0"/>
              <a:t>$</a:t>
            </a:r>
            <a:r>
              <a:rPr lang="en-US" sz="1050" u="sng" dirty="0"/>
              <a:t>resource);</a:t>
            </a:r>
          </a:p>
          <a:p>
            <a:pPr lvl="0" defTabSz="685800" fontAlgn="base">
              <a:lnSpc>
                <a:spcPct val="200000"/>
              </a:lnSpc>
              <a:spcBef>
                <a:spcPct val="0"/>
              </a:spcBef>
              <a:spcAft>
                <a:spcPct val="0"/>
              </a:spcAft>
              <a:defRPr/>
            </a:pPr>
            <a:endParaRPr lang="en-US" sz="1050" dirty="0">
              <a:solidFill>
                <a:schemeClr val="tx1">
                  <a:lumMod val="75000"/>
                </a:schemeClr>
              </a:solidFill>
              <a:latin typeface="Calibri" charset="0"/>
              <a:ea typeface="Calibri" charset="0"/>
              <a:cs typeface="Calibri" charset="0"/>
            </a:endParaRPr>
          </a:p>
        </p:txBody>
      </p:sp>
      <p:sp>
        <p:nvSpPr>
          <p:cNvPr id="29" name="Rectangle 28">
            <a:extLst>
              <a:ext uri="{FF2B5EF4-FFF2-40B4-BE49-F238E27FC236}">
                <a16:creationId xmlns:a16="http://schemas.microsoft.com/office/drawing/2014/main" id="{A721BD05-A419-4ABC-B974-F64677BC8846}"/>
              </a:ext>
            </a:extLst>
          </p:cNvPr>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EBC4069-714C-46E4-B1B8-CE3AB94A7993}"/>
              </a:ext>
            </a:extLst>
          </p:cNvPr>
          <p:cNvSpPr/>
          <p:nvPr/>
        </p:nvSpPr>
        <p:spPr>
          <a:xfrm>
            <a:off x="4788024"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448AB7A-A67A-4E58-802C-9FA2DD93DE81}"/>
              </a:ext>
            </a:extLst>
          </p:cNvPr>
          <p:cNvSpPr/>
          <p:nvPr/>
        </p:nvSpPr>
        <p:spPr>
          <a:xfrm>
            <a:off x="4790174" y="411510"/>
            <a:ext cx="3672408" cy="3000821"/>
          </a:xfrm>
          <a:prstGeom prst="rect">
            <a:avLst/>
          </a:prstGeom>
        </p:spPr>
        <p:txBody>
          <a:bodyPr wrap="square">
            <a:spAutoFit/>
          </a:bodyPr>
          <a:lstStyle/>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KalturaAssetResource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KalturaDropFolderFileResource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KalturaServerFileResource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KalturaUploadedFileResource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KalturaUploadedFileTokenResource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KalturaWebcamTokenResource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KalturaRemoteStorageResources</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KalturaStringResource</a:t>
            </a:r>
            <a:endParaRPr lang="en-US" sz="1050" dirty="0">
              <a:solidFill>
                <a:schemeClr val="tx1">
                  <a:lumMod val="75000"/>
                </a:schemeClr>
              </a:solidFill>
              <a:latin typeface="Calibri" charset="0"/>
              <a:ea typeface="Calibri" charset="0"/>
              <a:cs typeface="Calibri" charset="0"/>
            </a:endParaRPr>
          </a:p>
          <a:p>
            <a:pPr marL="171450" lvl="0" indent="-171450" defTabSz="685800" fontAlgn="base">
              <a:lnSpc>
                <a:spcPct val="200000"/>
              </a:lnSpc>
              <a:spcBef>
                <a:spcPct val="0"/>
              </a:spcBef>
              <a:spcAft>
                <a:spcPct val="0"/>
              </a:spcAft>
              <a:buFont typeface="Arial" panose="020B0604020202020204" pitchFamily="34" charset="0"/>
              <a:buChar char="•"/>
              <a:defRPr/>
            </a:pPr>
            <a:r>
              <a:rPr lang="en-US" sz="1050" dirty="0" err="1">
                <a:solidFill>
                  <a:schemeClr val="tx1">
                    <a:lumMod val="75000"/>
                  </a:schemeClr>
                </a:solidFill>
                <a:latin typeface="Calibri" charset="0"/>
                <a:ea typeface="Calibri" charset="0"/>
                <a:cs typeface="Calibri" charset="0"/>
              </a:rPr>
              <a:t>KalturaUrlResource</a:t>
            </a:r>
            <a:endParaRPr lang="en-US" sz="1050" dirty="0">
              <a:solidFill>
                <a:schemeClr val="tx1">
                  <a:lumMod val="75000"/>
                </a:schemeClr>
              </a:solidFill>
              <a:latin typeface="Calibri" charset="0"/>
              <a:ea typeface="Calibri" charset="0"/>
              <a:cs typeface="Calibri" charset="0"/>
            </a:endParaRPr>
          </a:p>
        </p:txBody>
      </p:sp>
    </p:spTree>
    <p:extLst>
      <p:ext uri="{BB962C8B-B14F-4D97-AF65-F5344CB8AC3E}">
        <p14:creationId xmlns:p14="http://schemas.microsoft.com/office/powerpoint/2010/main" val="422255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200"/>
                                        <p:tgtEl>
                                          <p:spTgt spid="35"/>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8"/>
                                        </p:tgtEl>
                                        <p:attrNameLst>
                                          <p:attrName>style.visibility</p:attrName>
                                        </p:attrNameLst>
                                      </p:cBhvr>
                                      <p:to>
                                        <p:strVal val="visible"/>
                                      </p:to>
                                    </p:set>
                                    <p:animEffect transition="in" filter="fade">
                                      <p:cBhvr>
                                        <p:cTn id="10" dur="100"/>
                                        <p:tgtEl>
                                          <p:spTgt spid="28"/>
                                        </p:tgtEl>
                                      </p:cBhvr>
                                    </p:animEffect>
                                  </p:childTnLst>
                                </p:cTn>
                              </p:par>
                            </p:childTnLst>
                          </p:cTn>
                        </p:par>
                        <p:par>
                          <p:cTn id="11" fill="hold">
                            <p:stCondLst>
                              <p:cond delay="2170"/>
                            </p:stCondLst>
                            <p:childTnLst>
                              <p:par>
                                <p:cTn id="12" presetID="22" presetClass="entr" presetSubtype="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200"/>
                                        <p:tgtEl>
                                          <p:spTgt spid="30"/>
                                        </p:tgtEl>
                                      </p:cBhvr>
                                    </p:animEffect>
                                  </p:childTnLst>
                                </p:cTn>
                              </p:par>
                              <p:par>
                                <p:cTn id="15" presetID="10" presetClass="entr" presetSubtype="0" fill="hold" grpId="0" nodeType="withEffect">
                                  <p:stCondLst>
                                    <p:cond delay="500"/>
                                  </p:stCondLst>
                                  <p:iterate type="lt">
                                    <p:tmPct val="10000"/>
                                  </p:iterate>
                                  <p:childTnLst>
                                    <p:set>
                                      <p:cBhvr>
                                        <p:cTn id="16" dur="1" fill="hold">
                                          <p:stCondLst>
                                            <p:cond delay="0"/>
                                          </p:stCondLst>
                                        </p:cTn>
                                        <p:tgtEl>
                                          <p:spTgt spid="31"/>
                                        </p:tgtEl>
                                        <p:attrNameLst>
                                          <p:attrName>style.visibility</p:attrName>
                                        </p:attrNameLst>
                                      </p:cBhvr>
                                      <p:to>
                                        <p:strVal val="visible"/>
                                      </p:to>
                                    </p:set>
                                    <p:animEffect transition="in" filter="fade">
                                      <p:cBhvr>
                                        <p:cTn id="17" dur="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8" grpId="0"/>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47"/>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Content Distribution</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grpSp>
        <p:nvGrpSpPr>
          <p:cNvPr id="10" name="Group 9"/>
          <p:cNvGrpSpPr/>
          <p:nvPr/>
        </p:nvGrpSpPr>
        <p:grpSpPr>
          <a:xfrm>
            <a:off x="3995936" y="1419622"/>
            <a:ext cx="3960440" cy="867291"/>
            <a:chOff x="3995936" y="1419622"/>
            <a:chExt cx="1262827" cy="867291"/>
          </a:xfrm>
        </p:grpSpPr>
        <p:sp>
          <p:nvSpPr>
            <p:cNvPr id="27" name="Rectangle 26"/>
            <p:cNvSpPr/>
            <p:nvPr/>
          </p:nvSpPr>
          <p:spPr>
            <a:xfrm>
              <a:off x="4007567" y="1419622"/>
              <a:ext cx="1239564" cy="461665"/>
            </a:xfrm>
            <a:prstGeom prst="rect">
              <a:avLst/>
            </a:prstGeom>
          </p:spPr>
          <p:txBody>
            <a:bodyPr wrap="square">
              <a:spAutoFit/>
            </a:bodyPr>
            <a:lstStyle/>
            <a:p>
              <a:r>
                <a:rPr lang="en-US" sz="2400" b="1" i="1" dirty="0">
                  <a:solidFill>
                    <a:schemeClr val="accent5"/>
                  </a:solidFill>
                </a:rPr>
                <a:t>Push</a:t>
              </a:r>
              <a:endParaRPr lang="en-US" sz="2400" dirty="0">
                <a:solidFill>
                  <a:schemeClr val="accent5"/>
                </a:solidFill>
                <a:latin typeface="Tahoma" charset="0"/>
                <a:ea typeface="Tahoma" charset="0"/>
                <a:cs typeface="Tahoma" charset="0"/>
              </a:endParaRPr>
            </a:p>
          </p:txBody>
        </p:sp>
        <p:sp>
          <p:nvSpPr>
            <p:cNvPr id="30" name="Rectangle 29"/>
            <p:cNvSpPr/>
            <p:nvPr/>
          </p:nvSpPr>
          <p:spPr>
            <a:xfrm>
              <a:off x="3995936" y="2025303"/>
              <a:ext cx="1262827" cy="261610"/>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Push content using external API, upload files in necessary</a:t>
              </a:r>
            </a:p>
          </p:txBody>
        </p:sp>
        <p:cxnSp>
          <p:nvCxnSpPr>
            <p:cNvPr id="41" name="Straight Connector 40"/>
            <p:cNvCxnSpPr/>
            <p:nvPr/>
          </p:nvCxnSpPr>
          <p:spPr>
            <a:xfrm flipH="1">
              <a:off x="4111662" y="1930648"/>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1203598"/>
            <a:ext cx="3722546" cy="345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1198F9-8DFA-4A40-86AF-8EAB2E2939C8}"/>
              </a:ext>
            </a:extLst>
          </p:cNvPr>
          <p:cNvPicPr>
            <a:picLocks noChangeAspect="1"/>
          </p:cNvPicPr>
          <p:nvPr/>
        </p:nvPicPr>
        <p:blipFill>
          <a:blip r:embed="rId4"/>
          <a:stretch>
            <a:fillRect/>
          </a:stretch>
        </p:blipFill>
        <p:spPr>
          <a:xfrm>
            <a:off x="-43351" y="1357730"/>
            <a:ext cx="3597263" cy="3435848"/>
          </a:xfrm>
          <a:prstGeom prst="rect">
            <a:avLst/>
          </a:prstGeom>
        </p:spPr>
      </p:pic>
      <p:grpSp>
        <p:nvGrpSpPr>
          <p:cNvPr id="38" name="Group 37">
            <a:extLst>
              <a:ext uri="{FF2B5EF4-FFF2-40B4-BE49-F238E27FC236}">
                <a16:creationId xmlns:a16="http://schemas.microsoft.com/office/drawing/2014/main" id="{ECA89D86-4B46-40B5-A04E-F09FE76AAD19}"/>
              </a:ext>
            </a:extLst>
          </p:cNvPr>
          <p:cNvGrpSpPr/>
          <p:nvPr/>
        </p:nvGrpSpPr>
        <p:grpSpPr>
          <a:xfrm>
            <a:off x="3995936" y="2748504"/>
            <a:ext cx="3960440" cy="867291"/>
            <a:chOff x="3995936" y="1419622"/>
            <a:chExt cx="1262827" cy="867291"/>
          </a:xfrm>
        </p:grpSpPr>
        <p:sp>
          <p:nvSpPr>
            <p:cNvPr id="39" name="Rectangle 38">
              <a:extLst>
                <a:ext uri="{FF2B5EF4-FFF2-40B4-BE49-F238E27FC236}">
                  <a16:creationId xmlns:a16="http://schemas.microsoft.com/office/drawing/2014/main" id="{50680E61-15A7-41CC-9237-54B614136B1A}"/>
                </a:ext>
              </a:extLst>
            </p:cNvPr>
            <p:cNvSpPr/>
            <p:nvPr/>
          </p:nvSpPr>
          <p:spPr>
            <a:xfrm>
              <a:off x="4007567" y="1419622"/>
              <a:ext cx="1239564" cy="461665"/>
            </a:xfrm>
            <a:prstGeom prst="rect">
              <a:avLst/>
            </a:prstGeom>
          </p:spPr>
          <p:txBody>
            <a:bodyPr wrap="square">
              <a:spAutoFit/>
            </a:bodyPr>
            <a:lstStyle/>
            <a:p>
              <a:r>
                <a:rPr lang="en-US" sz="2400" b="1" i="1" dirty="0">
                  <a:solidFill>
                    <a:schemeClr val="accent5"/>
                  </a:solidFill>
                </a:rPr>
                <a:t>Syndication</a:t>
              </a:r>
              <a:endParaRPr lang="en-US" sz="2400" dirty="0">
                <a:solidFill>
                  <a:schemeClr val="accent5"/>
                </a:solidFill>
                <a:latin typeface="Tahoma" charset="0"/>
                <a:ea typeface="Tahoma" charset="0"/>
                <a:cs typeface="Tahoma" charset="0"/>
              </a:endParaRPr>
            </a:p>
          </p:txBody>
        </p:sp>
        <p:sp>
          <p:nvSpPr>
            <p:cNvPr id="40" name="Rectangle 39">
              <a:extLst>
                <a:ext uri="{FF2B5EF4-FFF2-40B4-BE49-F238E27FC236}">
                  <a16:creationId xmlns:a16="http://schemas.microsoft.com/office/drawing/2014/main" id="{4000655A-0C93-4019-B66C-E67822850EEF}"/>
                </a:ext>
              </a:extLst>
            </p:cNvPr>
            <p:cNvSpPr/>
            <p:nvPr/>
          </p:nvSpPr>
          <p:spPr>
            <a:xfrm>
              <a:off x="3995936" y="2025303"/>
              <a:ext cx="1262827" cy="261610"/>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External systems pull content periodically based on MRSS</a:t>
              </a:r>
            </a:p>
          </p:txBody>
        </p:sp>
        <p:cxnSp>
          <p:nvCxnSpPr>
            <p:cNvPr id="45" name="Straight Connector 44">
              <a:extLst>
                <a:ext uri="{FF2B5EF4-FFF2-40B4-BE49-F238E27FC236}">
                  <a16:creationId xmlns:a16="http://schemas.microsoft.com/office/drawing/2014/main" id="{ABC49BCC-E330-44E6-B431-816DA5A69AFF}"/>
                </a:ext>
              </a:extLst>
            </p:cNvPr>
            <p:cNvCxnSpPr/>
            <p:nvPr/>
          </p:nvCxnSpPr>
          <p:spPr>
            <a:xfrm flipH="1">
              <a:off x="4111662" y="1930648"/>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953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Industry standard is so important, so we have a few</a:t>
            </a:r>
            <a:endParaRPr lang="en-US" sz="1200" dirty="0"/>
          </a:p>
        </p:txBody>
      </p:sp>
      <p:cxnSp>
        <p:nvCxnSpPr>
          <p:cNvPr id="58" name="Straight Connector 57"/>
          <p:cNvCxnSpPr/>
          <p:nvPr/>
        </p:nvCxnSpPr>
        <p:spPr>
          <a:xfrm flipH="1">
            <a:off x="539552"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pic>
        <p:nvPicPr>
          <p:cNvPr id="107" name="table">
            <a:extLst>
              <a:ext uri="{FF2B5EF4-FFF2-40B4-BE49-F238E27FC236}">
                <a16:creationId xmlns:a16="http://schemas.microsoft.com/office/drawing/2014/main" id="{29B7C298-6F9C-4496-88A9-AD494CD08F6E}"/>
              </a:ext>
            </a:extLst>
          </p:cNvPr>
          <p:cNvPicPr>
            <a:picLocks noChangeAspect="1"/>
          </p:cNvPicPr>
          <p:nvPr/>
        </p:nvPicPr>
        <p:blipFill>
          <a:blip r:embed="rId4"/>
          <a:stretch>
            <a:fillRect/>
          </a:stretch>
        </p:blipFill>
        <p:spPr>
          <a:xfrm>
            <a:off x="321570" y="1261057"/>
            <a:ext cx="8500860" cy="2621385"/>
          </a:xfrm>
          <a:prstGeom prst="rect">
            <a:avLst/>
          </a:prstGeom>
        </p:spPr>
      </p:pic>
      <p:pic>
        <p:nvPicPr>
          <p:cNvPr id="3" name="Picture 2">
            <a:extLst>
              <a:ext uri="{FF2B5EF4-FFF2-40B4-BE49-F238E27FC236}">
                <a16:creationId xmlns:a16="http://schemas.microsoft.com/office/drawing/2014/main" id="{196EF18C-A5DD-4472-A6AF-59780803E8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734" y="1333065"/>
            <a:ext cx="1614116" cy="360203"/>
          </a:xfrm>
          <a:prstGeom prst="rect">
            <a:avLst/>
          </a:prstGeom>
        </p:spPr>
      </p:pic>
      <p:pic>
        <p:nvPicPr>
          <p:cNvPr id="5" name="Picture 4">
            <a:extLst>
              <a:ext uri="{FF2B5EF4-FFF2-40B4-BE49-F238E27FC236}">
                <a16:creationId xmlns:a16="http://schemas.microsoft.com/office/drawing/2014/main" id="{BE19839D-7949-4E57-A93A-AA12574000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9035" y="1261057"/>
            <a:ext cx="1224136" cy="458215"/>
          </a:xfrm>
          <a:prstGeom prst="rect">
            <a:avLst/>
          </a:prstGeom>
        </p:spPr>
      </p:pic>
      <p:pic>
        <p:nvPicPr>
          <p:cNvPr id="8" name="Picture 7">
            <a:extLst>
              <a:ext uri="{FF2B5EF4-FFF2-40B4-BE49-F238E27FC236}">
                <a16:creationId xmlns:a16="http://schemas.microsoft.com/office/drawing/2014/main" id="{0E5C28C0-FCAB-4472-81DF-79B158FD92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9774" y="1228268"/>
            <a:ext cx="657424" cy="492433"/>
          </a:xfrm>
          <a:prstGeom prst="rect">
            <a:avLst/>
          </a:prstGeom>
        </p:spPr>
      </p:pic>
      <p:pic>
        <p:nvPicPr>
          <p:cNvPr id="10" name="Picture 9">
            <a:extLst>
              <a:ext uri="{FF2B5EF4-FFF2-40B4-BE49-F238E27FC236}">
                <a16:creationId xmlns:a16="http://schemas.microsoft.com/office/drawing/2014/main" id="{DBC561A2-C25F-405B-B381-89AFEC150C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7406" y="3481790"/>
            <a:ext cx="1665362" cy="313062"/>
          </a:xfrm>
          <a:prstGeom prst="rect">
            <a:avLst/>
          </a:prstGeom>
        </p:spPr>
      </p:pic>
      <p:pic>
        <p:nvPicPr>
          <p:cNvPr id="28" name="Picture 27">
            <a:extLst>
              <a:ext uri="{FF2B5EF4-FFF2-40B4-BE49-F238E27FC236}">
                <a16:creationId xmlns:a16="http://schemas.microsoft.com/office/drawing/2014/main" id="{C5A0E372-5437-4EC3-A306-9A88E4052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840" y="1850219"/>
            <a:ext cx="1675904" cy="377078"/>
          </a:xfrm>
          <a:prstGeom prst="rect">
            <a:avLst/>
          </a:prstGeom>
        </p:spPr>
      </p:pic>
      <p:pic>
        <p:nvPicPr>
          <p:cNvPr id="30" name="Picture 29">
            <a:extLst>
              <a:ext uri="{FF2B5EF4-FFF2-40B4-BE49-F238E27FC236}">
                <a16:creationId xmlns:a16="http://schemas.microsoft.com/office/drawing/2014/main" id="{CED36020-A016-4EB7-8FC9-27966BDC7A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0929" y="1838528"/>
            <a:ext cx="1200349" cy="434443"/>
          </a:xfrm>
          <a:prstGeom prst="rect">
            <a:avLst/>
          </a:prstGeom>
        </p:spPr>
      </p:pic>
      <p:pic>
        <p:nvPicPr>
          <p:cNvPr id="243" name="Picture 242">
            <a:extLst>
              <a:ext uri="{FF2B5EF4-FFF2-40B4-BE49-F238E27FC236}">
                <a16:creationId xmlns:a16="http://schemas.microsoft.com/office/drawing/2014/main" id="{2080D187-0A8D-4802-A259-B3D830EC08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039" y="1900252"/>
            <a:ext cx="2137991" cy="314303"/>
          </a:xfrm>
          <a:prstGeom prst="rect">
            <a:avLst/>
          </a:prstGeom>
        </p:spPr>
      </p:pic>
      <p:pic>
        <p:nvPicPr>
          <p:cNvPr id="245" name="Picture 244">
            <a:extLst>
              <a:ext uri="{FF2B5EF4-FFF2-40B4-BE49-F238E27FC236}">
                <a16:creationId xmlns:a16="http://schemas.microsoft.com/office/drawing/2014/main" id="{C46C8C30-72FB-43D4-98E4-2594837D81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52764" y="1850101"/>
            <a:ext cx="1591444" cy="379776"/>
          </a:xfrm>
          <a:prstGeom prst="rect">
            <a:avLst/>
          </a:prstGeom>
        </p:spPr>
      </p:pic>
      <p:pic>
        <p:nvPicPr>
          <p:cNvPr id="247" name="Picture 246">
            <a:extLst>
              <a:ext uri="{FF2B5EF4-FFF2-40B4-BE49-F238E27FC236}">
                <a16:creationId xmlns:a16="http://schemas.microsoft.com/office/drawing/2014/main" id="{08894322-3ACE-4223-945D-67AF541A70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7214" y="1163385"/>
            <a:ext cx="1331640" cy="471401"/>
          </a:xfrm>
          <a:prstGeom prst="rect">
            <a:avLst/>
          </a:prstGeom>
        </p:spPr>
      </p:pic>
      <p:pic>
        <p:nvPicPr>
          <p:cNvPr id="249" name="Picture 248">
            <a:extLst>
              <a:ext uri="{FF2B5EF4-FFF2-40B4-BE49-F238E27FC236}">
                <a16:creationId xmlns:a16="http://schemas.microsoft.com/office/drawing/2014/main" id="{834CF076-0AD7-4DB7-9F08-996FEFB393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5297" y="3416972"/>
            <a:ext cx="1088991" cy="527612"/>
          </a:xfrm>
          <a:prstGeom prst="rect">
            <a:avLst/>
          </a:prstGeom>
        </p:spPr>
      </p:pic>
      <p:pic>
        <p:nvPicPr>
          <p:cNvPr id="251" name="Picture 250">
            <a:extLst>
              <a:ext uri="{FF2B5EF4-FFF2-40B4-BE49-F238E27FC236}">
                <a16:creationId xmlns:a16="http://schemas.microsoft.com/office/drawing/2014/main" id="{D3C8B0E7-7935-4346-8A4A-122CF2C960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9500" y="2422748"/>
            <a:ext cx="1500585" cy="242464"/>
          </a:xfrm>
          <a:prstGeom prst="rect">
            <a:avLst/>
          </a:prstGeom>
        </p:spPr>
      </p:pic>
      <p:pic>
        <p:nvPicPr>
          <p:cNvPr id="253" name="Picture 252">
            <a:extLst>
              <a:ext uri="{FF2B5EF4-FFF2-40B4-BE49-F238E27FC236}">
                <a16:creationId xmlns:a16="http://schemas.microsoft.com/office/drawing/2014/main" id="{FCB8B66A-64D4-4D16-AFFD-0E549BE5F1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82407" y="2370643"/>
            <a:ext cx="1257393" cy="408493"/>
          </a:xfrm>
          <a:prstGeom prst="rect">
            <a:avLst/>
          </a:prstGeom>
        </p:spPr>
      </p:pic>
      <p:pic>
        <p:nvPicPr>
          <p:cNvPr id="255" name="Picture 254">
            <a:extLst>
              <a:ext uri="{FF2B5EF4-FFF2-40B4-BE49-F238E27FC236}">
                <a16:creationId xmlns:a16="http://schemas.microsoft.com/office/drawing/2014/main" id="{2431C6BA-4FDC-4EBA-8B7B-94ABDABA432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4223" y="2914855"/>
            <a:ext cx="1833761" cy="358779"/>
          </a:xfrm>
          <a:prstGeom prst="rect">
            <a:avLst/>
          </a:prstGeom>
        </p:spPr>
      </p:pic>
      <p:pic>
        <p:nvPicPr>
          <p:cNvPr id="33" name="Picture 32">
            <a:extLst>
              <a:ext uri="{FF2B5EF4-FFF2-40B4-BE49-F238E27FC236}">
                <a16:creationId xmlns:a16="http://schemas.microsoft.com/office/drawing/2014/main" id="{C51EA6FA-5D86-42D1-87CE-2600486C0F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58668" y="2422748"/>
            <a:ext cx="1579637" cy="320368"/>
          </a:xfrm>
          <a:prstGeom prst="rect">
            <a:avLst/>
          </a:prstGeom>
        </p:spPr>
      </p:pic>
      <p:pic>
        <p:nvPicPr>
          <p:cNvPr id="35" name="Picture 34">
            <a:extLst>
              <a:ext uri="{FF2B5EF4-FFF2-40B4-BE49-F238E27FC236}">
                <a16:creationId xmlns:a16="http://schemas.microsoft.com/office/drawing/2014/main" id="{F074CA0D-219D-4476-BFAE-A9F03AE8C41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4972" y="2861001"/>
            <a:ext cx="1289640" cy="493829"/>
          </a:xfrm>
          <a:prstGeom prst="rect">
            <a:avLst/>
          </a:prstGeom>
        </p:spPr>
      </p:pic>
      <p:pic>
        <p:nvPicPr>
          <p:cNvPr id="37" name="Picture 36">
            <a:extLst>
              <a:ext uri="{FF2B5EF4-FFF2-40B4-BE49-F238E27FC236}">
                <a16:creationId xmlns:a16="http://schemas.microsoft.com/office/drawing/2014/main" id="{3AE5D20F-DEC4-4F2C-9BBB-88F854A3636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60839" y="2895843"/>
            <a:ext cx="2124390" cy="405829"/>
          </a:xfrm>
          <a:prstGeom prst="rect">
            <a:avLst/>
          </a:prstGeom>
        </p:spPr>
      </p:pic>
      <p:pic>
        <p:nvPicPr>
          <p:cNvPr id="39" name="Picture 38">
            <a:extLst>
              <a:ext uri="{FF2B5EF4-FFF2-40B4-BE49-F238E27FC236}">
                <a16:creationId xmlns:a16="http://schemas.microsoft.com/office/drawing/2014/main" id="{FD5AA231-DA5E-4604-A35E-6BFD94087EB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09572" y="2402276"/>
            <a:ext cx="2226923" cy="318132"/>
          </a:xfrm>
          <a:prstGeom prst="rect">
            <a:avLst/>
          </a:prstGeom>
        </p:spPr>
      </p:pic>
      <p:pic>
        <p:nvPicPr>
          <p:cNvPr id="41" name="Picture 40">
            <a:extLst>
              <a:ext uri="{FF2B5EF4-FFF2-40B4-BE49-F238E27FC236}">
                <a16:creationId xmlns:a16="http://schemas.microsoft.com/office/drawing/2014/main" id="{E8CBFEA5-DB74-4D8A-BA21-BB2D4E6EB20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12514" y="2909650"/>
            <a:ext cx="471945" cy="363984"/>
          </a:xfrm>
          <a:prstGeom prst="rect">
            <a:avLst/>
          </a:prstGeom>
        </p:spPr>
      </p:pic>
      <p:pic>
        <p:nvPicPr>
          <p:cNvPr id="43" name="Picture 42">
            <a:extLst>
              <a:ext uri="{FF2B5EF4-FFF2-40B4-BE49-F238E27FC236}">
                <a16:creationId xmlns:a16="http://schemas.microsoft.com/office/drawing/2014/main" id="{5C6E808A-B099-4E72-A6AF-E97D63C7C70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97045" y="3475357"/>
            <a:ext cx="1828116" cy="374093"/>
          </a:xfrm>
          <a:prstGeom prst="rect">
            <a:avLst/>
          </a:prstGeom>
        </p:spPr>
      </p:pic>
      <p:pic>
        <p:nvPicPr>
          <p:cNvPr id="4" name="Picture 3">
            <a:extLst>
              <a:ext uri="{FF2B5EF4-FFF2-40B4-BE49-F238E27FC236}">
                <a16:creationId xmlns:a16="http://schemas.microsoft.com/office/drawing/2014/main" id="{DA69E478-BE9C-4F83-8324-80B2C1CE108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09572" y="3487893"/>
            <a:ext cx="361950" cy="361950"/>
          </a:xfrm>
          <a:prstGeom prst="rect">
            <a:avLst/>
          </a:prstGeom>
        </p:spPr>
      </p:pic>
      <p:pic>
        <p:nvPicPr>
          <p:cNvPr id="9" name="Picture 8">
            <a:extLst>
              <a:ext uri="{FF2B5EF4-FFF2-40B4-BE49-F238E27FC236}">
                <a16:creationId xmlns:a16="http://schemas.microsoft.com/office/drawing/2014/main" id="{AA1914A7-EEAE-47D4-915F-18F1F96725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71522" y="3480108"/>
            <a:ext cx="1352550" cy="361950"/>
          </a:xfrm>
          <a:prstGeom prst="rect">
            <a:avLst/>
          </a:prstGeom>
        </p:spPr>
      </p:pic>
      <p:pic>
        <p:nvPicPr>
          <p:cNvPr id="29" name="Picture 28">
            <a:extLst>
              <a:ext uri="{FF2B5EF4-FFF2-40B4-BE49-F238E27FC236}">
                <a16:creationId xmlns:a16="http://schemas.microsoft.com/office/drawing/2014/main" id="{053869DA-A756-43F1-8BD3-CE3BE567E7A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32636" y="3640989"/>
            <a:ext cx="561528" cy="561528"/>
          </a:xfrm>
          <a:prstGeom prst="rect">
            <a:avLst/>
          </a:prstGeom>
        </p:spPr>
      </p:pic>
    </p:spTree>
    <p:extLst>
      <p:ext uri="{BB962C8B-B14F-4D97-AF65-F5344CB8AC3E}">
        <p14:creationId xmlns:p14="http://schemas.microsoft.com/office/powerpoint/2010/main" val="128595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7B4B381-F0E9-4443-B376-02FB469B4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951" y="1287924"/>
            <a:ext cx="1899557" cy="1715874"/>
          </a:xfrm>
          <a:prstGeom prst="rect">
            <a:avLst/>
          </a:prstGeom>
        </p:spPr>
      </p:pic>
      <p:pic>
        <p:nvPicPr>
          <p:cNvPr id="27" name="Picture 26">
            <a:extLst>
              <a:ext uri="{FF2B5EF4-FFF2-40B4-BE49-F238E27FC236}">
                <a16:creationId xmlns:a16="http://schemas.microsoft.com/office/drawing/2014/main" id="{B96ED59D-D2F2-42DA-B90C-B2AF63B693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2931998"/>
            <a:ext cx="2302803" cy="1727984"/>
          </a:xfrm>
          <a:prstGeom prst="rect">
            <a:avLst/>
          </a:prstGeom>
        </p:spPr>
      </p:pic>
      <p:sp>
        <p:nvSpPr>
          <p:cNvPr id="57" name="Title 1"/>
          <p:cNvSpPr txBox="1">
            <a:spLocks/>
          </p:cNvSpPr>
          <p:nvPr/>
        </p:nvSpPr>
        <p:spPr>
          <a:xfrm>
            <a:off x="323528" y="483519"/>
            <a:ext cx="8064896"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And few more pictures, just because I couldn’t resist</a:t>
            </a:r>
          </a:p>
        </p:txBody>
      </p: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cxnSp>
        <p:nvCxnSpPr>
          <p:cNvPr id="30" name="Straight Connector 29">
            <a:extLst>
              <a:ext uri="{FF2B5EF4-FFF2-40B4-BE49-F238E27FC236}">
                <a16:creationId xmlns:a16="http://schemas.microsoft.com/office/drawing/2014/main" id="{84E8C0DB-FF96-4D0B-8324-DB17E5A1ADEF}"/>
              </a:ext>
            </a:extLst>
          </p:cNvPr>
          <p:cNvCxnSpPr/>
          <p:nvPr/>
        </p:nvCxnSpPr>
        <p:spPr>
          <a:xfrm flipH="1">
            <a:off x="539552"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5899E1B-B9D5-471F-82F3-F910C9E21264}"/>
              </a:ext>
            </a:extLst>
          </p:cNvPr>
          <p:cNvPicPr>
            <a:picLocks noChangeAspect="1"/>
          </p:cNvPicPr>
          <p:nvPr/>
        </p:nvPicPr>
        <p:blipFill>
          <a:blip r:embed="rId6"/>
          <a:stretch>
            <a:fillRect/>
          </a:stretch>
        </p:blipFill>
        <p:spPr>
          <a:xfrm>
            <a:off x="425278" y="1203598"/>
            <a:ext cx="1338410" cy="1728192"/>
          </a:xfrm>
          <a:prstGeom prst="rect">
            <a:avLst/>
          </a:prstGeom>
        </p:spPr>
      </p:pic>
      <p:pic>
        <p:nvPicPr>
          <p:cNvPr id="4" name="Picture 3">
            <a:extLst>
              <a:ext uri="{FF2B5EF4-FFF2-40B4-BE49-F238E27FC236}">
                <a16:creationId xmlns:a16="http://schemas.microsoft.com/office/drawing/2014/main" id="{11C13DA0-8337-42A6-9CB0-6E51C015EA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2674588"/>
            <a:ext cx="2880320" cy="1620349"/>
          </a:xfrm>
          <a:prstGeom prst="rect">
            <a:avLst/>
          </a:prstGeom>
        </p:spPr>
      </p:pic>
      <p:pic>
        <p:nvPicPr>
          <p:cNvPr id="7" name="Picture 6">
            <a:extLst>
              <a:ext uri="{FF2B5EF4-FFF2-40B4-BE49-F238E27FC236}">
                <a16:creationId xmlns:a16="http://schemas.microsoft.com/office/drawing/2014/main" id="{83373DF1-F05E-4058-8B33-FE87A50ED5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3844" y="1062351"/>
            <a:ext cx="2988245" cy="1681064"/>
          </a:xfrm>
          <a:prstGeom prst="rect">
            <a:avLst/>
          </a:prstGeom>
        </p:spPr>
      </p:pic>
      <p:pic>
        <p:nvPicPr>
          <p:cNvPr id="8" name="Picture 7">
            <a:extLst>
              <a:ext uri="{FF2B5EF4-FFF2-40B4-BE49-F238E27FC236}">
                <a16:creationId xmlns:a16="http://schemas.microsoft.com/office/drawing/2014/main" id="{710CB653-D31A-4FF3-BC00-A20DBCD70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5816" y="2488224"/>
            <a:ext cx="3301013" cy="2252456"/>
          </a:xfrm>
          <a:prstGeom prst="rect">
            <a:avLst/>
          </a:prstGeom>
        </p:spPr>
      </p:pic>
      <p:pic>
        <p:nvPicPr>
          <p:cNvPr id="10" name="Picture 9">
            <a:extLst>
              <a:ext uri="{FF2B5EF4-FFF2-40B4-BE49-F238E27FC236}">
                <a16:creationId xmlns:a16="http://schemas.microsoft.com/office/drawing/2014/main" id="{B2380A36-ECDB-4968-A1E8-D5ED13618C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4637" y="1203598"/>
            <a:ext cx="2463598" cy="1848642"/>
          </a:xfrm>
          <a:prstGeom prst="rect">
            <a:avLst/>
          </a:prstGeom>
        </p:spPr>
      </p:pic>
    </p:spTree>
    <p:extLst>
      <p:ext uri="{BB962C8B-B14F-4D97-AF65-F5344CB8AC3E}">
        <p14:creationId xmlns:p14="http://schemas.microsoft.com/office/powerpoint/2010/main" val="245233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What is media used for?</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grpSp>
        <p:nvGrpSpPr>
          <p:cNvPr id="10" name="Group 9"/>
          <p:cNvGrpSpPr/>
          <p:nvPr/>
        </p:nvGrpSpPr>
        <p:grpSpPr>
          <a:xfrm>
            <a:off x="3995936" y="1419622"/>
            <a:ext cx="1262827" cy="1205845"/>
            <a:chOff x="3995936" y="1419622"/>
            <a:chExt cx="1262827" cy="1205845"/>
          </a:xfrm>
        </p:grpSpPr>
        <p:sp>
          <p:nvSpPr>
            <p:cNvPr id="27" name="Rectangle 26"/>
            <p:cNvSpPr/>
            <p:nvPr/>
          </p:nvSpPr>
          <p:spPr>
            <a:xfrm>
              <a:off x="4007567" y="1419622"/>
              <a:ext cx="1239564" cy="461665"/>
            </a:xfrm>
            <a:prstGeom prst="rect">
              <a:avLst/>
            </a:prstGeom>
          </p:spPr>
          <p:txBody>
            <a:bodyPr wrap="square">
              <a:spAutoFit/>
            </a:bodyPr>
            <a:lstStyle/>
            <a:p>
              <a:r>
                <a:rPr lang="en-US" sz="2400" b="1" i="1" dirty="0">
                  <a:solidFill>
                    <a:schemeClr val="accent5"/>
                  </a:solidFill>
                </a:rPr>
                <a:t>+2M</a:t>
              </a:r>
              <a:endParaRPr lang="en-US" sz="2400" dirty="0">
                <a:solidFill>
                  <a:schemeClr val="accent5"/>
                </a:solidFill>
                <a:latin typeface="Tahoma" charset="0"/>
                <a:ea typeface="Tahoma" charset="0"/>
                <a:cs typeface="Tahoma" charset="0"/>
              </a:endParaRPr>
            </a:p>
          </p:txBody>
        </p:sp>
        <p:sp>
          <p:nvSpPr>
            <p:cNvPr id="30" name="Rectangle 29"/>
            <p:cNvSpPr/>
            <p:nvPr/>
          </p:nvSpPr>
          <p:spPr>
            <a:xfrm>
              <a:off x="3995936" y="2025303"/>
              <a:ext cx="1262827" cy="600164"/>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cat videos on YouTube alone</a:t>
              </a:r>
            </a:p>
            <a:p>
              <a:r>
                <a:rPr lang="en-US" sz="1100" dirty="0">
                  <a:solidFill>
                    <a:schemeClr val="tx1">
                      <a:lumMod val="75000"/>
                    </a:schemeClr>
                  </a:solidFill>
                  <a:latin typeface="Calibri" charset="0"/>
                  <a:ea typeface="Calibri" charset="0"/>
                  <a:cs typeface="Calibri" charset="0"/>
                </a:rPr>
                <a:t>every year</a:t>
              </a:r>
            </a:p>
          </p:txBody>
        </p:sp>
        <p:cxnSp>
          <p:nvCxnSpPr>
            <p:cNvPr id="41" name="Straight Connector 40"/>
            <p:cNvCxnSpPr/>
            <p:nvPr/>
          </p:nvCxnSpPr>
          <p:spPr>
            <a:xfrm flipH="1">
              <a:off x="4111662" y="1930648"/>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479814" y="1419622"/>
            <a:ext cx="1540458" cy="1375122"/>
            <a:chOff x="5479814" y="1419622"/>
            <a:chExt cx="1540458" cy="1375122"/>
          </a:xfrm>
        </p:grpSpPr>
        <p:sp>
          <p:nvSpPr>
            <p:cNvPr id="28" name="Rectangle 27"/>
            <p:cNvSpPr/>
            <p:nvPr/>
          </p:nvSpPr>
          <p:spPr>
            <a:xfrm>
              <a:off x="5479814" y="1419622"/>
              <a:ext cx="1324434" cy="461665"/>
            </a:xfrm>
            <a:prstGeom prst="rect">
              <a:avLst/>
            </a:prstGeom>
          </p:spPr>
          <p:txBody>
            <a:bodyPr wrap="square">
              <a:spAutoFit/>
            </a:bodyPr>
            <a:lstStyle/>
            <a:p>
              <a:r>
                <a:rPr lang="en-US" sz="2400" b="1" i="1" dirty="0">
                  <a:solidFill>
                    <a:schemeClr val="accent5"/>
                  </a:solidFill>
                </a:rPr>
                <a:t>15%</a:t>
              </a:r>
              <a:endParaRPr lang="en-US" sz="2400" i="1" dirty="0">
                <a:solidFill>
                  <a:schemeClr val="accent5"/>
                </a:solidFill>
                <a:latin typeface="Tahoma" charset="0"/>
                <a:ea typeface="Tahoma" charset="0"/>
                <a:cs typeface="Tahoma" charset="0"/>
              </a:endParaRPr>
            </a:p>
          </p:txBody>
        </p:sp>
        <p:sp>
          <p:nvSpPr>
            <p:cNvPr id="31" name="Rectangle 30"/>
            <p:cNvSpPr/>
            <p:nvPr/>
          </p:nvSpPr>
          <p:spPr>
            <a:xfrm>
              <a:off x="5513304" y="2025303"/>
              <a:ext cx="1506968" cy="769441"/>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of all internet traffic is connected to cats </a:t>
              </a:r>
            </a:p>
            <a:p>
              <a:r>
                <a:rPr lang="en-US" sz="1100" dirty="0">
                  <a:solidFill>
                    <a:schemeClr val="tx1">
                      <a:lumMod val="75000"/>
                    </a:schemeClr>
                  </a:solidFill>
                  <a:latin typeface="Calibri" charset="0"/>
                  <a:ea typeface="Calibri" charset="0"/>
                  <a:cs typeface="Calibri" charset="0"/>
                </a:rPr>
                <a:t>(or so claimed by cat food companies)</a:t>
              </a:r>
            </a:p>
          </p:txBody>
        </p:sp>
        <p:cxnSp>
          <p:nvCxnSpPr>
            <p:cNvPr id="42" name="Straight Connector 41"/>
            <p:cNvCxnSpPr/>
            <p:nvPr/>
          </p:nvCxnSpPr>
          <p:spPr>
            <a:xfrm flipH="1">
              <a:off x="5623830" y="1930648"/>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7310899" y="1419622"/>
            <a:ext cx="1435122" cy="1205845"/>
            <a:chOff x="7310899" y="1419622"/>
            <a:chExt cx="1435122" cy="1205845"/>
          </a:xfrm>
        </p:grpSpPr>
        <p:sp>
          <p:nvSpPr>
            <p:cNvPr id="29" name="Rectangle 28"/>
            <p:cNvSpPr/>
            <p:nvPr/>
          </p:nvSpPr>
          <p:spPr>
            <a:xfrm>
              <a:off x="7326175" y="1419622"/>
              <a:ext cx="1419846" cy="461665"/>
            </a:xfrm>
            <a:prstGeom prst="rect">
              <a:avLst/>
            </a:prstGeom>
          </p:spPr>
          <p:txBody>
            <a:bodyPr wrap="square">
              <a:spAutoFit/>
            </a:bodyPr>
            <a:lstStyle/>
            <a:p>
              <a:r>
                <a:rPr lang="en-US" sz="2400" b="1" i="1" dirty="0">
                  <a:solidFill>
                    <a:schemeClr val="accent5"/>
                  </a:solidFill>
                  <a:latin typeface="Tahoma" charset="0"/>
                  <a:ea typeface="Tahoma" charset="0"/>
                  <a:cs typeface="Tahoma" charset="0"/>
                </a:rPr>
                <a:t>25%</a:t>
              </a:r>
              <a:endParaRPr lang="en-US" sz="2400" i="1" dirty="0">
                <a:solidFill>
                  <a:schemeClr val="accent5"/>
                </a:solidFill>
                <a:latin typeface="Tahoma" charset="0"/>
                <a:ea typeface="Tahoma" charset="0"/>
                <a:cs typeface="Tahoma" charset="0"/>
              </a:endParaRPr>
            </a:p>
          </p:txBody>
        </p:sp>
        <p:sp>
          <p:nvSpPr>
            <p:cNvPr id="32" name="Rectangle 31"/>
            <p:cNvSpPr/>
            <p:nvPr/>
          </p:nvSpPr>
          <p:spPr>
            <a:xfrm>
              <a:off x="7310899" y="2025303"/>
              <a:ext cx="1435122" cy="600164"/>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of cat lovers pick George as their favorite Beatle</a:t>
              </a:r>
            </a:p>
          </p:txBody>
        </p:sp>
        <p:cxnSp>
          <p:nvCxnSpPr>
            <p:cNvPr id="43" name="Straight Connector 42"/>
            <p:cNvCxnSpPr/>
            <p:nvPr/>
          </p:nvCxnSpPr>
          <p:spPr>
            <a:xfrm flipH="1">
              <a:off x="7424030" y="1930648"/>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1203598"/>
            <a:ext cx="3722546" cy="345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361BFD-C364-4B6F-84D9-0B86890B6307}"/>
              </a:ext>
            </a:extLst>
          </p:cNvPr>
          <p:cNvPicPr>
            <a:picLocks noChangeAspect="1"/>
          </p:cNvPicPr>
          <p:nvPr/>
        </p:nvPicPr>
        <p:blipFill>
          <a:blip r:embed="rId4"/>
          <a:stretch>
            <a:fillRect/>
          </a:stretch>
        </p:blipFill>
        <p:spPr>
          <a:xfrm>
            <a:off x="-36512" y="1477768"/>
            <a:ext cx="3456384" cy="3398238"/>
          </a:xfrm>
          <a:prstGeom prst="rect">
            <a:avLst/>
          </a:prstGeom>
        </p:spPr>
      </p:pic>
    </p:spTree>
    <p:extLst>
      <p:ext uri="{BB962C8B-B14F-4D97-AF65-F5344CB8AC3E}">
        <p14:creationId xmlns:p14="http://schemas.microsoft.com/office/powerpoint/2010/main" val="206521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2870" r="-2870"/>
          <a:stretch/>
        </p:blipFill>
        <p:spPr>
          <a:xfrm>
            <a:off x="5652120" y="1363049"/>
            <a:ext cx="2344074" cy="2216813"/>
          </a:xfrm>
        </p:spPr>
      </p:pic>
      <p:sp>
        <p:nvSpPr>
          <p:cNvPr id="2" name="Slide Number Placeholder 1">
            <a:extLst>
              <a:ext uri="{FF2B5EF4-FFF2-40B4-BE49-F238E27FC236}">
                <a16:creationId xmlns:a16="http://schemas.microsoft.com/office/drawing/2014/main" id="{F8668F61-AD61-42A3-B992-602E73F52056}"/>
              </a:ext>
            </a:extLst>
          </p:cNvPr>
          <p:cNvSpPr>
            <a:spLocks noGrp="1"/>
          </p:cNvSpPr>
          <p:nvPr>
            <p:ph type="sldNum" sz="quarter" idx="12"/>
          </p:nvPr>
        </p:nvSpPr>
        <p:spPr/>
        <p:txBody>
          <a:bodyPr/>
          <a:lstStyle/>
          <a:p>
            <a:fld id="{9821009E-8754-4B5B-96AB-B814B881A2B3}" type="slidenum">
              <a:rPr lang="en-US" smtClean="0"/>
              <a:t>20</a:t>
            </a:fld>
            <a:endParaRPr lang="en-US"/>
          </a:p>
        </p:txBody>
      </p:sp>
      <p:pic>
        <p:nvPicPr>
          <p:cNvPr id="5" name="Depositphotos_119663136_hd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96" y="4763"/>
            <a:ext cx="9742964" cy="5138737"/>
          </a:xfrm>
          <a:prstGeom prst="rect">
            <a:avLst/>
          </a:prstGeom>
        </p:spPr>
      </p:pic>
      <p:sp>
        <p:nvSpPr>
          <p:cNvPr id="6" name="Rectangle 5"/>
          <p:cNvSpPr/>
          <p:nvPr/>
        </p:nvSpPr>
        <p:spPr>
          <a:xfrm>
            <a:off x="-180528" y="-92546"/>
            <a:ext cx="9433047" cy="5308054"/>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736" y="745766"/>
            <a:ext cx="2293088" cy="486167"/>
          </a:xfrm>
          <a:prstGeom prst="rect">
            <a:avLst/>
          </a:prstGeom>
        </p:spPr>
      </p:pic>
      <p:sp>
        <p:nvSpPr>
          <p:cNvPr id="12" name="Rectangle 11"/>
          <p:cNvSpPr/>
          <p:nvPr/>
        </p:nvSpPr>
        <p:spPr>
          <a:xfrm>
            <a:off x="591929" y="2355726"/>
            <a:ext cx="2284600" cy="523220"/>
          </a:xfrm>
          <a:prstGeom prst="rect">
            <a:avLst/>
          </a:prstGeom>
        </p:spPr>
        <p:txBody>
          <a:bodyPr wrap="none">
            <a:spAutoFit/>
          </a:bodyPr>
          <a:lstStyle/>
          <a:p>
            <a:r>
              <a:rPr lang="en-US" sz="2800" b="1" i="1">
                <a:solidFill>
                  <a:schemeClr val="bg1"/>
                </a:solidFill>
              </a:rPr>
              <a:t>Thank you</a:t>
            </a:r>
            <a:endParaRPr lang="en-US" sz="2800" b="1" i="1" dirty="0">
              <a:solidFill>
                <a:schemeClr val="bg1"/>
              </a:solidFill>
            </a:endParaRPr>
          </a:p>
        </p:txBody>
      </p:sp>
      <p:cxnSp>
        <p:nvCxnSpPr>
          <p:cNvPr id="13" name="Straight Connector 12"/>
          <p:cNvCxnSpPr/>
          <p:nvPr/>
        </p:nvCxnSpPr>
        <p:spPr>
          <a:xfrm flipH="1">
            <a:off x="672850" y="3074839"/>
            <a:ext cx="492888" cy="0"/>
          </a:xfrm>
          <a:prstGeom prst="line">
            <a:avLst/>
          </a:prstGeom>
          <a:ln w="4445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7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5D5ED85-D406-4AE8-B99D-805FA6592914}"/>
              </a:ext>
            </a:extLst>
          </p:cNvPr>
          <p:cNvSpPr/>
          <p:nvPr/>
        </p:nvSpPr>
        <p:spPr>
          <a:xfrm>
            <a:off x="0" y="5147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The Challenge</a:t>
            </a:r>
          </a:p>
        </p:txBody>
      </p:sp>
      <p:cxnSp>
        <p:nvCxnSpPr>
          <p:cNvPr id="58" name="Straight Connector 57"/>
          <p:cNvCxnSpPr/>
          <p:nvPr/>
        </p:nvCxnSpPr>
        <p:spPr>
          <a:xfrm flipH="1">
            <a:off x="539552"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sp>
        <p:nvSpPr>
          <p:cNvPr id="38" name="Rectangle 37"/>
          <p:cNvSpPr/>
          <p:nvPr/>
        </p:nvSpPr>
        <p:spPr>
          <a:xfrm>
            <a:off x="158958" y="2116182"/>
            <a:ext cx="1096775" cy="1631216"/>
          </a:xfrm>
          <a:prstGeom prst="rect">
            <a:avLst/>
          </a:prstGeom>
        </p:spPr>
        <p:txBody>
          <a:bodyPr wrap="none">
            <a:spAutoFit/>
          </a:bodyPr>
          <a:lstStyle/>
          <a:p>
            <a:r>
              <a:rPr lang="en-US" sz="10000" b="1" i="1" dirty="0">
                <a:solidFill>
                  <a:srgbClr val="FFFFFF">
                    <a:alpha val="25000"/>
                  </a:srgbClr>
                </a:solidFill>
              </a:rPr>
              <a:t>2</a:t>
            </a:r>
          </a:p>
        </p:txBody>
      </p:sp>
      <p:grpSp>
        <p:nvGrpSpPr>
          <p:cNvPr id="39" name="Group 38">
            <a:extLst>
              <a:ext uri="{FF2B5EF4-FFF2-40B4-BE49-F238E27FC236}">
                <a16:creationId xmlns:a16="http://schemas.microsoft.com/office/drawing/2014/main" id="{888D9235-F4BC-44CC-9505-9C5D3300AB95}"/>
              </a:ext>
            </a:extLst>
          </p:cNvPr>
          <p:cNvGrpSpPr/>
          <p:nvPr/>
        </p:nvGrpSpPr>
        <p:grpSpPr>
          <a:xfrm>
            <a:off x="395536" y="1491630"/>
            <a:ext cx="2851074" cy="1036568"/>
            <a:chOff x="3995936" y="1419622"/>
            <a:chExt cx="1251195" cy="1036568"/>
          </a:xfrm>
        </p:grpSpPr>
        <p:sp>
          <p:nvSpPr>
            <p:cNvPr id="40" name="Rectangle 39">
              <a:extLst>
                <a:ext uri="{FF2B5EF4-FFF2-40B4-BE49-F238E27FC236}">
                  <a16:creationId xmlns:a16="http://schemas.microsoft.com/office/drawing/2014/main" id="{13C97D95-C520-4232-BE5E-A68ED4855FAA}"/>
                </a:ext>
              </a:extLst>
            </p:cNvPr>
            <p:cNvSpPr/>
            <p:nvPr/>
          </p:nvSpPr>
          <p:spPr>
            <a:xfrm>
              <a:off x="4007567" y="1419622"/>
              <a:ext cx="123956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accent6"/>
                  </a:solidFill>
                </a:rPr>
                <a:t>World Domination</a:t>
              </a:r>
              <a:endParaRPr lang="en-US" dirty="0">
                <a:solidFill>
                  <a:schemeClr val="accent6"/>
                </a:solidFill>
                <a:latin typeface="Tahoma" charset="0"/>
                <a:ea typeface="Tahoma" charset="0"/>
                <a:cs typeface="Tahoma" charset="0"/>
              </a:endParaRPr>
            </a:p>
          </p:txBody>
        </p:sp>
        <p:sp>
          <p:nvSpPr>
            <p:cNvPr id="44" name="Rectangle 43">
              <a:extLst>
                <a:ext uri="{FF2B5EF4-FFF2-40B4-BE49-F238E27FC236}">
                  <a16:creationId xmlns:a16="http://schemas.microsoft.com/office/drawing/2014/main" id="{3170B2AD-847F-4A0A-896D-90A834BE8922}"/>
                </a:ext>
              </a:extLst>
            </p:cNvPr>
            <p:cNvSpPr/>
            <p:nvPr/>
          </p:nvSpPr>
          <p:spPr>
            <a:xfrm>
              <a:off x="3995936" y="2025303"/>
              <a:ext cx="1251195"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schemeClr>
                  </a:solidFill>
                  <a:latin typeface="Calibri" charset="0"/>
                  <a:ea typeface="Calibri" charset="0"/>
                  <a:cs typeface="Calibri" charset="0"/>
                </a:rPr>
                <a:t>Cats always been trying to take over the world</a:t>
              </a:r>
            </a:p>
          </p:txBody>
        </p:sp>
        <p:cxnSp>
          <p:nvCxnSpPr>
            <p:cNvPr id="45" name="Straight Connector 44">
              <a:extLst>
                <a:ext uri="{FF2B5EF4-FFF2-40B4-BE49-F238E27FC236}">
                  <a16:creationId xmlns:a16="http://schemas.microsoft.com/office/drawing/2014/main" id="{91200F8A-D318-456A-8572-084590A16DCC}"/>
                </a:ext>
              </a:extLst>
            </p:cNvPr>
            <p:cNvCxnSpPr/>
            <p:nvPr/>
          </p:nvCxnSpPr>
          <p:spPr>
            <a:xfrm flipH="1">
              <a:off x="4111662"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E95081F-7717-4B88-80BA-3EB406641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220" y="195486"/>
            <a:ext cx="3355280" cy="4371950"/>
          </a:xfrm>
          <a:prstGeom prst="rect">
            <a:avLst/>
          </a:prstGeom>
        </p:spPr>
      </p:pic>
    </p:spTree>
    <p:extLst>
      <p:ext uri="{BB962C8B-B14F-4D97-AF65-F5344CB8AC3E}">
        <p14:creationId xmlns:p14="http://schemas.microsoft.com/office/powerpoint/2010/main" val="119987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364088" y="1059585"/>
            <a:ext cx="3779403" cy="3600977"/>
            <a:chOff x="5364088" y="1059585"/>
            <a:chExt cx="3779403" cy="3600977"/>
          </a:xfrm>
        </p:grpSpPr>
        <p:sp>
          <p:nvSpPr>
            <p:cNvPr id="4" name="Rectangle 3"/>
            <p:cNvSpPr/>
            <p:nvPr/>
          </p:nvSpPr>
          <p:spPr>
            <a:xfrm>
              <a:off x="5679452" y="1059585"/>
              <a:ext cx="3464039" cy="3600398"/>
            </a:xfrm>
            <a:prstGeom prst="rect">
              <a:avLst/>
            </a:prstGeom>
            <a:gradFill>
              <a:gsLst>
                <a:gs pos="54000">
                  <a:schemeClr val="bg1"/>
                </a:gs>
                <a:gs pos="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5364088" y="1338435"/>
              <a:ext cx="3312368" cy="261130"/>
              <a:chOff x="5652120" y="2003579"/>
              <a:chExt cx="3491880" cy="256565"/>
            </a:xfrm>
            <a:solidFill>
              <a:schemeClr val="bg1">
                <a:lumMod val="95000"/>
              </a:schemeClr>
            </a:solidFill>
          </p:grpSpPr>
          <p:sp>
            <p:nvSpPr>
              <p:cNvPr id="98" name="Rectangle 97"/>
              <p:cNvSpPr/>
              <p:nvPr/>
            </p:nvSpPr>
            <p:spPr>
              <a:xfrm>
                <a:off x="5652120" y="2003579"/>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99" name="Rectangle 98"/>
              <p:cNvSpPr/>
              <p:nvPr/>
            </p:nvSpPr>
            <p:spPr>
              <a:xfrm>
                <a:off x="6876255" y="2003579"/>
                <a:ext cx="2123727" cy="2565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75000"/>
                      </a:schemeClr>
                    </a:solidFill>
                    <a:latin typeface="Calibri" charset="0"/>
                    <a:ea typeface="Calibri" charset="0"/>
                    <a:cs typeface="Calibri" charset="0"/>
                  </a:rPr>
                  <a:t>Website Embed</a:t>
                </a:r>
              </a:p>
            </p:txBody>
          </p:sp>
        </p:grpSp>
        <p:grpSp>
          <p:nvGrpSpPr>
            <p:cNvPr id="62" name="Group 61"/>
            <p:cNvGrpSpPr/>
            <p:nvPr/>
          </p:nvGrpSpPr>
          <p:grpSpPr>
            <a:xfrm>
              <a:off x="5364088" y="1616709"/>
              <a:ext cx="3312368" cy="261129"/>
              <a:chOff x="5652120" y="2302868"/>
              <a:chExt cx="3491880" cy="256564"/>
            </a:xfrm>
            <a:solidFill>
              <a:schemeClr val="bg1">
                <a:lumMod val="95000"/>
              </a:schemeClr>
            </a:solidFill>
          </p:grpSpPr>
          <p:sp>
            <p:nvSpPr>
              <p:cNvPr id="96" name="Rectangle 95"/>
              <p:cNvSpPr/>
              <p:nvPr/>
            </p:nvSpPr>
            <p:spPr>
              <a:xfrm>
                <a:off x="5652120" y="2302868"/>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97" name="Rectangle 96"/>
              <p:cNvSpPr/>
              <p:nvPr/>
            </p:nvSpPr>
            <p:spPr>
              <a:xfrm>
                <a:off x="6876256" y="2302868"/>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75000"/>
                      </a:schemeClr>
                    </a:solidFill>
                    <a:latin typeface="Calibri" charset="0"/>
                    <a:ea typeface="Calibri" charset="0"/>
                    <a:cs typeface="Calibri" charset="0"/>
                  </a:rPr>
                  <a:t>Video Portal</a:t>
                </a:r>
              </a:p>
            </p:txBody>
          </p:sp>
        </p:grpSp>
        <p:grpSp>
          <p:nvGrpSpPr>
            <p:cNvPr id="63" name="Group 62"/>
            <p:cNvGrpSpPr/>
            <p:nvPr/>
          </p:nvGrpSpPr>
          <p:grpSpPr>
            <a:xfrm>
              <a:off x="5364088" y="1894982"/>
              <a:ext cx="3312368" cy="261129"/>
              <a:chOff x="5652120" y="2595957"/>
              <a:chExt cx="3491880" cy="256564"/>
            </a:xfrm>
            <a:solidFill>
              <a:schemeClr val="bg1">
                <a:lumMod val="95000"/>
              </a:schemeClr>
            </a:solidFill>
          </p:grpSpPr>
          <p:sp>
            <p:nvSpPr>
              <p:cNvPr id="94" name="Rectangle 93"/>
              <p:cNvSpPr/>
              <p:nvPr/>
            </p:nvSpPr>
            <p:spPr>
              <a:xfrm>
                <a:off x="5652120" y="2595957"/>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95" name="Rectangle 94"/>
              <p:cNvSpPr/>
              <p:nvPr/>
            </p:nvSpPr>
            <p:spPr>
              <a:xfrm>
                <a:off x="6876256" y="2595957"/>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75000"/>
                      </a:schemeClr>
                    </a:solidFill>
                    <a:latin typeface="Calibri" charset="0"/>
                    <a:ea typeface="Calibri" charset="0"/>
                    <a:cs typeface="Calibri" charset="0"/>
                  </a:rPr>
                  <a:t>Social Media and Social Business</a:t>
                </a:r>
              </a:p>
            </p:txBody>
          </p:sp>
        </p:grpSp>
        <p:grpSp>
          <p:nvGrpSpPr>
            <p:cNvPr id="64" name="Group 63"/>
            <p:cNvGrpSpPr/>
            <p:nvPr/>
          </p:nvGrpSpPr>
          <p:grpSpPr>
            <a:xfrm>
              <a:off x="5364088" y="2173255"/>
              <a:ext cx="3312368" cy="261129"/>
              <a:chOff x="5652120" y="2896889"/>
              <a:chExt cx="3491880" cy="256564"/>
            </a:xfrm>
            <a:solidFill>
              <a:schemeClr val="bg1">
                <a:lumMod val="95000"/>
              </a:schemeClr>
            </a:solidFill>
          </p:grpSpPr>
          <p:sp>
            <p:nvSpPr>
              <p:cNvPr id="92" name="Rectangle 91"/>
              <p:cNvSpPr/>
              <p:nvPr/>
            </p:nvSpPr>
            <p:spPr>
              <a:xfrm>
                <a:off x="5652120" y="2896889"/>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93" name="Rectangle 92"/>
              <p:cNvSpPr/>
              <p:nvPr/>
            </p:nvSpPr>
            <p:spPr>
              <a:xfrm>
                <a:off x="6876256" y="2896889"/>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75000"/>
                      </a:schemeClr>
                    </a:solidFill>
                    <a:latin typeface="Calibri" charset="0"/>
                    <a:ea typeface="Calibri" charset="0"/>
                    <a:cs typeface="Calibri" charset="0"/>
                  </a:rPr>
                  <a:t>Learning Management Systems</a:t>
                </a:r>
              </a:p>
            </p:txBody>
          </p:sp>
        </p:grpSp>
        <p:grpSp>
          <p:nvGrpSpPr>
            <p:cNvPr id="65" name="Group 64"/>
            <p:cNvGrpSpPr/>
            <p:nvPr/>
          </p:nvGrpSpPr>
          <p:grpSpPr>
            <a:xfrm>
              <a:off x="5364088" y="2451528"/>
              <a:ext cx="3312368" cy="261129"/>
              <a:chOff x="5652120" y="3196155"/>
              <a:chExt cx="3491880" cy="256564"/>
            </a:xfrm>
            <a:solidFill>
              <a:schemeClr val="bg1">
                <a:lumMod val="95000"/>
              </a:schemeClr>
            </a:solidFill>
          </p:grpSpPr>
          <p:sp>
            <p:nvSpPr>
              <p:cNvPr id="90" name="Rectangle 89"/>
              <p:cNvSpPr/>
              <p:nvPr/>
            </p:nvSpPr>
            <p:spPr>
              <a:xfrm>
                <a:off x="5652120" y="3196155"/>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91" name="Rectangle 90"/>
              <p:cNvSpPr/>
              <p:nvPr/>
            </p:nvSpPr>
            <p:spPr>
              <a:xfrm>
                <a:off x="6876256" y="3196155"/>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Enterprise Content Management</a:t>
                </a:r>
                <a:endParaRPr lang="mr-IN" sz="900" dirty="0">
                  <a:solidFill>
                    <a:schemeClr val="tx1">
                      <a:lumMod val="75000"/>
                    </a:schemeClr>
                  </a:solidFill>
                  <a:latin typeface="Calibri" charset="0"/>
                  <a:ea typeface="Calibri" charset="0"/>
                  <a:cs typeface="Calibri" charset="0"/>
                </a:endParaRPr>
              </a:p>
            </p:txBody>
          </p:sp>
        </p:grpSp>
        <p:grpSp>
          <p:nvGrpSpPr>
            <p:cNvPr id="66" name="Group 65"/>
            <p:cNvGrpSpPr/>
            <p:nvPr/>
          </p:nvGrpSpPr>
          <p:grpSpPr>
            <a:xfrm>
              <a:off x="5364088" y="2729801"/>
              <a:ext cx="3312368" cy="261129"/>
              <a:chOff x="5652120" y="3489305"/>
              <a:chExt cx="3491880" cy="256564"/>
            </a:xfrm>
            <a:solidFill>
              <a:schemeClr val="bg1">
                <a:lumMod val="95000"/>
              </a:schemeClr>
            </a:solidFill>
          </p:grpSpPr>
          <p:sp>
            <p:nvSpPr>
              <p:cNvPr id="88" name="Rectangle 87"/>
              <p:cNvSpPr/>
              <p:nvPr/>
            </p:nvSpPr>
            <p:spPr>
              <a:xfrm>
                <a:off x="5652120" y="3489305"/>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89" name="Rectangle 88"/>
              <p:cNvSpPr/>
              <p:nvPr/>
            </p:nvSpPr>
            <p:spPr>
              <a:xfrm>
                <a:off x="6876256" y="3489305"/>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Human Capital Management</a:t>
                </a:r>
              </a:p>
            </p:txBody>
          </p:sp>
        </p:grpSp>
        <p:grpSp>
          <p:nvGrpSpPr>
            <p:cNvPr id="67" name="Group 66"/>
            <p:cNvGrpSpPr/>
            <p:nvPr/>
          </p:nvGrpSpPr>
          <p:grpSpPr>
            <a:xfrm>
              <a:off x="5364088" y="3008074"/>
              <a:ext cx="3312368" cy="261129"/>
              <a:chOff x="5652120" y="3788571"/>
              <a:chExt cx="3491880" cy="256564"/>
            </a:xfrm>
            <a:solidFill>
              <a:schemeClr val="bg1">
                <a:lumMod val="95000"/>
              </a:schemeClr>
            </a:solidFill>
          </p:grpSpPr>
          <p:sp>
            <p:nvSpPr>
              <p:cNvPr id="86" name="Rectangle 85"/>
              <p:cNvSpPr/>
              <p:nvPr/>
            </p:nvSpPr>
            <p:spPr>
              <a:xfrm>
                <a:off x="5652120" y="3788571"/>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87" name="Rectangle 86"/>
              <p:cNvSpPr/>
              <p:nvPr/>
            </p:nvSpPr>
            <p:spPr>
              <a:xfrm>
                <a:off x="6876256" y="3788571"/>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mr-IN" sz="900" dirty="0">
                    <a:solidFill>
                      <a:schemeClr val="tx1">
                        <a:lumMod val="75000"/>
                      </a:schemeClr>
                    </a:solidFill>
                    <a:latin typeface="Calibri" charset="0"/>
                    <a:ea typeface="Calibri" charset="0"/>
                    <a:cs typeface="Calibri" charset="0"/>
                  </a:rPr>
                  <a:t>C</a:t>
                </a:r>
                <a:r>
                  <a:rPr lang="en-US" sz="900" dirty="0">
                    <a:solidFill>
                      <a:schemeClr val="tx1">
                        <a:lumMod val="75000"/>
                      </a:schemeClr>
                    </a:solidFill>
                    <a:latin typeface="Calibri" charset="0"/>
                    <a:ea typeface="Calibri" charset="0"/>
                    <a:cs typeface="Calibri" charset="0"/>
                  </a:rPr>
                  <a:t>RM and Marketing Automation</a:t>
                </a:r>
                <a:endParaRPr lang="mr-IN" sz="900" dirty="0">
                  <a:solidFill>
                    <a:schemeClr val="tx1">
                      <a:lumMod val="75000"/>
                    </a:schemeClr>
                  </a:solidFill>
                  <a:latin typeface="Calibri" charset="0"/>
                  <a:ea typeface="Calibri" charset="0"/>
                  <a:cs typeface="Calibri" charset="0"/>
                </a:endParaRPr>
              </a:p>
            </p:txBody>
          </p:sp>
        </p:grpSp>
        <p:grpSp>
          <p:nvGrpSpPr>
            <p:cNvPr id="68" name="Group 67"/>
            <p:cNvGrpSpPr/>
            <p:nvPr/>
          </p:nvGrpSpPr>
          <p:grpSpPr>
            <a:xfrm>
              <a:off x="5364088" y="3286347"/>
              <a:ext cx="3312368" cy="261129"/>
              <a:chOff x="5652120" y="4083146"/>
              <a:chExt cx="3491880" cy="256564"/>
            </a:xfrm>
            <a:solidFill>
              <a:schemeClr val="bg1">
                <a:lumMod val="95000"/>
              </a:schemeClr>
            </a:solidFill>
          </p:grpSpPr>
          <p:sp>
            <p:nvSpPr>
              <p:cNvPr id="84" name="Rectangle 83"/>
              <p:cNvSpPr/>
              <p:nvPr/>
            </p:nvSpPr>
            <p:spPr>
              <a:xfrm>
                <a:off x="5652120" y="4083146"/>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85" name="Rectangle 84"/>
              <p:cNvSpPr/>
              <p:nvPr/>
            </p:nvSpPr>
            <p:spPr>
              <a:xfrm>
                <a:off x="6876256" y="4083146"/>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Content Management System</a:t>
                </a:r>
                <a:endParaRPr lang="mr-IN" sz="900" dirty="0">
                  <a:solidFill>
                    <a:schemeClr val="tx1">
                      <a:lumMod val="75000"/>
                    </a:schemeClr>
                  </a:solidFill>
                  <a:latin typeface="Calibri" charset="0"/>
                  <a:ea typeface="Calibri" charset="0"/>
                  <a:cs typeface="Calibri" charset="0"/>
                </a:endParaRPr>
              </a:p>
            </p:txBody>
          </p:sp>
        </p:grpSp>
        <p:grpSp>
          <p:nvGrpSpPr>
            <p:cNvPr id="69" name="Group 68"/>
            <p:cNvGrpSpPr/>
            <p:nvPr/>
          </p:nvGrpSpPr>
          <p:grpSpPr>
            <a:xfrm>
              <a:off x="5364088" y="1060162"/>
              <a:ext cx="3312368" cy="261129"/>
              <a:chOff x="5652120" y="1715547"/>
              <a:chExt cx="3491880" cy="256564"/>
            </a:xfrm>
            <a:solidFill>
              <a:schemeClr val="bg1">
                <a:lumMod val="95000"/>
              </a:schemeClr>
            </a:solidFill>
          </p:grpSpPr>
          <p:sp>
            <p:nvSpPr>
              <p:cNvPr id="82" name="Rectangle 81"/>
              <p:cNvSpPr/>
              <p:nvPr/>
            </p:nvSpPr>
            <p:spPr>
              <a:xfrm>
                <a:off x="5652120" y="1715547"/>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83" name="Rectangle 82"/>
              <p:cNvSpPr/>
              <p:nvPr/>
            </p:nvSpPr>
            <p:spPr>
              <a:xfrm>
                <a:off x="6876256" y="1715547"/>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75000"/>
                      </a:schemeClr>
                    </a:solidFill>
                    <a:latin typeface="Calibri" charset="0"/>
                    <a:ea typeface="Calibri" charset="0"/>
                    <a:cs typeface="Calibri" charset="0"/>
                  </a:rPr>
                  <a:t>Video Player</a:t>
                </a:r>
              </a:p>
            </p:txBody>
          </p:sp>
        </p:grpSp>
        <p:grpSp>
          <p:nvGrpSpPr>
            <p:cNvPr id="70" name="Group 69"/>
            <p:cNvGrpSpPr/>
            <p:nvPr/>
          </p:nvGrpSpPr>
          <p:grpSpPr>
            <a:xfrm>
              <a:off x="5364088" y="3564620"/>
              <a:ext cx="3312368" cy="261129"/>
              <a:chOff x="5652120" y="4083146"/>
              <a:chExt cx="3491880" cy="256564"/>
            </a:xfrm>
            <a:solidFill>
              <a:schemeClr val="bg1">
                <a:lumMod val="95000"/>
              </a:schemeClr>
            </a:solidFill>
          </p:grpSpPr>
          <p:sp>
            <p:nvSpPr>
              <p:cNvPr id="80" name="Rectangle 79"/>
              <p:cNvSpPr/>
              <p:nvPr/>
            </p:nvSpPr>
            <p:spPr>
              <a:xfrm>
                <a:off x="5652120" y="4083146"/>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81" name="Rectangle 80"/>
              <p:cNvSpPr/>
              <p:nvPr/>
            </p:nvSpPr>
            <p:spPr>
              <a:xfrm>
                <a:off x="6876256" y="4083146"/>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Web, Mobile, and Tablets</a:t>
                </a:r>
                <a:endParaRPr lang="mr-IN" sz="900" dirty="0">
                  <a:solidFill>
                    <a:schemeClr val="tx1">
                      <a:lumMod val="75000"/>
                    </a:schemeClr>
                  </a:solidFill>
                  <a:latin typeface="Calibri" charset="0"/>
                  <a:ea typeface="Calibri" charset="0"/>
                  <a:cs typeface="Calibri" charset="0"/>
                </a:endParaRPr>
              </a:p>
            </p:txBody>
          </p:sp>
        </p:grpSp>
        <p:grpSp>
          <p:nvGrpSpPr>
            <p:cNvPr id="71" name="Group 70"/>
            <p:cNvGrpSpPr/>
            <p:nvPr/>
          </p:nvGrpSpPr>
          <p:grpSpPr>
            <a:xfrm>
              <a:off x="5364088" y="3842893"/>
              <a:ext cx="3312368" cy="261129"/>
              <a:chOff x="5652120" y="4083146"/>
              <a:chExt cx="3491880" cy="256564"/>
            </a:xfrm>
            <a:solidFill>
              <a:schemeClr val="bg1">
                <a:lumMod val="95000"/>
              </a:schemeClr>
            </a:solidFill>
          </p:grpSpPr>
          <p:sp>
            <p:nvSpPr>
              <p:cNvPr id="78" name="Rectangle 77"/>
              <p:cNvSpPr/>
              <p:nvPr/>
            </p:nvSpPr>
            <p:spPr>
              <a:xfrm>
                <a:off x="5652120" y="4083146"/>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79" name="Rectangle 78"/>
              <p:cNvSpPr/>
              <p:nvPr/>
            </p:nvSpPr>
            <p:spPr>
              <a:xfrm>
                <a:off x="6876256" y="4083146"/>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Set-top Boxes</a:t>
                </a:r>
                <a:endParaRPr lang="mr-IN" sz="900" dirty="0">
                  <a:solidFill>
                    <a:schemeClr val="tx1">
                      <a:lumMod val="75000"/>
                    </a:schemeClr>
                  </a:solidFill>
                  <a:latin typeface="Calibri" charset="0"/>
                  <a:ea typeface="Calibri" charset="0"/>
                  <a:cs typeface="Calibri" charset="0"/>
                </a:endParaRPr>
              </a:p>
            </p:txBody>
          </p:sp>
        </p:grpSp>
        <p:grpSp>
          <p:nvGrpSpPr>
            <p:cNvPr id="72" name="Group 71"/>
            <p:cNvGrpSpPr/>
            <p:nvPr/>
          </p:nvGrpSpPr>
          <p:grpSpPr>
            <a:xfrm>
              <a:off x="5364088" y="4121166"/>
              <a:ext cx="3312368" cy="261129"/>
              <a:chOff x="5652120" y="4083146"/>
              <a:chExt cx="3491880" cy="256564"/>
            </a:xfrm>
            <a:solidFill>
              <a:schemeClr val="bg1">
                <a:lumMod val="95000"/>
              </a:schemeClr>
            </a:solidFill>
          </p:grpSpPr>
          <p:sp>
            <p:nvSpPr>
              <p:cNvPr id="76" name="Rectangle 75"/>
              <p:cNvSpPr/>
              <p:nvPr/>
            </p:nvSpPr>
            <p:spPr>
              <a:xfrm>
                <a:off x="5652120" y="4083146"/>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77" name="Rectangle 76"/>
              <p:cNvSpPr/>
              <p:nvPr/>
            </p:nvSpPr>
            <p:spPr>
              <a:xfrm>
                <a:off x="6876256" y="4083146"/>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Connected Devices</a:t>
                </a:r>
                <a:endParaRPr lang="mr-IN" sz="900" dirty="0">
                  <a:solidFill>
                    <a:schemeClr val="tx1">
                      <a:lumMod val="75000"/>
                    </a:schemeClr>
                  </a:solidFill>
                  <a:latin typeface="Calibri" charset="0"/>
                  <a:ea typeface="Calibri" charset="0"/>
                  <a:cs typeface="Calibri" charset="0"/>
                </a:endParaRPr>
              </a:p>
            </p:txBody>
          </p:sp>
        </p:grpSp>
        <p:grpSp>
          <p:nvGrpSpPr>
            <p:cNvPr id="73" name="Group 72"/>
            <p:cNvGrpSpPr/>
            <p:nvPr/>
          </p:nvGrpSpPr>
          <p:grpSpPr>
            <a:xfrm>
              <a:off x="5364088" y="4399433"/>
              <a:ext cx="3312368" cy="261129"/>
              <a:chOff x="5652120" y="4083146"/>
              <a:chExt cx="3491880" cy="256564"/>
            </a:xfrm>
            <a:solidFill>
              <a:schemeClr val="bg1">
                <a:lumMod val="95000"/>
              </a:schemeClr>
            </a:solidFill>
          </p:grpSpPr>
          <p:sp>
            <p:nvSpPr>
              <p:cNvPr id="74" name="Rectangle 73"/>
              <p:cNvSpPr/>
              <p:nvPr/>
            </p:nvSpPr>
            <p:spPr>
              <a:xfrm>
                <a:off x="5652120" y="4083146"/>
                <a:ext cx="3491880"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75000"/>
                    </a:schemeClr>
                  </a:solidFill>
                  <a:latin typeface="Calibri" charset="0"/>
                  <a:ea typeface="Calibri" charset="0"/>
                  <a:cs typeface="Calibri" charset="0"/>
                </a:endParaRPr>
              </a:p>
            </p:txBody>
          </p:sp>
          <p:sp>
            <p:nvSpPr>
              <p:cNvPr id="75" name="Rectangle 74"/>
              <p:cNvSpPr/>
              <p:nvPr/>
            </p:nvSpPr>
            <p:spPr>
              <a:xfrm>
                <a:off x="6876256" y="4083146"/>
                <a:ext cx="2123727" cy="256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0"/>
                  </a:spcAft>
                </a:pPr>
                <a:r>
                  <a:rPr lang="en-US" sz="900" dirty="0">
                    <a:solidFill>
                      <a:schemeClr val="tx1">
                        <a:lumMod val="75000"/>
                      </a:schemeClr>
                    </a:solidFill>
                    <a:latin typeface="Calibri" charset="0"/>
                    <a:ea typeface="Calibri" charset="0"/>
                    <a:cs typeface="Calibri" charset="0"/>
                  </a:rPr>
                  <a:t>Game Consoles</a:t>
                </a:r>
                <a:endParaRPr lang="mr-IN" sz="900" dirty="0">
                  <a:solidFill>
                    <a:schemeClr val="tx1">
                      <a:lumMod val="75000"/>
                    </a:schemeClr>
                  </a:solidFill>
                  <a:latin typeface="Calibri" charset="0"/>
                  <a:ea typeface="Calibri" charset="0"/>
                  <a:cs typeface="Calibri" charset="0"/>
                </a:endParaRPr>
              </a:p>
            </p:txBody>
          </p:sp>
        </p:grpSp>
        <p:sp>
          <p:nvSpPr>
            <p:cNvPr id="59" name="TextBox 58"/>
            <p:cNvSpPr txBox="1"/>
            <p:nvPr/>
          </p:nvSpPr>
          <p:spPr>
            <a:xfrm rot="5400000">
              <a:off x="7931344" y="2705577"/>
              <a:ext cx="1995080" cy="292068"/>
            </a:xfrm>
            <a:prstGeom prst="rect">
              <a:avLst/>
            </a:prstGeom>
            <a:noFill/>
          </p:spPr>
          <p:txBody>
            <a:bodyPr wrap="square" rtlCol="0">
              <a:spAutoFit/>
            </a:bodyPr>
            <a:lstStyle/>
            <a:p>
              <a:pPr algn="ctr">
                <a:lnSpc>
                  <a:spcPct val="150000"/>
                </a:lnSpc>
              </a:pPr>
              <a:r>
                <a:rPr lang="en-US" sz="1000" b="1" i="1">
                  <a:solidFill>
                    <a:schemeClr val="tx1">
                      <a:lumMod val="60000"/>
                      <a:lumOff val="40000"/>
                    </a:schemeClr>
                  </a:solidFill>
                  <a:latin typeface="Verdana" charset="0"/>
                  <a:ea typeface="Verdana" charset="0"/>
                  <a:cs typeface="Verdana" charset="0"/>
                </a:rPr>
                <a:t>VIDEO DESTINATION</a:t>
              </a:r>
              <a:endParaRPr lang="en-US" sz="1000" b="1" i="1" dirty="0">
                <a:solidFill>
                  <a:schemeClr val="tx1">
                    <a:lumMod val="60000"/>
                    <a:lumOff val="40000"/>
                  </a:schemeClr>
                </a:solidFill>
                <a:latin typeface="Verdana" charset="0"/>
                <a:ea typeface="Verdana" charset="0"/>
                <a:cs typeface="Verdana" charset="0"/>
              </a:endParaRPr>
            </a:p>
          </p:txBody>
        </p:sp>
      </p:grpSp>
      <p:sp>
        <p:nvSpPr>
          <p:cNvPr id="2" name="Pentagon 1"/>
          <p:cNvSpPr/>
          <p:nvPr/>
        </p:nvSpPr>
        <p:spPr>
          <a:xfrm>
            <a:off x="458966" y="1060162"/>
            <a:ext cx="6066328" cy="3600400"/>
          </a:xfrm>
          <a:prstGeom prst="homePlate">
            <a:avLst>
              <a:gd name="adj" fmla="val 20370"/>
            </a:avLst>
          </a:prstGeom>
          <a:gradFill flip="none" rotWithShape="1">
            <a:gsLst>
              <a:gs pos="73000">
                <a:schemeClr val="bg1"/>
              </a:gs>
              <a:gs pos="0">
                <a:schemeClr val="bg1">
                  <a:lumMod val="95000"/>
                </a:schemeClr>
              </a:gs>
              <a:gs pos="100000">
                <a:schemeClr val="bg1">
                  <a:lumMod val="95000"/>
                </a:schemeClr>
              </a:gs>
            </a:gsLst>
            <a:lin ang="0" scaled="0"/>
            <a:tileRect/>
          </a:gradFill>
          <a:ln>
            <a:noFill/>
          </a:ln>
          <a:effectLst>
            <a:outerShdw blurRad="546100" dist="1358900" sx="79000" sy="79000" algn="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7" y="483519"/>
            <a:ext cx="8509135" cy="432048"/>
          </a:xfrm>
          <a:prstGeom prst="rect">
            <a:avLst/>
          </a:prstGeom>
        </p:spPr>
        <p:txBody>
          <a:bodyPr vert="horz" lIns="180000" tIns="45720" rIns="91440" bIns="45720" rtlCol="0" anchor="t" anchorCtr="0">
            <a:normAutofit fontScale="92500"/>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err="1"/>
              <a:t>Kaltura</a:t>
            </a:r>
            <a:r>
              <a:rPr lang="en-US" dirty="0"/>
              <a:t> Manages Video From Any Source to Every Destination</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sp>
        <p:nvSpPr>
          <p:cNvPr id="56" name="Slide Number Placeholder 1">
            <a:extLst>
              <a:ext uri="{FF2B5EF4-FFF2-40B4-BE49-F238E27FC236}">
                <a16:creationId xmlns:a16="http://schemas.microsoft.com/office/drawing/2014/main" id="{2895B4F5-76AA-45E2-8747-50D5AE7A2483}"/>
              </a:ext>
            </a:extLst>
          </p:cNvPr>
          <p:cNvSpPr>
            <a:spLocks noGrp="1"/>
          </p:cNvSpPr>
          <p:nvPr>
            <p:ph type="sldNum" sz="quarter" idx="4294967295"/>
          </p:nvPr>
        </p:nvSpPr>
        <p:spPr>
          <a:xfrm>
            <a:off x="0" y="4869656"/>
            <a:ext cx="576064" cy="273844"/>
          </a:xfrm>
          <a:prstGeom prst="rect">
            <a:avLst/>
          </a:prstGeom>
        </p:spPr>
        <p:txBody>
          <a:bodyPr/>
          <a:lstStyle/>
          <a:p>
            <a:fld id="{9821009E-8754-4B5B-96AB-B814B881A2B3}" type="slidenum">
              <a:rPr lang="en-US" sz="1000" smtClean="0">
                <a:latin typeface="Calibri" charset="0"/>
                <a:ea typeface="Calibri" charset="0"/>
                <a:cs typeface="Calibri" charset="0"/>
              </a:rPr>
              <a:t>4</a:t>
            </a:fld>
            <a:endParaRPr lang="en-US" sz="1000" dirty="0">
              <a:latin typeface="Calibri" charset="0"/>
              <a:ea typeface="Calibri" charset="0"/>
              <a:cs typeface="Calibri" charset="0"/>
            </a:endParaRP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7745" y="603907"/>
            <a:ext cx="4608511" cy="4608511"/>
          </a:xfrm>
          <a:prstGeom prst="rect">
            <a:avLst/>
          </a:prstGeom>
          <a:effectLst>
            <a:outerShdw blurRad="355600" dist="165100" dir="5400000" algn="t" rotWithShape="0">
              <a:prstClr val="black">
                <a:alpha val="19000"/>
              </a:prstClr>
            </a:outerShdw>
          </a:effectLst>
        </p:spPr>
      </p:pic>
      <p:grpSp>
        <p:nvGrpSpPr>
          <p:cNvPr id="30" name="Group 29"/>
          <p:cNvGrpSpPr/>
          <p:nvPr/>
        </p:nvGrpSpPr>
        <p:grpSpPr>
          <a:xfrm>
            <a:off x="3227851" y="1884822"/>
            <a:ext cx="2658397" cy="2062788"/>
            <a:chOff x="3205490" y="1924548"/>
            <a:chExt cx="2990697" cy="2320637"/>
          </a:xfrm>
        </p:grpSpPr>
        <p:sp>
          <p:nvSpPr>
            <p:cNvPr id="31" name="TextBox 30"/>
            <p:cNvSpPr txBox="1"/>
            <p:nvPr/>
          </p:nvSpPr>
          <p:spPr>
            <a:xfrm>
              <a:off x="3493522" y="2212290"/>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ENRICH</a:t>
              </a:r>
            </a:p>
          </p:txBody>
        </p:sp>
        <p:sp>
          <p:nvSpPr>
            <p:cNvPr id="32" name="TextBox 31"/>
            <p:cNvSpPr txBox="1"/>
            <p:nvPr/>
          </p:nvSpPr>
          <p:spPr>
            <a:xfrm>
              <a:off x="4213602" y="1924548"/>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SECURE</a:t>
              </a:r>
            </a:p>
          </p:txBody>
        </p:sp>
        <p:sp>
          <p:nvSpPr>
            <p:cNvPr id="33" name="TextBox 32"/>
            <p:cNvSpPr txBox="1"/>
            <p:nvPr/>
          </p:nvSpPr>
          <p:spPr>
            <a:xfrm>
              <a:off x="5005690" y="2211710"/>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DELIVER</a:t>
              </a:r>
            </a:p>
          </p:txBody>
        </p:sp>
        <p:sp>
          <p:nvSpPr>
            <p:cNvPr id="34" name="TextBox 33"/>
            <p:cNvSpPr txBox="1"/>
            <p:nvPr/>
          </p:nvSpPr>
          <p:spPr>
            <a:xfrm>
              <a:off x="5260083" y="3004378"/>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DISTRIBUTE</a:t>
              </a:r>
            </a:p>
          </p:txBody>
        </p:sp>
        <p:sp>
          <p:nvSpPr>
            <p:cNvPr id="35" name="TextBox 34"/>
            <p:cNvSpPr txBox="1"/>
            <p:nvPr/>
          </p:nvSpPr>
          <p:spPr>
            <a:xfrm>
              <a:off x="4933681" y="3703800"/>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SEARCH</a:t>
              </a:r>
            </a:p>
          </p:txBody>
        </p:sp>
        <p:sp>
          <p:nvSpPr>
            <p:cNvPr id="36" name="TextBox 35"/>
            <p:cNvSpPr txBox="1"/>
            <p:nvPr/>
          </p:nvSpPr>
          <p:spPr>
            <a:xfrm>
              <a:off x="4213602" y="4020123"/>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ENGAGE</a:t>
              </a:r>
            </a:p>
          </p:txBody>
        </p:sp>
        <p:sp>
          <p:nvSpPr>
            <p:cNvPr id="37" name="TextBox 36"/>
            <p:cNvSpPr txBox="1"/>
            <p:nvPr/>
          </p:nvSpPr>
          <p:spPr>
            <a:xfrm>
              <a:off x="3385738" y="3703801"/>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ANALYZE</a:t>
              </a:r>
            </a:p>
          </p:txBody>
        </p:sp>
        <p:sp>
          <p:nvSpPr>
            <p:cNvPr id="38" name="TextBox 37"/>
            <p:cNvSpPr txBox="1"/>
            <p:nvPr/>
          </p:nvSpPr>
          <p:spPr>
            <a:xfrm>
              <a:off x="3205490" y="3004378"/>
              <a:ext cx="936104" cy="225062"/>
            </a:xfrm>
            <a:prstGeom prst="rect">
              <a:avLst/>
            </a:prstGeom>
            <a:noFill/>
          </p:spPr>
          <p:txBody>
            <a:bodyPr wrap="square" rtlCol="0">
              <a:spAutoFit/>
            </a:bodyPr>
            <a:lstStyle/>
            <a:p>
              <a:pPr algn="ctr"/>
              <a:r>
                <a:rPr lang="en-US" sz="700" b="1" dirty="0">
                  <a:solidFill>
                    <a:schemeClr val="bg1"/>
                  </a:solidFill>
                  <a:effectLst>
                    <a:outerShdw blurRad="292100" dist="101600" dir="5400000" sx="105000" sy="105000" algn="t" rotWithShape="0">
                      <a:prstClr val="black">
                        <a:alpha val="15000"/>
                      </a:prstClr>
                    </a:outerShdw>
                  </a:effectLst>
                </a:rPr>
                <a:t>INGEST</a:t>
              </a:r>
            </a:p>
          </p:txBody>
        </p:sp>
      </p:grpSp>
      <p:grpSp>
        <p:nvGrpSpPr>
          <p:cNvPr id="5" name="Group 4"/>
          <p:cNvGrpSpPr/>
          <p:nvPr/>
        </p:nvGrpSpPr>
        <p:grpSpPr>
          <a:xfrm>
            <a:off x="55816" y="1254738"/>
            <a:ext cx="2869032" cy="3117212"/>
            <a:chOff x="55816" y="1254738"/>
            <a:chExt cx="2869032" cy="3117212"/>
          </a:xfrm>
        </p:grpSpPr>
        <p:sp>
          <p:nvSpPr>
            <p:cNvPr id="40" name="TextBox 39"/>
            <p:cNvSpPr txBox="1"/>
            <p:nvPr/>
          </p:nvSpPr>
          <p:spPr>
            <a:xfrm>
              <a:off x="611560" y="1254738"/>
              <a:ext cx="1584588" cy="400110"/>
            </a:xfrm>
            <a:prstGeom prst="rect">
              <a:avLst/>
            </a:prstGeom>
            <a:noFill/>
          </p:spPr>
          <p:txBody>
            <a:bodyPr wrap="square" rtlCol="0">
              <a:spAutoFit/>
            </a:bodyPr>
            <a:lstStyle/>
            <a:p>
              <a:r>
                <a:rPr lang="en-US" sz="1000" dirty="0">
                  <a:latin typeface="Calibri" charset="0"/>
                  <a:ea typeface="Calibri" charset="0"/>
                  <a:cs typeface="Calibri" charset="0"/>
                </a:rPr>
                <a:t>Personal Video Capture: Mobile or Desktop</a:t>
              </a:r>
            </a:p>
          </p:txBody>
        </p:sp>
        <p:sp>
          <p:nvSpPr>
            <p:cNvPr id="41" name="TextBox 40"/>
            <p:cNvSpPr txBox="1"/>
            <p:nvPr/>
          </p:nvSpPr>
          <p:spPr>
            <a:xfrm>
              <a:off x="611560" y="1743692"/>
              <a:ext cx="2313288"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Video Calls &amp; Video Conferencing</a:t>
              </a:r>
            </a:p>
          </p:txBody>
        </p:sp>
        <p:sp>
          <p:nvSpPr>
            <p:cNvPr id="42" name="TextBox 41"/>
            <p:cNvSpPr txBox="1"/>
            <p:nvPr/>
          </p:nvSpPr>
          <p:spPr>
            <a:xfrm>
              <a:off x="611560" y="2131849"/>
              <a:ext cx="2025256"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Classroom and Meeting Capture</a:t>
              </a:r>
            </a:p>
          </p:txBody>
        </p:sp>
        <p:sp>
          <p:nvSpPr>
            <p:cNvPr id="43" name="TextBox 42"/>
            <p:cNvSpPr txBox="1"/>
            <p:nvPr/>
          </p:nvSpPr>
          <p:spPr>
            <a:xfrm>
              <a:off x="611560" y="2520006"/>
              <a:ext cx="2227404"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Webcasting and Live Events</a:t>
              </a:r>
            </a:p>
          </p:txBody>
        </p:sp>
        <p:sp>
          <p:nvSpPr>
            <p:cNvPr id="48" name="TextBox 47"/>
            <p:cNvSpPr txBox="1"/>
            <p:nvPr/>
          </p:nvSpPr>
          <p:spPr>
            <a:xfrm>
              <a:off x="611560" y="2908163"/>
              <a:ext cx="2227404"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Big Video at Scale </a:t>
              </a:r>
            </a:p>
          </p:txBody>
        </p:sp>
        <p:sp>
          <p:nvSpPr>
            <p:cNvPr id="52" name="TextBox 51"/>
            <p:cNvSpPr txBox="1"/>
            <p:nvPr/>
          </p:nvSpPr>
          <p:spPr>
            <a:xfrm>
              <a:off x="611560" y="3296320"/>
              <a:ext cx="864096"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Live Linear</a:t>
              </a:r>
            </a:p>
          </p:txBody>
        </p:sp>
        <p:sp>
          <p:nvSpPr>
            <p:cNvPr id="53" name="TextBox 52"/>
            <p:cNvSpPr txBox="1"/>
            <p:nvPr/>
          </p:nvSpPr>
          <p:spPr>
            <a:xfrm>
              <a:off x="611560" y="3684477"/>
              <a:ext cx="576064"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VOD</a:t>
              </a:r>
            </a:p>
          </p:txBody>
        </p:sp>
        <p:sp>
          <p:nvSpPr>
            <p:cNvPr id="54" name="TextBox 53"/>
            <p:cNvSpPr txBox="1"/>
            <p:nvPr/>
          </p:nvSpPr>
          <p:spPr>
            <a:xfrm>
              <a:off x="611560" y="4072637"/>
              <a:ext cx="2227404" cy="299313"/>
            </a:xfrm>
            <a:prstGeom prst="rect">
              <a:avLst/>
            </a:prstGeom>
            <a:noFill/>
          </p:spPr>
          <p:txBody>
            <a:bodyPr wrap="square" rtlCol="0">
              <a:spAutoFit/>
            </a:bodyPr>
            <a:lstStyle/>
            <a:p>
              <a:pPr>
                <a:lnSpc>
                  <a:spcPct val="150000"/>
                </a:lnSpc>
              </a:pPr>
              <a:r>
                <a:rPr lang="en-US" sz="1000" dirty="0">
                  <a:latin typeface="Calibri" charset="0"/>
                  <a:ea typeface="Calibri" charset="0"/>
                  <a:cs typeface="Calibri" charset="0"/>
                </a:rPr>
                <a:t>TSTV and </a:t>
              </a:r>
              <a:r>
                <a:rPr lang="en-US" sz="1000" dirty="0" err="1">
                  <a:latin typeface="Calibri" charset="0"/>
                  <a:ea typeface="Calibri" charset="0"/>
                  <a:cs typeface="Calibri" charset="0"/>
                </a:rPr>
                <a:t>cDVR</a:t>
              </a:r>
              <a:endParaRPr lang="en-US" sz="1000" dirty="0">
                <a:latin typeface="Calibri" charset="0"/>
                <a:ea typeface="Calibri" charset="0"/>
                <a:cs typeface="Calibri" charset="0"/>
              </a:endParaRPr>
            </a:p>
          </p:txBody>
        </p:sp>
        <p:sp>
          <p:nvSpPr>
            <p:cNvPr id="47" name="TextBox 46"/>
            <p:cNvSpPr txBox="1"/>
            <p:nvPr/>
          </p:nvSpPr>
          <p:spPr>
            <a:xfrm rot="16200000">
              <a:off x="-665534" y="2705577"/>
              <a:ext cx="1734768" cy="292068"/>
            </a:xfrm>
            <a:prstGeom prst="rect">
              <a:avLst/>
            </a:prstGeom>
            <a:noFill/>
          </p:spPr>
          <p:txBody>
            <a:bodyPr wrap="square" rtlCol="0">
              <a:spAutoFit/>
            </a:bodyPr>
            <a:lstStyle/>
            <a:p>
              <a:pPr algn="ctr">
                <a:lnSpc>
                  <a:spcPct val="150000"/>
                </a:lnSpc>
              </a:pPr>
              <a:r>
                <a:rPr lang="en-US" sz="1000" b="1" i="1" dirty="0">
                  <a:solidFill>
                    <a:schemeClr val="tx1">
                      <a:lumMod val="60000"/>
                      <a:lumOff val="40000"/>
                    </a:schemeClr>
                  </a:solidFill>
                  <a:latin typeface="Verdana" charset="0"/>
                  <a:ea typeface="Verdana" charset="0"/>
                  <a:cs typeface="Verdana" charset="0"/>
                </a:rPr>
                <a:t>VIDEO SOURCE</a:t>
              </a:r>
            </a:p>
          </p:txBody>
        </p:sp>
        <p:cxnSp>
          <p:nvCxnSpPr>
            <p:cNvPr id="102" name="Straight Connector 101"/>
            <p:cNvCxnSpPr/>
            <p:nvPr/>
          </p:nvCxnSpPr>
          <p:spPr>
            <a:xfrm>
              <a:off x="683568" y="1738653"/>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83568" y="2127058"/>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83568" y="2515463"/>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83568" y="2903868"/>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83568" y="3292273"/>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83568" y="3680678"/>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83568" y="4069084"/>
              <a:ext cx="2046821" cy="0"/>
            </a:xfrm>
            <a:prstGeom prst="line">
              <a:avLst/>
            </a:prstGeom>
            <a:ln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49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7544" y="1884769"/>
            <a:ext cx="3912730" cy="461665"/>
          </a:xfrm>
          <a:prstGeom prst="rect">
            <a:avLst/>
          </a:prstGeom>
        </p:spPr>
        <p:txBody>
          <a:bodyPr wrap="square">
            <a:spAutoFit/>
          </a:bodyPr>
          <a:lstStyle/>
          <a:p>
            <a:pPr defTabSz="685800" fontAlgn="base">
              <a:spcBef>
                <a:spcPct val="0"/>
              </a:spcBef>
              <a:spcAft>
                <a:spcPct val="0"/>
              </a:spcAft>
              <a:defRPr/>
            </a:pPr>
            <a:r>
              <a:rPr lang="en-US" sz="2400" b="1" dirty="0">
                <a:solidFill>
                  <a:schemeClr val="tx1">
                    <a:lumMod val="75000"/>
                  </a:schemeClr>
                </a:solidFill>
                <a:latin typeface="Calibri" charset="0"/>
                <a:ea typeface="Calibri" charset="0"/>
                <a:cs typeface="Calibri" charset="0"/>
              </a:rPr>
              <a:t>HTTP supports media</a:t>
            </a:r>
            <a:r>
              <a:rPr lang="en-US" sz="1400" b="1" dirty="0">
                <a:solidFill>
                  <a:schemeClr val="tx1">
                    <a:lumMod val="75000"/>
                  </a:schemeClr>
                </a:solidFill>
                <a:latin typeface="Calibri" charset="0"/>
                <a:ea typeface="Calibri" charset="0"/>
                <a:cs typeface="Calibri" charset="0"/>
              </a:rPr>
              <a:t> and cats</a:t>
            </a:r>
            <a:endParaRPr lang="en-US" sz="2400" b="1" dirty="0">
              <a:solidFill>
                <a:schemeClr val="tx1">
                  <a:lumMod val="75000"/>
                </a:schemeClr>
              </a:solidFill>
              <a:latin typeface="Calibri" charset="0"/>
              <a:ea typeface="Calibri" charset="0"/>
              <a:cs typeface="Calibri" charset="0"/>
            </a:endParaRPr>
          </a:p>
        </p:txBody>
      </p:sp>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REST is HTTP</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 name="Rectangle 2"/>
          <p:cNvSpPr/>
          <p:nvPr/>
        </p:nvSpPr>
        <p:spPr>
          <a:xfrm>
            <a:off x="467544" y="2355726"/>
            <a:ext cx="4032448" cy="1015663"/>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PUT – upload files</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POST – send mixed content</a:t>
            </a:r>
          </a:p>
          <a:p>
            <a:pPr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GET – progressive download</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HLS – VOD and Live streaming</a:t>
            </a:r>
          </a:p>
        </p:txBody>
      </p:sp>
      <p:sp>
        <p:nvSpPr>
          <p:cNvPr id="35" name="Rectangle 34"/>
          <p:cNvSpPr/>
          <p:nvPr/>
        </p:nvSpPr>
        <p:spPr>
          <a:xfrm>
            <a:off x="539552"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61541"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0CED6AB-B51A-4C11-B91F-640FFD85D879}"/>
              </a:ext>
            </a:extLst>
          </p:cNvPr>
          <p:cNvSpPr txBox="1">
            <a:spLocks/>
          </p:cNvSpPr>
          <p:nvPr/>
        </p:nvSpPr>
        <p:spPr>
          <a:xfrm>
            <a:off x="4499992" y="47867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REST is Textual</a:t>
            </a:r>
          </a:p>
        </p:txBody>
      </p:sp>
      <p:sp>
        <p:nvSpPr>
          <p:cNvPr id="38" name="Rectangle 37">
            <a:extLst>
              <a:ext uri="{FF2B5EF4-FFF2-40B4-BE49-F238E27FC236}">
                <a16:creationId xmlns:a16="http://schemas.microsoft.com/office/drawing/2014/main" id="{F04FB627-0FE6-47ED-98B6-CE72DF625024}"/>
              </a:ext>
            </a:extLst>
          </p:cNvPr>
          <p:cNvSpPr/>
          <p:nvPr/>
        </p:nvSpPr>
        <p:spPr>
          <a:xfrm>
            <a:off x="4631665" y="1363877"/>
            <a:ext cx="3912730" cy="461665"/>
          </a:xfrm>
          <a:prstGeom prst="rect">
            <a:avLst/>
          </a:prstGeom>
        </p:spPr>
        <p:txBody>
          <a:bodyPr wrap="square">
            <a:spAutoFit/>
          </a:bodyPr>
          <a:lstStyle/>
          <a:p>
            <a:pPr defTabSz="685800" fontAlgn="base">
              <a:spcBef>
                <a:spcPct val="0"/>
              </a:spcBef>
              <a:spcAft>
                <a:spcPct val="0"/>
              </a:spcAft>
              <a:defRPr/>
            </a:pPr>
            <a:r>
              <a:rPr lang="en-US" sz="2400" b="1" dirty="0">
                <a:solidFill>
                  <a:schemeClr val="tx1">
                    <a:lumMod val="75000"/>
                  </a:schemeClr>
                </a:solidFill>
                <a:latin typeface="Calibri" charset="0"/>
                <a:ea typeface="Calibri" charset="0"/>
                <a:cs typeface="Calibri" charset="0"/>
              </a:rPr>
              <a:t>Request</a:t>
            </a:r>
            <a:r>
              <a:rPr lang="en-US" sz="1400" b="1" dirty="0">
                <a:solidFill>
                  <a:schemeClr val="tx1">
                    <a:lumMod val="75000"/>
                  </a:schemeClr>
                </a:solidFill>
                <a:latin typeface="Calibri" charset="0"/>
                <a:ea typeface="Calibri" charset="0"/>
                <a:cs typeface="Calibri" charset="0"/>
              </a:rPr>
              <a:t> (no cats support)</a:t>
            </a:r>
            <a:endParaRPr lang="en-US" sz="2400" b="1" dirty="0">
              <a:solidFill>
                <a:schemeClr val="tx1">
                  <a:lumMod val="75000"/>
                </a:schemeClr>
              </a:solidFill>
              <a:latin typeface="Calibri" charset="0"/>
              <a:ea typeface="Calibri" charset="0"/>
              <a:cs typeface="Calibri" charset="0"/>
            </a:endParaRPr>
          </a:p>
        </p:txBody>
      </p:sp>
      <p:sp>
        <p:nvSpPr>
          <p:cNvPr id="39" name="Rectangle 38">
            <a:extLst>
              <a:ext uri="{FF2B5EF4-FFF2-40B4-BE49-F238E27FC236}">
                <a16:creationId xmlns:a16="http://schemas.microsoft.com/office/drawing/2014/main" id="{7D188772-4E3C-4B77-BE2B-14E0AAF4F217}"/>
              </a:ext>
            </a:extLst>
          </p:cNvPr>
          <p:cNvSpPr/>
          <p:nvPr/>
        </p:nvSpPr>
        <p:spPr>
          <a:xfrm>
            <a:off x="4631665" y="1823663"/>
            <a:ext cx="4032448" cy="553998"/>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GET, DELETE – path and query string</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POST, PUT – JSON or XML content</a:t>
            </a:r>
          </a:p>
        </p:txBody>
      </p:sp>
      <p:sp>
        <p:nvSpPr>
          <p:cNvPr id="43" name="Rectangle 42">
            <a:extLst>
              <a:ext uri="{FF2B5EF4-FFF2-40B4-BE49-F238E27FC236}">
                <a16:creationId xmlns:a16="http://schemas.microsoft.com/office/drawing/2014/main" id="{094E80EC-CBAB-40B1-A5DB-EB7345B7DE31}"/>
              </a:ext>
            </a:extLst>
          </p:cNvPr>
          <p:cNvSpPr/>
          <p:nvPr/>
        </p:nvSpPr>
        <p:spPr>
          <a:xfrm>
            <a:off x="4761541" y="2412574"/>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3AD1DF1-7C24-4CF3-A603-5396852B8F67}"/>
              </a:ext>
            </a:extLst>
          </p:cNvPr>
          <p:cNvSpPr/>
          <p:nvPr/>
        </p:nvSpPr>
        <p:spPr>
          <a:xfrm>
            <a:off x="4631665" y="2582577"/>
            <a:ext cx="3912730" cy="461665"/>
          </a:xfrm>
          <a:prstGeom prst="rect">
            <a:avLst/>
          </a:prstGeom>
        </p:spPr>
        <p:txBody>
          <a:bodyPr wrap="square">
            <a:spAutoFit/>
          </a:bodyPr>
          <a:lstStyle/>
          <a:p>
            <a:pPr defTabSz="685800" fontAlgn="base">
              <a:spcBef>
                <a:spcPct val="0"/>
              </a:spcBef>
              <a:spcAft>
                <a:spcPct val="0"/>
              </a:spcAft>
              <a:defRPr/>
            </a:pPr>
            <a:r>
              <a:rPr lang="en-US" sz="2400" b="1" dirty="0">
                <a:solidFill>
                  <a:schemeClr val="tx1">
                    <a:lumMod val="75000"/>
                  </a:schemeClr>
                </a:solidFill>
                <a:latin typeface="Calibri" charset="0"/>
                <a:ea typeface="Calibri" charset="0"/>
                <a:cs typeface="Calibri" charset="0"/>
              </a:rPr>
              <a:t>Response</a:t>
            </a:r>
            <a:r>
              <a:rPr lang="en-US" sz="1400" b="1" dirty="0">
                <a:solidFill>
                  <a:schemeClr val="tx1">
                    <a:lumMod val="75000"/>
                  </a:schemeClr>
                </a:solidFill>
                <a:latin typeface="Calibri" charset="0"/>
                <a:ea typeface="Calibri" charset="0"/>
                <a:cs typeface="Calibri" charset="0"/>
              </a:rPr>
              <a:t> (no cats support)</a:t>
            </a:r>
            <a:endParaRPr lang="en-US" sz="2400" b="1" dirty="0">
              <a:solidFill>
                <a:schemeClr val="tx1">
                  <a:lumMod val="75000"/>
                </a:schemeClr>
              </a:solidFill>
              <a:latin typeface="Calibri" charset="0"/>
              <a:ea typeface="Calibri" charset="0"/>
              <a:cs typeface="Calibri" charset="0"/>
            </a:endParaRPr>
          </a:p>
        </p:txBody>
      </p:sp>
      <p:sp>
        <p:nvSpPr>
          <p:cNvPr id="46" name="Rectangle 45">
            <a:extLst>
              <a:ext uri="{FF2B5EF4-FFF2-40B4-BE49-F238E27FC236}">
                <a16:creationId xmlns:a16="http://schemas.microsoft.com/office/drawing/2014/main" id="{7E487768-B5AE-4A2F-A547-0DC4DD492F9B}"/>
              </a:ext>
            </a:extLst>
          </p:cNvPr>
          <p:cNvSpPr/>
          <p:nvPr/>
        </p:nvSpPr>
        <p:spPr>
          <a:xfrm>
            <a:off x="4631665" y="3044242"/>
            <a:ext cx="4032448" cy="299313"/>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JSON or XML</a:t>
            </a:r>
          </a:p>
        </p:txBody>
      </p:sp>
      <p:cxnSp>
        <p:nvCxnSpPr>
          <p:cNvPr id="47" name="Straight Connector 46">
            <a:extLst>
              <a:ext uri="{FF2B5EF4-FFF2-40B4-BE49-F238E27FC236}">
                <a16:creationId xmlns:a16="http://schemas.microsoft.com/office/drawing/2014/main" id="{D03C8180-EAD9-4152-9DA0-A73E0CCECD35}"/>
              </a:ext>
            </a:extLst>
          </p:cNvPr>
          <p:cNvCxnSpPr/>
          <p:nvPr/>
        </p:nvCxnSpPr>
        <p:spPr>
          <a:xfrm flipH="1">
            <a:off x="4716016"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69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100"/>
                                        <p:tgtEl>
                                          <p:spTgt spid="3"/>
                                        </p:tgtEl>
                                      </p:cBhvr>
                                    </p:animEffect>
                                  </p:childTnLst>
                                </p:cTn>
                              </p:par>
                            </p:childTnLst>
                          </p:cTn>
                        </p:par>
                        <p:par>
                          <p:cTn id="11" fill="hold">
                            <p:stCondLst>
                              <p:cond delay="1410"/>
                            </p:stCondLst>
                            <p:childTnLst>
                              <p:par>
                                <p:cTn id="12" presetID="22" presetClass="entr" presetSubtype="8"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200"/>
                                        <p:tgtEl>
                                          <p:spTgt spid="35"/>
                                        </p:tgtEl>
                                      </p:cBhvr>
                                    </p:animEffect>
                                  </p:childTnLst>
                                </p:cTn>
                              </p:par>
                              <p:par>
                                <p:cTn id="15" presetID="22" presetClass="entr" presetSubtype="4" fill="hold" grpId="0" nodeType="withEffect">
                                  <p:stCondLst>
                                    <p:cond delay="2500"/>
                                  </p:stCondLst>
                                  <p:iterate type="lt">
                                    <p:tmPct val="10000"/>
                                  </p:iterate>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par>
                                <p:cTn id="18" presetID="10" presetClass="entr" presetSubtype="0" fill="hold" grpId="0" nodeType="withEffect">
                                  <p:stCondLst>
                                    <p:cond delay="0"/>
                                  </p:stCondLst>
                                  <p:iterate type="lt">
                                    <p:tmPct val="10000"/>
                                  </p:iterate>
                                  <p:childTnLst>
                                    <p:set>
                                      <p:cBhvr>
                                        <p:cTn id="19" dur="1" fill="hold">
                                          <p:stCondLst>
                                            <p:cond delay="0"/>
                                          </p:stCondLst>
                                        </p:cTn>
                                        <p:tgtEl>
                                          <p:spTgt spid="38"/>
                                        </p:tgtEl>
                                        <p:attrNameLst>
                                          <p:attrName>style.visibility</p:attrName>
                                        </p:attrNameLst>
                                      </p:cBhvr>
                                      <p:to>
                                        <p:strVal val="visible"/>
                                      </p:to>
                                    </p:set>
                                    <p:animEffect transition="in" filter="fade">
                                      <p:cBhvr>
                                        <p:cTn id="20" dur="200"/>
                                        <p:tgtEl>
                                          <p:spTgt spid="38"/>
                                        </p:tgtEl>
                                      </p:cBhvr>
                                    </p:animEffect>
                                  </p:childTnLst>
                                </p:cTn>
                              </p:par>
                              <p:par>
                                <p:cTn id="21" presetID="10" presetClass="entr" presetSubtype="0" fill="hold" grpId="0" nodeType="withEffect">
                                  <p:stCondLst>
                                    <p:cond delay="500"/>
                                  </p:stCondLst>
                                  <p:iterate type="lt">
                                    <p:tmPct val="10000"/>
                                  </p:iterate>
                                  <p:childTnLst>
                                    <p:set>
                                      <p:cBhvr>
                                        <p:cTn id="22" dur="1" fill="hold">
                                          <p:stCondLst>
                                            <p:cond delay="0"/>
                                          </p:stCondLst>
                                        </p:cTn>
                                        <p:tgtEl>
                                          <p:spTgt spid="39"/>
                                        </p:tgtEl>
                                        <p:attrNameLst>
                                          <p:attrName>style.visibility</p:attrName>
                                        </p:attrNameLst>
                                      </p:cBhvr>
                                      <p:to>
                                        <p:strVal val="visible"/>
                                      </p:to>
                                    </p:set>
                                    <p:animEffect transition="in" filter="fade">
                                      <p:cBhvr>
                                        <p:cTn id="23" dur="100"/>
                                        <p:tgtEl>
                                          <p:spTgt spid="39"/>
                                        </p:tgtEl>
                                      </p:cBhvr>
                                    </p:animEffect>
                                  </p:childTnLst>
                                </p:cTn>
                              </p:par>
                            </p:childTnLst>
                          </p:cTn>
                        </p:par>
                        <p:par>
                          <p:cTn id="24" fill="hold">
                            <p:stCondLst>
                              <p:cond delay="441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200"/>
                                        <p:tgtEl>
                                          <p:spTgt spid="43"/>
                                        </p:tgtEl>
                                      </p:cBhvr>
                                    </p:animEffect>
                                  </p:childTnLst>
                                </p:cTn>
                              </p:par>
                              <p:par>
                                <p:cTn id="28" presetID="10" presetClass="entr" presetSubtype="0" fill="hold" grpId="0" nodeType="withEffect">
                                  <p:stCondLst>
                                    <p:cond delay="0"/>
                                  </p:stCondLst>
                                  <p:iterate type="lt">
                                    <p:tmPct val="10000"/>
                                  </p:iterate>
                                  <p:childTnLst>
                                    <p:set>
                                      <p:cBhvr>
                                        <p:cTn id="29" dur="1" fill="hold">
                                          <p:stCondLst>
                                            <p:cond delay="0"/>
                                          </p:stCondLst>
                                        </p:cTn>
                                        <p:tgtEl>
                                          <p:spTgt spid="45"/>
                                        </p:tgtEl>
                                        <p:attrNameLst>
                                          <p:attrName>style.visibility</p:attrName>
                                        </p:attrNameLst>
                                      </p:cBhvr>
                                      <p:to>
                                        <p:strVal val="visible"/>
                                      </p:to>
                                    </p:set>
                                    <p:animEffect transition="in" filter="fade">
                                      <p:cBhvr>
                                        <p:cTn id="30" dur="200"/>
                                        <p:tgtEl>
                                          <p:spTgt spid="45"/>
                                        </p:tgtEl>
                                      </p:cBhvr>
                                    </p:animEffect>
                                  </p:childTnLst>
                                </p:cTn>
                              </p:par>
                              <p:par>
                                <p:cTn id="31" presetID="10" presetClass="entr" presetSubtype="0" fill="hold" grpId="0" nodeType="withEffect">
                                  <p:stCondLst>
                                    <p:cond delay="500"/>
                                  </p:stCondLst>
                                  <p:iterate type="lt">
                                    <p:tmPct val="10000"/>
                                  </p:iterate>
                                  <p:childTnLst>
                                    <p:set>
                                      <p:cBhvr>
                                        <p:cTn id="32" dur="1" fill="hold">
                                          <p:stCondLst>
                                            <p:cond delay="0"/>
                                          </p:stCondLst>
                                        </p:cTn>
                                        <p:tgtEl>
                                          <p:spTgt spid="46"/>
                                        </p:tgtEl>
                                        <p:attrNameLst>
                                          <p:attrName>style.visibility</p:attrName>
                                        </p:attrNameLst>
                                      </p:cBhvr>
                                      <p:to>
                                        <p:strVal val="visible"/>
                                      </p:to>
                                    </p:set>
                                    <p:animEffect transition="in" filter="fade">
                                      <p:cBhvr>
                                        <p:cTn id="33" dur="1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5" grpId="0" animBg="1"/>
      <p:bldP spid="42" grpId="0" animBg="1"/>
      <p:bldP spid="38" grpId="0"/>
      <p:bldP spid="39" grpId="0"/>
      <p:bldP spid="43" grpId="0" animBg="1"/>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5D5ED85-D406-4AE8-B99D-805FA6592914}"/>
              </a:ext>
            </a:extLst>
          </p:cNvPr>
          <p:cNvSpPr/>
          <p:nvPr/>
        </p:nvSpPr>
        <p:spPr>
          <a:xfrm>
            <a:off x="0" y="5147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Common approaches</a:t>
            </a:r>
          </a:p>
        </p:txBody>
      </p:sp>
      <p:cxnSp>
        <p:nvCxnSpPr>
          <p:cNvPr id="58" name="Straight Connector 57"/>
          <p:cNvCxnSpPr/>
          <p:nvPr/>
        </p:nvCxnSpPr>
        <p:spPr>
          <a:xfrm flipH="1">
            <a:off x="539552"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sp>
        <p:nvSpPr>
          <p:cNvPr id="38" name="Rectangle 37"/>
          <p:cNvSpPr/>
          <p:nvPr/>
        </p:nvSpPr>
        <p:spPr>
          <a:xfrm>
            <a:off x="158958" y="2116182"/>
            <a:ext cx="1096775" cy="1631216"/>
          </a:xfrm>
          <a:prstGeom prst="rect">
            <a:avLst/>
          </a:prstGeom>
        </p:spPr>
        <p:txBody>
          <a:bodyPr wrap="none">
            <a:spAutoFit/>
          </a:bodyPr>
          <a:lstStyle/>
          <a:p>
            <a:r>
              <a:rPr lang="en-US" sz="10000" b="1" i="1" dirty="0">
                <a:solidFill>
                  <a:srgbClr val="FFFFFF">
                    <a:alpha val="25000"/>
                  </a:srgbClr>
                </a:solidFill>
              </a:rPr>
              <a:t>2</a:t>
            </a:r>
          </a:p>
        </p:txBody>
      </p:sp>
      <p:grpSp>
        <p:nvGrpSpPr>
          <p:cNvPr id="39" name="Group 38">
            <a:extLst>
              <a:ext uri="{FF2B5EF4-FFF2-40B4-BE49-F238E27FC236}">
                <a16:creationId xmlns:a16="http://schemas.microsoft.com/office/drawing/2014/main" id="{888D9235-F4BC-44CC-9505-9C5D3300AB95}"/>
              </a:ext>
            </a:extLst>
          </p:cNvPr>
          <p:cNvGrpSpPr/>
          <p:nvPr/>
        </p:nvGrpSpPr>
        <p:grpSpPr>
          <a:xfrm>
            <a:off x="395536" y="1491630"/>
            <a:ext cx="2851074" cy="1205845"/>
            <a:chOff x="3995936" y="1419622"/>
            <a:chExt cx="1251195" cy="1205845"/>
          </a:xfrm>
        </p:grpSpPr>
        <p:sp>
          <p:nvSpPr>
            <p:cNvPr id="40" name="Rectangle 39">
              <a:extLst>
                <a:ext uri="{FF2B5EF4-FFF2-40B4-BE49-F238E27FC236}">
                  <a16:creationId xmlns:a16="http://schemas.microsoft.com/office/drawing/2014/main" id="{13C97D95-C520-4232-BE5E-A68ED4855FAA}"/>
                </a:ext>
              </a:extLst>
            </p:cNvPr>
            <p:cNvSpPr/>
            <p:nvPr/>
          </p:nvSpPr>
          <p:spPr>
            <a:xfrm>
              <a:off x="4007567" y="1419622"/>
              <a:ext cx="123956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accent6"/>
                  </a:solidFill>
                </a:rPr>
                <a:t>PUT</a:t>
              </a:r>
              <a:endParaRPr lang="en-US" dirty="0">
                <a:solidFill>
                  <a:schemeClr val="accent6"/>
                </a:solidFill>
                <a:latin typeface="Tahoma" charset="0"/>
                <a:ea typeface="Tahoma" charset="0"/>
                <a:cs typeface="Tahoma" charset="0"/>
              </a:endParaRPr>
            </a:p>
          </p:txBody>
        </p:sp>
        <p:sp>
          <p:nvSpPr>
            <p:cNvPr id="44" name="Rectangle 43">
              <a:extLst>
                <a:ext uri="{FF2B5EF4-FFF2-40B4-BE49-F238E27FC236}">
                  <a16:creationId xmlns:a16="http://schemas.microsoft.com/office/drawing/2014/main" id="{3170B2AD-847F-4A0A-896D-90A834BE8922}"/>
                </a:ext>
              </a:extLst>
            </p:cNvPr>
            <p:cNvSpPr/>
            <p:nvPr/>
          </p:nvSpPr>
          <p:spPr>
            <a:xfrm>
              <a:off x="3995936" y="2025303"/>
              <a:ext cx="1251195" cy="6001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Supports single file per request</a:t>
              </a:r>
            </a:p>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Doesn’t support additional parameters (except for query-string)</a:t>
              </a:r>
            </a:p>
          </p:txBody>
        </p:sp>
        <p:cxnSp>
          <p:nvCxnSpPr>
            <p:cNvPr id="45" name="Straight Connector 44">
              <a:extLst>
                <a:ext uri="{FF2B5EF4-FFF2-40B4-BE49-F238E27FC236}">
                  <a16:creationId xmlns:a16="http://schemas.microsoft.com/office/drawing/2014/main" id="{91200F8A-D318-456A-8572-084590A16DCC}"/>
                </a:ext>
              </a:extLst>
            </p:cNvPr>
            <p:cNvCxnSpPr/>
            <p:nvPr/>
          </p:nvCxnSpPr>
          <p:spPr>
            <a:xfrm flipH="1">
              <a:off x="4111662"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BE25914-F4DC-420D-B03D-BF7B9369B104}"/>
              </a:ext>
            </a:extLst>
          </p:cNvPr>
          <p:cNvGrpSpPr/>
          <p:nvPr/>
        </p:nvGrpSpPr>
        <p:grpSpPr>
          <a:xfrm>
            <a:off x="4786277" y="1484372"/>
            <a:ext cx="2851074" cy="1036568"/>
            <a:chOff x="3995936" y="1419622"/>
            <a:chExt cx="1251195" cy="1036568"/>
          </a:xfrm>
        </p:grpSpPr>
        <p:sp>
          <p:nvSpPr>
            <p:cNvPr id="28" name="Rectangle 27">
              <a:extLst>
                <a:ext uri="{FF2B5EF4-FFF2-40B4-BE49-F238E27FC236}">
                  <a16:creationId xmlns:a16="http://schemas.microsoft.com/office/drawing/2014/main" id="{01597FF0-1A8D-4FFF-89D5-81CAE364A6B8}"/>
                </a:ext>
              </a:extLst>
            </p:cNvPr>
            <p:cNvSpPr/>
            <p:nvPr/>
          </p:nvSpPr>
          <p:spPr>
            <a:xfrm>
              <a:off x="4007567" y="1419622"/>
              <a:ext cx="123956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accent6"/>
                  </a:solidFill>
                </a:rPr>
                <a:t>Form data</a:t>
              </a:r>
              <a:endParaRPr lang="en-US" dirty="0">
                <a:solidFill>
                  <a:schemeClr val="accent6"/>
                </a:solidFill>
                <a:latin typeface="Tahoma" charset="0"/>
                <a:ea typeface="Tahoma" charset="0"/>
                <a:cs typeface="Tahoma" charset="0"/>
              </a:endParaRPr>
            </a:p>
          </p:txBody>
        </p:sp>
        <p:sp>
          <p:nvSpPr>
            <p:cNvPr id="29" name="Rectangle 28">
              <a:extLst>
                <a:ext uri="{FF2B5EF4-FFF2-40B4-BE49-F238E27FC236}">
                  <a16:creationId xmlns:a16="http://schemas.microsoft.com/office/drawing/2014/main" id="{F3F34DE9-7F3B-491D-A97B-713BD6C1C571}"/>
                </a:ext>
              </a:extLst>
            </p:cNvPr>
            <p:cNvSpPr/>
            <p:nvPr/>
          </p:nvSpPr>
          <p:spPr>
            <a:xfrm>
              <a:off x="3995936" y="2025303"/>
              <a:ext cx="1251195"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100" dirty="0">
                  <a:solidFill>
                    <a:schemeClr val="tx1">
                      <a:lumMod val="75000"/>
                    </a:schemeClr>
                  </a:solidFill>
                  <a:latin typeface="Calibri" charset="0"/>
                  <a:ea typeface="Calibri" charset="0"/>
                  <a:cs typeface="Calibri" charset="0"/>
                </a:rPr>
                <a:t>Doesn’t support complex data structures like JSON and XML</a:t>
              </a:r>
            </a:p>
          </p:txBody>
        </p:sp>
        <p:cxnSp>
          <p:nvCxnSpPr>
            <p:cNvPr id="30" name="Straight Connector 29">
              <a:extLst>
                <a:ext uri="{FF2B5EF4-FFF2-40B4-BE49-F238E27FC236}">
                  <a16:creationId xmlns:a16="http://schemas.microsoft.com/office/drawing/2014/main" id="{31D11092-F127-4529-8202-7948E470EE60}"/>
                </a:ext>
              </a:extLst>
            </p:cNvPr>
            <p:cNvCxnSpPr/>
            <p:nvPr/>
          </p:nvCxnSpPr>
          <p:spPr>
            <a:xfrm flipH="1">
              <a:off x="4111662"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674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7544" y="1317997"/>
            <a:ext cx="3912730" cy="461665"/>
          </a:xfrm>
          <a:prstGeom prst="rect">
            <a:avLst/>
          </a:prstGeom>
        </p:spPr>
        <p:txBody>
          <a:bodyPr wrap="square">
            <a:spAutoFit/>
          </a:bodyPr>
          <a:lstStyle/>
          <a:p>
            <a:pPr defTabSz="685800" fontAlgn="base">
              <a:spcBef>
                <a:spcPct val="0"/>
              </a:spcBef>
              <a:spcAft>
                <a:spcPct val="0"/>
              </a:spcAft>
              <a:defRPr/>
            </a:pPr>
            <a:r>
              <a:rPr lang="en-US" sz="2400" b="1" dirty="0">
                <a:solidFill>
                  <a:schemeClr val="tx1">
                    <a:lumMod val="75000"/>
                  </a:schemeClr>
                </a:solidFill>
                <a:latin typeface="Calibri" charset="0"/>
                <a:ea typeface="Calibri" charset="0"/>
                <a:cs typeface="Calibri" charset="0"/>
              </a:rPr>
              <a:t>Java</a:t>
            </a:r>
          </a:p>
        </p:txBody>
      </p:sp>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Further investigation</a:t>
            </a:r>
          </a:p>
        </p:txBody>
      </p: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8" name="Rectangle 37">
            <a:extLst>
              <a:ext uri="{FF2B5EF4-FFF2-40B4-BE49-F238E27FC236}">
                <a16:creationId xmlns:a16="http://schemas.microsoft.com/office/drawing/2014/main" id="{F04FB627-0FE6-47ED-98B6-CE72DF625024}"/>
              </a:ext>
            </a:extLst>
          </p:cNvPr>
          <p:cNvSpPr/>
          <p:nvPr/>
        </p:nvSpPr>
        <p:spPr>
          <a:xfrm>
            <a:off x="4650484" y="1317996"/>
            <a:ext cx="1884551" cy="461665"/>
          </a:xfrm>
          <a:prstGeom prst="rect">
            <a:avLst/>
          </a:prstGeom>
        </p:spPr>
        <p:txBody>
          <a:bodyPr wrap="square">
            <a:spAutoFit/>
          </a:bodyPr>
          <a:lstStyle/>
          <a:p>
            <a:pPr defTabSz="685800" fontAlgn="base">
              <a:spcBef>
                <a:spcPct val="0"/>
              </a:spcBef>
              <a:spcAft>
                <a:spcPct val="0"/>
              </a:spcAft>
              <a:defRPr/>
            </a:pPr>
            <a:r>
              <a:rPr lang="en-US" sz="2400" b="1" dirty="0">
                <a:solidFill>
                  <a:schemeClr val="tx1">
                    <a:lumMod val="75000"/>
                  </a:schemeClr>
                </a:solidFill>
                <a:latin typeface="Calibri" charset="0"/>
                <a:ea typeface="Calibri" charset="0"/>
                <a:cs typeface="Calibri" charset="0"/>
              </a:rPr>
              <a:t>Giga</a:t>
            </a:r>
          </a:p>
        </p:txBody>
      </p:sp>
      <p:sp>
        <p:nvSpPr>
          <p:cNvPr id="39" name="Rectangle 38">
            <a:extLst>
              <a:ext uri="{FF2B5EF4-FFF2-40B4-BE49-F238E27FC236}">
                <a16:creationId xmlns:a16="http://schemas.microsoft.com/office/drawing/2014/main" id="{7D188772-4E3C-4B77-BE2B-14E0AAF4F217}"/>
              </a:ext>
            </a:extLst>
          </p:cNvPr>
          <p:cNvSpPr/>
          <p:nvPr/>
        </p:nvSpPr>
        <p:spPr>
          <a:xfrm>
            <a:off x="4631665" y="1823663"/>
            <a:ext cx="4032448" cy="553998"/>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Fat, Slow and Furious</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Much like C#</a:t>
            </a:r>
          </a:p>
        </p:txBody>
      </p:sp>
      <p:cxnSp>
        <p:nvCxnSpPr>
          <p:cNvPr id="33" name="Straight Connector 32">
            <a:extLst>
              <a:ext uri="{FF2B5EF4-FFF2-40B4-BE49-F238E27FC236}">
                <a16:creationId xmlns:a16="http://schemas.microsoft.com/office/drawing/2014/main" id="{13EF94F5-C211-4F1C-9A24-47F2AE49CAB2}"/>
              </a:ext>
            </a:extLst>
          </p:cNvPr>
          <p:cNvCxnSpPr/>
          <p:nvPr/>
        </p:nvCxnSpPr>
        <p:spPr>
          <a:xfrm flipH="1">
            <a:off x="539552" y="987574"/>
            <a:ext cx="432048"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72ABF7-6AC4-49A7-B029-14F0DC60F904}"/>
              </a:ext>
            </a:extLst>
          </p:cNvPr>
          <p:cNvCxnSpPr>
            <a:cxnSpLocks/>
          </p:cNvCxnSpPr>
          <p:nvPr/>
        </p:nvCxnSpPr>
        <p:spPr>
          <a:xfrm flipH="1">
            <a:off x="539552" y="4012305"/>
            <a:ext cx="3494022"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FA9614-8207-4AC9-8E35-2B32DA5509C3}"/>
              </a:ext>
            </a:extLst>
          </p:cNvPr>
          <p:cNvCxnSpPr>
            <a:cxnSpLocks/>
          </p:cNvCxnSpPr>
          <p:nvPr/>
        </p:nvCxnSpPr>
        <p:spPr>
          <a:xfrm flipH="1">
            <a:off x="4788024" y="4012305"/>
            <a:ext cx="3494022" cy="0"/>
          </a:xfrm>
          <a:prstGeom prst="line">
            <a:avLst/>
          </a:prstGeom>
          <a:ln w="4445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8E68890-295B-45DD-AFEA-925AB9D7A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267" y="1346938"/>
            <a:ext cx="1577905" cy="2471278"/>
          </a:xfrm>
          <a:prstGeom prst="rect">
            <a:avLst/>
          </a:prstGeom>
        </p:spPr>
      </p:pic>
      <p:sp>
        <p:nvSpPr>
          <p:cNvPr id="48" name="Rectangle 47">
            <a:extLst>
              <a:ext uri="{FF2B5EF4-FFF2-40B4-BE49-F238E27FC236}">
                <a16:creationId xmlns:a16="http://schemas.microsoft.com/office/drawing/2014/main" id="{D1E7759F-0814-4652-94EF-470C6FDC7500}"/>
              </a:ext>
            </a:extLst>
          </p:cNvPr>
          <p:cNvSpPr/>
          <p:nvPr/>
        </p:nvSpPr>
        <p:spPr>
          <a:xfrm>
            <a:off x="467543" y="1781418"/>
            <a:ext cx="1865006" cy="553998"/>
          </a:xfrm>
          <a:prstGeom prst="rect">
            <a:avLst/>
          </a:prstGeom>
        </p:spPr>
        <p:txBody>
          <a:bodyPr wrap="square">
            <a:spAutoFit/>
          </a:bodyPr>
          <a:lstStyle/>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Smart, Quick and Neurotic</a:t>
            </a:r>
          </a:p>
          <a:p>
            <a:pPr lvl="0" defTabSz="685800" fontAlgn="base">
              <a:lnSpc>
                <a:spcPct val="150000"/>
              </a:lnSpc>
              <a:spcBef>
                <a:spcPct val="0"/>
              </a:spcBef>
              <a:spcAft>
                <a:spcPct val="0"/>
              </a:spcAft>
              <a:defRPr/>
            </a:pPr>
            <a:r>
              <a:rPr lang="en-US" sz="1000" dirty="0">
                <a:solidFill>
                  <a:schemeClr val="tx1">
                    <a:lumMod val="75000"/>
                  </a:schemeClr>
                </a:solidFill>
                <a:latin typeface="Calibri" charset="0"/>
                <a:ea typeface="Calibri" charset="0"/>
                <a:cs typeface="Calibri" charset="0"/>
              </a:rPr>
              <a:t>Much like C</a:t>
            </a:r>
          </a:p>
        </p:txBody>
      </p:sp>
      <p:pic>
        <p:nvPicPr>
          <p:cNvPr id="31" name="Picture 30">
            <a:extLst>
              <a:ext uri="{FF2B5EF4-FFF2-40B4-BE49-F238E27FC236}">
                <a16:creationId xmlns:a16="http://schemas.microsoft.com/office/drawing/2014/main" id="{DD1FC3C5-FECC-4172-9460-5A97718A7A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2668" y="1307713"/>
            <a:ext cx="1402759" cy="2493794"/>
          </a:xfrm>
          <a:prstGeom prst="rect">
            <a:avLst/>
          </a:prstGeom>
        </p:spPr>
      </p:pic>
    </p:spTree>
    <p:extLst>
      <p:ext uri="{BB962C8B-B14F-4D97-AF65-F5344CB8AC3E}">
        <p14:creationId xmlns:p14="http://schemas.microsoft.com/office/powerpoint/2010/main" val="139153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8"/>
                                        </p:tgtEl>
                                        <p:attrNameLst>
                                          <p:attrName>style.visibility</p:attrName>
                                        </p:attrNameLst>
                                      </p:cBhvr>
                                      <p:to>
                                        <p:strVal val="visible"/>
                                      </p:to>
                                    </p:set>
                                    <p:animEffect transition="in" filter="fade">
                                      <p:cBhvr>
                                        <p:cTn id="10" dur="200"/>
                                        <p:tgtEl>
                                          <p:spTgt spid="38"/>
                                        </p:tgtEl>
                                      </p:cBhvr>
                                    </p:animEffect>
                                  </p:childTnLst>
                                </p:cTn>
                              </p:par>
                              <p:par>
                                <p:cTn id="11" presetID="10" presetClass="entr" presetSubtype="0" fill="hold" grpId="0" nodeType="withEffect">
                                  <p:stCondLst>
                                    <p:cond delay="500"/>
                                  </p:stCondLst>
                                  <p:iterate type="lt">
                                    <p:tmPct val="10000"/>
                                  </p:iterate>
                                  <p:childTnLst>
                                    <p:set>
                                      <p:cBhvr>
                                        <p:cTn id="12" dur="1" fill="hold">
                                          <p:stCondLst>
                                            <p:cond delay="0"/>
                                          </p:stCondLst>
                                        </p:cTn>
                                        <p:tgtEl>
                                          <p:spTgt spid="39"/>
                                        </p:tgtEl>
                                        <p:attrNameLst>
                                          <p:attrName>style.visibility</p:attrName>
                                        </p:attrNameLst>
                                      </p:cBhvr>
                                      <p:to>
                                        <p:strVal val="visible"/>
                                      </p:to>
                                    </p:set>
                                    <p:animEffect transition="in" filter="fade">
                                      <p:cBhvr>
                                        <p:cTn id="13" dur="100"/>
                                        <p:tgtEl>
                                          <p:spTgt spid="39"/>
                                        </p:tgtEl>
                                      </p:cBhvr>
                                    </p:animEffect>
                                  </p:childTnLst>
                                </p:cTn>
                              </p:par>
                              <p:par>
                                <p:cTn id="14" presetID="10" presetClass="entr" presetSubtype="0" fill="hold" grpId="0" nodeType="withEffect">
                                  <p:stCondLst>
                                    <p:cond delay="500"/>
                                  </p:stCondLst>
                                  <p:iterate type="lt">
                                    <p:tmPct val="10000"/>
                                  </p:iterate>
                                  <p:childTnLst>
                                    <p:set>
                                      <p:cBhvr>
                                        <p:cTn id="15" dur="1" fill="hold">
                                          <p:stCondLst>
                                            <p:cond delay="0"/>
                                          </p:stCondLst>
                                        </p:cTn>
                                        <p:tgtEl>
                                          <p:spTgt spid="48"/>
                                        </p:tgtEl>
                                        <p:attrNameLst>
                                          <p:attrName>style.visibility</p:attrName>
                                        </p:attrNameLst>
                                      </p:cBhvr>
                                      <p:to>
                                        <p:strVal val="visible"/>
                                      </p:to>
                                    </p:set>
                                    <p:animEffect transition="in" filter="fade">
                                      <p:cBhvr>
                                        <p:cTn id="16" dur="1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9"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8208912" cy="432048"/>
          </a:xfrm>
          <a:prstGeom prst="rect">
            <a:avLst/>
          </a:prstGeom>
        </p:spPr>
        <p:txBody>
          <a:bodyPr vert="horz" lIns="180000" tIns="45720" rIns="91440" bIns="45720" rtlCol="0" anchor="t" anchorCtr="0">
            <a:normAutofit fontScale="92500"/>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If you can’t beat them, at least you solve the mice problem</a:t>
            </a:r>
          </a:p>
        </p:txBody>
      </p:sp>
      <p:cxnSp>
        <p:nvCxnSpPr>
          <p:cNvPr id="58" name="Straight Connector 57"/>
          <p:cNvCxnSpPr/>
          <p:nvPr/>
        </p:nvCxnSpPr>
        <p:spPr>
          <a:xfrm flipH="1">
            <a:off x="539552" y="987574"/>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236296"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821377"/>
            <a:ext cx="804279" cy="170318"/>
          </a:xfrm>
          <a:prstGeom prst="rect">
            <a:avLst/>
          </a:prstGeom>
        </p:spPr>
      </p:pic>
      <p:grpSp>
        <p:nvGrpSpPr>
          <p:cNvPr id="2" name="Group 1"/>
          <p:cNvGrpSpPr/>
          <p:nvPr/>
        </p:nvGrpSpPr>
        <p:grpSpPr>
          <a:xfrm>
            <a:off x="3995936" y="1419622"/>
            <a:ext cx="1251195" cy="1375122"/>
            <a:chOff x="3995936" y="1419622"/>
            <a:chExt cx="1251195" cy="1375122"/>
          </a:xfrm>
        </p:grpSpPr>
        <p:sp>
          <p:nvSpPr>
            <p:cNvPr id="27" name="Rectangle 26"/>
            <p:cNvSpPr/>
            <p:nvPr/>
          </p:nvSpPr>
          <p:spPr>
            <a:xfrm>
              <a:off x="4007567" y="1419622"/>
              <a:ext cx="1239564" cy="369332"/>
            </a:xfrm>
            <a:prstGeom prst="rect">
              <a:avLst/>
            </a:prstGeom>
          </p:spPr>
          <p:txBody>
            <a:bodyPr wrap="square">
              <a:spAutoFit/>
            </a:bodyPr>
            <a:lstStyle/>
            <a:p>
              <a:r>
                <a:rPr lang="en-US" b="1" i="1" dirty="0">
                  <a:solidFill>
                    <a:schemeClr val="accent6"/>
                  </a:solidFill>
                </a:rPr>
                <a:t>Serve</a:t>
              </a:r>
              <a:endParaRPr lang="en-US" dirty="0">
                <a:solidFill>
                  <a:schemeClr val="accent6"/>
                </a:solidFill>
                <a:latin typeface="Tahoma" charset="0"/>
                <a:ea typeface="Tahoma" charset="0"/>
                <a:cs typeface="Tahoma" charset="0"/>
              </a:endParaRPr>
            </a:p>
          </p:txBody>
        </p:sp>
        <p:sp>
          <p:nvSpPr>
            <p:cNvPr id="30" name="Rectangle 29"/>
            <p:cNvSpPr/>
            <p:nvPr/>
          </p:nvSpPr>
          <p:spPr>
            <a:xfrm>
              <a:off x="3995936" y="2025303"/>
              <a:ext cx="1251195" cy="769441"/>
            </a:xfrm>
            <a:prstGeom prst="rect">
              <a:avLst/>
            </a:prstGeom>
          </p:spPr>
          <p:txBody>
            <a:bodyPr wrap="square">
              <a:spAutoFit/>
            </a:bodyPr>
            <a:lstStyle/>
            <a:p>
              <a:r>
                <a:rPr lang="en-US" sz="1100" dirty="0" err="1">
                  <a:solidFill>
                    <a:schemeClr val="tx1">
                      <a:lumMod val="75000"/>
                    </a:schemeClr>
                  </a:solidFill>
                  <a:latin typeface="Calibri" charset="0"/>
                  <a:ea typeface="Calibri" charset="0"/>
                  <a:cs typeface="Calibri" charset="0"/>
                </a:rPr>
                <a:t>Kaltura</a:t>
              </a:r>
              <a:r>
                <a:rPr lang="en-US" sz="1100" dirty="0">
                  <a:solidFill>
                    <a:schemeClr val="tx1">
                      <a:lumMod val="75000"/>
                    </a:schemeClr>
                  </a:solidFill>
                  <a:latin typeface="Calibri" charset="0"/>
                  <a:ea typeface="Calibri" charset="0"/>
                  <a:cs typeface="Calibri" charset="0"/>
                </a:rPr>
                <a:t> API defined serve actions to deliver media files</a:t>
              </a:r>
            </a:p>
          </p:txBody>
        </p:sp>
        <p:cxnSp>
          <p:nvCxnSpPr>
            <p:cNvPr id="41" name="Straight Connector 40"/>
            <p:cNvCxnSpPr/>
            <p:nvPr/>
          </p:nvCxnSpPr>
          <p:spPr>
            <a:xfrm flipH="1">
              <a:off x="4111662"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508104" y="1419622"/>
            <a:ext cx="1368152" cy="1205845"/>
            <a:chOff x="5508104" y="1419622"/>
            <a:chExt cx="1368152" cy="1205845"/>
          </a:xfrm>
        </p:grpSpPr>
        <p:sp>
          <p:nvSpPr>
            <p:cNvPr id="28" name="Rectangle 27"/>
            <p:cNvSpPr/>
            <p:nvPr/>
          </p:nvSpPr>
          <p:spPr>
            <a:xfrm>
              <a:off x="5508104" y="1419622"/>
              <a:ext cx="1368152" cy="369332"/>
            </a:xfrm>
            <a:prstGeom prst="rect">
              <a:avLst/>
            </a:prstGeom>
          </p:spPr>
          <p:txBody>
            <a:bodyPr wrap="square">
              <a:spAutoFit/>
            </a:bodyPr>
            <a:lstStyle/>
            <a:p>
              <a:r>
                <a:rPr lang="en-US" b="1" i="1" dirty="0">
                  <a:solidFill>
                    <a:schemeClr val="accent6"/>
                  </a:solidFill>
                </a:rPr>
                <a:t>Upload</a:t>
              </a:r>
              <a:endParaRPr lang="en-US" i="1" dirty="0">
                <a:solidFill>
                  <a:schemeClr val="accent6"/>
                </a:solidFill>
                <a:latin typeface="Tahoma" charset="0"/>
                <a:ea typeface="Tahoma" charset="0"/>
                <a:cs typeface="Tahoma" charset="0"/>
              </a:endParaRPr>
            </a:p>
          </p:txBody>
        </p:sp>
        <p:sp>
          <p:nvSpPr>
            <p:cNvPr id="31" name="Rectangle 30"/>
            <p:cNvSpPr/>
            <p:nvPr/>
          </p:nvSpPr>
          <p:spPr>
            <a:xfrm>
              <a:off x="5520188" y="2025303"/>
              <a:ext cx="1290944" cy="600164"/>
            </a:xfrm>
            <a:prstGeom prst="rect">
              <a:avLst/>
            </a:prstGeom>
          </p:spPr>
          <p:txBody>
            <a:bodyPr wrap="square">
              <a:spAutoFit/>
            </a:bodyPr>
            <a:lstStyle/>
            <a:p>
              <a:r>
                <a:rPr lang="en-US" sz="1100" dirty="0" err="1">
                  <a:solidFill>
                    <a:schemeClr val="tx1">
                      <a:lumMod val="75000"/>
                    </a:schemeClr>
                  </a:solidFill>
                  <a:latin typeface="Calibri" charset="0"/>
                  <a:ea typeface="Calibri" charset="0"/>
                  <a:cs typeface="Calibri" charset="0"/>
                </a:rPr>
                <a:t>Kaltura</a:t>
              </a:r>
              <a:r>
                <a:rPr lang="en-US" sz="1100" dirty="0">
                  <a:solidFill>
                    <a:schemeClr val="tx1">
                      <a:lumMod val="75000"/>
                    </a:schemeClr>
                  </a:solidFill>
                  <a:latin typeface="Calibri" charset="0"/>
                  <a:ea typeface="Calibri" charset="0"/>
                  <a:cs typeface="Calibri" charset="0"/>
                </a:rPr>
                <a:t> API defined files as acceptable action argument</a:t>
              </a:r>
            </a:p>
          </p:txBody>
        </p:sp>
        <p:cxnSp>
          <p:nvCxnSpPr>
            <p:cNvPr id="42" name="Straight Connector 41"/>
            <p:cNvCxnSpPr/>
            <p:nvPr/>
          </p:nvCxnSpPr>
          <p:spPr>
            <a:xfrm flipH="1">
              <a:off x="5619868" y="1931643"/>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7164288" y="1419622"/>
            <a:ext cx="2445676" cy="1205845"/>
            <a:chOff x="7164288" y="1419622"/>
            <a:chExt cx="2445676" cy="1205845"/>
          </a:xfrm>
        </p:grpSpPr>
        <p:sp>
          <p:nvSpPr>
            <p:cNvPr id="29" name="Rectangle 28"/>
            <p:cNvSpPr/>
            <p:nvPr/>
          </p:nvSpPr>
          <p:spPr>
            <a:xfrm>
              <a:off x="7179563" y="1419622"/>
              <a:ext cx="2430401" cy="369332"/>
            </a:xfrm>
            <a:prstGeom prst="rect">
              <a:avLst/>
            </a:prstGeom>
          </p:spPr>
          <p:txBody>
            <a:bodyPr wrap="square">
              <a:spAutoFit/>
            </a:bodyPr>
            <a:lstStyle/>
            <a:p>
              <a:r>
                <a:rPr lang="en-US" b="1" i="1" dirty="0">
                  <a:solidFill>
                    <a:schemeClr val="accent6"/>
                  </a:solidFill>
                  <a:latin typeface="Tahoma" charset="0"/>
                  <a:ea typeface="Tahoma" charset="0"/>
                  <a:cs typeface="Tahoma" charset="0"/>
                </a:rPr>
                <a:t>Download</a:t>
              </a:r>
              <a:endParaRPr lang="en-US" i="1" dirty="0">
                <a:solidFill>
                  <a:schemeClr val="accent6"/>
                </a:solidFill>
                <a:latin typeface="Tahoma" charset="0"/>
                <a:ea typeface="Tahoma" charset="0"/>
                <a:cs typeface="Tahoma" charset="0"/>
              </a:endParaRPr>
            </a:p>
          </p:txBody>
        </p:sp>
        <p:sp>
          <p:nvSpPr>
            <p:cNvPr id="32" name="Rectangle 31"/>
            <p:cNvSpPr/>
            <p:nvPr/>
          </p:nvSpPr>
          <p:spPr>
            <a:xfrm>
              <a:off x="7164288" y="2025303"/>
              <a:ext cx="1368152" cy="600164"/>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Just provide us the URL, we will do the rest</a:t>
              </a:r>
            </a:p>
          </p:txBody>
        </p:sp>
        <p:cxnSp>
          <p:nvCxnSpPr>
            <p:cNvPr id="43" name="Straight Connector 42"/>
            <p:cNvCxnSpPr/>
            <p:nvPr/>
          </p:nvCxnSpPr>
          <p:spPr>
            <a:xfrm flipH="1">
              <a:off x="7277419" y="1930648"/>
              <a:ext cx="432048" cy="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1203598"/>
            <a:ext cx="3722546" cy="3456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8958" y="2116182"/>
            <a:ext cx="1096775" cy="1631216"/>
          </a:xfrm>
          <a:prstGeom prst="rect">
            <a:avLst/>
          </a:prstGeom>
        </p:spPr>
        <p:txBody>
          <a:bodyPr wrap="none">
            <a:spAutoFit/>
          </a:bodyPr>
          <a:lstStyle/>
          <a:p>
            <a:r>
              <a:rPr lang="en-US" sz="10000" b="1" i="1" dirty="0">
                <a:solidFill>
                  <a:srgbClr val="FFFFFF">
                    <a:alpha val="25000"/>
                  </a:srgbClr>
                </a:solidFill>
              </a:rPr>
              <a:t>2</a:t>
            </a:r>
          </a:p>
        </p:txBody>
      </p:sp>
      <p:sp>
        <p:nvSpPr>
          <p:cNvPr id="37" name="Rectangle 36">
            <a:extLst>
              <a:ext uri="{FF2B5EF4-FFF2-40B4-BE49-F238E27FC236}">
                <a16:creationId xmlns:a16="http://schemas.microsoft.com/office/drawing/2014/main" id="{52516983-6938-41FB-A5A3-F5F0FEA44A97}"/>
              </a:ext>
            </a:extLst>
          </p:cNvPr>
          <p:cNvSpPr/>
          <p:nvPr/>
        </p:nvSpPr>
        <p:spPr>
          <a:xfrm>
            <a:off x="4007567" y="3427281"/>
            <a:ext cx="1371852" cy="769441"/>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Expected returned type is file, instead of JSON / XML object.</a:t>
            </a:r>
          </a:p>
        </p:txBody>
      </p:sp>
      <p:grpSp>
        <p:nvGrpSpPr>
          <p:cNvPr id="45" name="Group 44">
            <a:extLst>
              <a:ext uri="{FF2B5EF4-FFF2-40B4-BE49-F238E27FC236}">
                <a16:creationId xmlns:a16="http://schemas.microsoft.com/office/drawing/2014/main" id="{ECC0468F-2F02-4E74-8420-50223831B199}"/>
              </a:ext>
            </a:extLst>
          </p:cNvPr>
          <p:cNvGrpSpPr/>
          <p:nvPr/>
        </p:nvGrpSpPr>
        <p:grpSpPr>
          <a:xfrm>
            <a:off x="4327686" y="2931790"/>
            <a:ext cx="211439" cy="360040"/>
            <a:chOff x="4327686" y="2931790"/>
            <a:chExt cx="211439" cy="360040"/>
          </a:xfrm>
        </p:grpSpPr>
        <p:cxnSp>
          <p:nvCxnSpPr>
            <p:cNvPr id="39" name="Straight Connector 38">
              <a:extLst>
                <a:ext uri="{FF2B5EF4-FFF2-40B4-BE49-F238E27FC236}">
                  <a16:creationId xmlns:a16="http://schemas.microsoft.com/office/drawing/2014/main" id="{5B8E2C5F-F5A0-467A-87D2-336D995B24AF}"/>
                </a:ext>
              </a:extLst>
            </p:cNvPr>
            <p:cNvCxnSpPr>
              <a:cxnSpLocks/>
            </p:cNvCxnSpPr>
            <p:nvPr/>
          </p:nvCxnSpPr>
          <p:spPr>
            <a:xfrm>
              <a:off x="4427984" y="2931790"/>
              <a:ext cx="0" cy="36004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7D1F78-978E-423A-B5EB-A3CA353F5F31}"/>
                </a:ext>
              </a:extLst>
            </p:cNvPr>
            <p:cNvCxnSpPr>
              <a:cxnSpLocks/>
            </p:cNvCxnSpPr>
            <p:nvPr/>
          </p:nvCxnSpPr>
          <p:spPr>
            <a:xfrm flipH="1">
              <a:off x="4427984" y="3216483"/>
              <a:ext cx="111141" cy="75347"/>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13CA12-3E3D-4681-9E78-ED25C753A2BC}"/>
                </a:ext>
              </a:extLst>
            </p:cNvPr>
            <p:cNvCxnSpPr>
              <a:cxnSpLocks/>
            </p:cNvCxnSpPr>
            <p:nvPr/>
          </p:nvCxnSpPr>
          <p:spPr>
            <a:xfrm>
              <a:off x="4327686" y="3216483"/>
              <a:ext cx="100298" cy="75347"/>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01C0B49-55BD-48CE-ABEC-C1C7FB39008D}"/>
              </a:ext>
            </a:extLst>
          </p:cNvPr>
          <p:cNvGrpSpPr/>
          <p:nvPr/>
        </p:nvGrpSpPr>
        <p:grpSpPr>
          <a:xfrm>
            <a:off x="5928774" y="2931790"/>
            <a:ext cx="211439" cy="360040"/>
            <a:chOff x="4327686" y="2931790"/>
            <a:chExt cx="211439" cy="360040"/>
          </a:xfrm>
        </p:grpSpPr>
        <p:cxnSp>
          <p:nvCxnSpPr>
            <p:cNvPr id="49" name="Straight Connector 48">
              <a:extLst>
                <a:ext uri="{FF2B5EF4-FFF2-40B4-BE49-F238E27FC236}">
                  <a16:creationId xmlns:a16="http://schemas.microsoft.com/office/drawing/2014/main" id="{1E3C0017-3063-4FCA-826F-C4A316E67081}"/>
                </a:ext>
              </a:extLst>
            </p:cNvPr>
            <p:cNvCxnSpPr>
              <a:cxnSpLocks/>
            </p:cNvCxnSpPr>
            <p:nvPr/>
          </p:nvCxnSpPr>
          <p:spPr>
            <a:xfrm>
              <a:off x="4427984" y="2931790"/>
              <a:ext cx="0" cy="36004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2904B9E-3134-4800-B7BD-770D9A47B40E}"/>
                </a:ext>
              </a:extLst>
            </p:cNvPr>
            <p:cNvCxnSpPr>
              <a:cxnSpLocks/>
            </p:cNvCxnSpPr>
            <p:nvPr/>
          </p:nvCxnSpPr>
          <p:spPr>
            <a:xfrm flipH="1">
              <a:off x="4427984" y="3216483"/>
              <a:ext cx="111141" cy="75347"/>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AC1215-022C-4086-BE1A-D1362F0A2D22}"/>
                </a:ext>
              </a:extLst>
            </p:cNvPr>
            <p:cNvCxnSpPr>
              <a:cxnSpLocks/>
            </p:cNvCxnSpPr>
            <p:nvPr/>
          </p:nvCxnSpPr>
          <p:spPr>
            <a:xfrm>
              <a:off x="4327686" y="3216483"/>
              <a:ext cx="100298" cy="75347"/>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63A271AB-AAAD-43D5-A4F3-5E956B346CA3}"/>
              </a:ext>
            </a:extLst>
          </p:cNvPr>
          <p:cNvSpPr/>
          <p:nvPr/>
        </p:nvSpPr>
        <p:spPr>
          <a:xfrm>
            <a:off x="5503674" y="3425717"/>
            <a:ext cx="1371852" cy="600164"/>
          </a:xfrm>
          <a:prstGeom prst="rect">
            <a:avLst/>
          </a:prstGeom>
        </p:spPr>
        <p:txBody>
          <a:bodyPr wrap="square">
            <a:spAutoFit/>
          </a:bodyPr>
          <a:lstStyle/>
          <a:p>
            <a:r>
              <a:rPr lang="en-US" sz="1100" dirty="0">
                <a:solidFill>
                  <a:schemeClr val="tx1">
                    <a:lumMod val="75000"/>
                  </a:schemeClr>
                </a:solidFill>
                <a:latin typeface="Calibri" charset="0"/>
                <a:ea typeface="Calibri" charset="0"/>
                <a:cs typeface="Calibri" charset="0"/>
              </a:rPr>
              <a:t>POST body contains both files and JSON as form fields.</a:t>
            </a:r>
          </a:p>
        </p:txBody>
      </p:sp>
      <p:grpSp>
        <p:nvGrpSpPr>
          <p:cNvPr id="53" name="Group 52">
            <a:extLst>
              <a:ext uri="{FF2B5EF4-FFF2-40B4-BE49-F238E27FC236}">
                <a16:creationId xmlns:a16="http://schemas.microsoft.com/office/drawing/2014/main" id="{29B76802-DF4A-45B2-8114-9CEED976B4C7}"/>
              </a:ext>
            </a:extLst>
          </p:cNvPr>
          <p:cNvGrpSpPr/>
          <p:nvPr/>
        </p:nvGrpSpPr>
        <p:grpSpPr>
          <a:xfrm>
            <a:off x="7630159" y="2931790"/>
            <a:ext cx="211439" cy="360040"/>
            <a:chOff x="4327686" y="2931790"/>
            <a:chExt cx="211439" cy="360040"/>
          </a:xfrm>
        </p:grpSpPr>
        <p:cxnSp>
          <p:nvCxnSpPr>
            <p:cNvPr id="54" name="Straight Connector 53">
              <a:extLst>
                <a:ext uri="{FF2B5EF4-FFF2-40B4-BE49-F238E27FC236}">
                  <a16:creationId xmlns:a16="http://schemas.microsoft.com/office/drawing/2014/main" id="{B1A5D790-886A-447D-BE23-8C624CC40E25}"/>
                </a:ext>
              </a:extLst>
            </p:cNvPr>
            <p:cNvCxnSpPr>
              <a:cxnSpLocks/>
            </p:cNvCxnSpPr>
            <p:nvPr/>
          </p:nvCxnSpPr>
          <p:spPr>
            <a:xfrm>
              <a:off x="4427984" y="2931790"/>
              <a:ext cx="0" cy="360040"/>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6AC435B-BADB-4D5B-B3F5-554B5AB36457}"/>
                </a:ext>
              </a:extLst>
            </p:cNvPr>
            <p:cNvCxnSpPr>
              <a:cxnSpLocks/>
            </p:cNvCxnSpPr>
            <p:nvPr/>
          </p:nvCxnSpPr>
          <p:spPr>
            <a:xfrm flipH="1">
              <a:off x="4427984" y="3216483"/>
              <a:ext cx="111141" cy="75347"/>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131BFAE-5D6F-45CD-99B7-C571965D5F7D}"/>
                </a:ext>
              </a:extLst>
            </p:cNvPr>
            <p:cNvCxnSpPr>
              <a:cxnSpLocks/>
            </p:cNvCxnSpPr>
            <p:nvPr/>
          </p:nvCxnSpPr>
          <p:spPr>
            <a:xfrm>
              <a:off x="4327686" y="3216483"/>
              <a:ext cx="100298" cy="75347"/>
            </a:xfrm>
            <a:prstGeom prst="line">
              <a:avLst/>
            </a:prstGeom>
            <a:ln w="444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341E25E4-F0C3-4EE5-9893-D2D12763D811}"/>
              </a:ext>
            </a:extLst>
          </p:cNvPr>
          <p:cNvSpPr/>
          <p:nvPr/>
        </p:nvSpPr>
        <p:spPr>
          <a:xfrm>
            <a:off x="7276438" y="3459448"/>
            <a:ext cx="1371852" cy="938719"/>
          </a:xfrm>
          <a:prstGeom prst="rect">
            <a:avLst/>
          </a:prstGeom>
        </p:spPr>
        <p:txBody>
          <a:bodyPr wrap="square">
            <a:spAutoFit/>
          </a:bodyPr>
          <a:lstStyle/>
          <a:p>
            <a:r>
              <a:rPr lang="en-US" sz="1100" dirty="0" err="1">
                <a:solidFill>
                  <a:schemeClr val="tx1">
                    <a:lumMod val="75000"/>
                  </a:schemeClr>
                </a:solidFill>
                <a:latin typeface="Calibri" charset="0"/>
                <a:ea typeface="Calibri" charset="0"/>
                <a:cs typeface="Calibri" charset="0"/>
              </a:rPr>
              <a:t>Async</a:t>
            </a:r>
            <a:r>
              <a:rPr lang="en-US" sz="1100" dirty="0">
                <a:solidFill>
                  <a:schemeClr val="tx1">
                    <a:lumMod val="75000"/>
                  </a:schemeClr>
                </a:solidFill>
                <a:latin typeface="Calibri" charset="0"/>
                <a:ea typeface="Calibri" charset="0"/>
                <a:cs typeface="Calibri" charset="0"/>
              </a:rPr>
              <a:t> process to download the media in chunks, status could be tracked using API.</a:t>
            </a:r>
          </a:p>
        </p:txBody>
      </p:sp>
      <p:pic>
        <p:nvPicPr>
          <p:cNvPr id="46" name="Picture 45">
            <a:extLst>
              <a:ext uri="{FF2B5EF4-FFF2-40B4-BE49-F238E27FC236}">
                <a16:creationId xmlns:a16="http://schemas.microsoft.com/office/drawing/2014/main" id="{D9CCABA8-49E0-4C3C-B45D-8EDE166C92EF}"/>
              </a:ext>
            </a:extLst>
          </p:cNvPr>
          <p:cNvPicPr>
            <a:picLocks noChangeAspect="1"/>
          </p:cNvPicPr>
          <p:nvPr/>
        </p:nvPicPr>
        <p:blipFill>
          <a:blip r:embed="rId4"/>
          <a:stretch>
            <a:fillRect/>
          </a:stretch>
        </p:blipFill>
        <p:spPr>
          <a:xfrm>
            <a:off x="-310462" y="1347614"/>
            <a:ext cx="3882498" cy="4063682"/>
          </a:xfrm>
          <a:prstGeom prst="rect">
            <a:avLst/>
          </a:prstGeom>
        </p:spPr>
      </p:pic>
    </p:spTree>
    <p:extLst>
      <p:ext uri="{BB962C8B-B14F-4D97-AF65-F5344CB8AC3E}">
        <p14:creationId xmlns:p14="http://schemas.microsoft.com/office/powerpoint/2010/main" val="51512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7" y="0"/>
            <a:ext cx="9144000" cy="4659982"/>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96620" y="0"/>
            <a:ext cx="4749268" cy="4659981"/>
          </a:xfrm>
          <a:prstGeom prst="rect">
            <a:avLst/>
          </a:prstGeom>
          <a:gradFill flip="none" rotWithShape="1">
            <a:gsLst>
              <a:gs pos="0">
                <a:schemeClr val="bg1">
                  <a:lumMod val="95000"/>
                  <a:alpha val="12000"/>
                </a:schemeClr>
              </a:gs>
              <a:gs pos="100000">
                <a:schemeClr val="bg1">
                  <a:lumMod val="9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23528" y="483519"/>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Serve Actions</a:t>
            </a:r>
          </a:p>
        </p:txBody>
      </p:sp>
      <p:cxnSp>
        <p:nvCxnSpPr>
          <p:cNvPr id="58" name="Straight Connector 57"/>
          <p:cNvCxnSpPr/>
          <p:nvPr/>
        </p:nvCxnSpPr>
        <p:spPr>
          <a:xfrm flipH="1">
            <a:off x="539552"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Shape 6"/>
          <p:cNvSpPr/>
          <p:nvPr/>
        </p:nvSpPr>
        <p:spPr>
          <a:xfrm flipH="1">
            <a:off x="22944785" y="12522178"/>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 name="Shape 7">
            <a:hlinkClick r:id="" action="ppaction://hlinkshowjump?jump=previousslide"/>
          </p:cNvPr>
          <p:cNvSpPr/>
          <p:nvPr/>
        </p:nvSpPr>
        <p:spPr>
          <a:xfrm>
            <a:off x="22491700" y="12788900"/>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3" name="Shape 8">
            <a:hlinkClick r:id="" action="ppaction://hlinkshowjump?jump=nextslide"/>
          </p:cNvPr>
          <p:cNvSpPr/>
          <p:nvPr/>
        </p:nvSpPr>
        <p:spPr>
          <a:xfrm>
            <a:off x="23279100" y="12776200"/>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nvGrpSpPr>
          <p:cNvPr id="14" name="Group 13"/>
          <p:cNvGrpSpPr/>
          <p:nvPr/>
        </p:nvGrpSpPr>
        <p:grpSpPr>
          <a:xfrm>
            <a:off x="22081149" y="11788942"/>
            <a:ext cx="918588" cy="770438"/>
            <a:chOff x="22644100" y="12163592"/>
            <a:chExt cx="918588" cy="770438"/>
          </a:xfrm>
        </p:grpSpPr>
        <p:sp>
          <p:nvSpPr>
            <p:cNvPr id="15"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6"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17"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18" name="Group 17"/>
          <p:cNvGrpSpPr/>
          <p:nvPr/>
        </p:nvGrpSpPr>
        <p:grpSpPr>
          <a:xfrm>
            <a:off x="22233549" y="11941342"/>
            <a:ext cx="918588" cy="770438"/>
            <a:chOff x="22644100" y="12163592"/>
            <a:chExt cx="918588" cy="770438"/>
          </a:xfrm>
        </p:grpSpPr>
        <p:sp>
          <p:nvSpPr>
            <p:cNvPr id="19" name="Shape 6"/>
            <p:cNvSpPr/>
            <p:nvPr userDrawn="1"/>
          </p:nvSpPr>
          <p:spPr>
            <a:xfrm flipH="1">
              <a:off x="23097185" y="12163592"/>
              <a:ext cx="1" cy="770438"/>
            </a:xfrm>
            <a:prstGeom prst="line">
              <a:avLst/>
            </a:prstGeom>
            <a:ln w="25400">
              <a:solidFill>
                <a:srgbClr val="EBEBE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0" name="Shape 7">
              <a:hlinkClick r:id="" action="ppaction://hlinkshowjump?jump=previousslide"/>
            </p:cNvPr>
            <p:cNvSpPr/>
            <p:nvPr userDrawn="1"/>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1" name="Shape 8">
              <a:hlinkClick r:id="" action="ppaction://hlinkshowjump?jump=nextslide"/>
            </p:cNvPr>
            <p:cNvSpPr/>
            <p:nvPr userDrawn="1"/>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grpSp>
        <p:nvGrpSpPr>
          <p:cNvPr id="22" name="Group 21"/>
          <p:cNvGrpSpPr/>
          <p:nvPr/>
        </p:nvGrpSpPr>
        <p:grpSpPr>
          <a:xfrm rot="10800000" flipH="1">
            <a:off x="7164288" y="4784266"/>
            <a:ext cx="281090" cy="235756"/>
            <a:chOff x="22644100" y="12163592"/>
            <a:chExt cx="918588" cy="770438"/>
          </a:xfrm>
        </p:grpSpPr>
        <p:sp>
          <p:nvSpPr>
            <p:cNvPr id="23" name="Shape 6"/>
            <p:cNvSpPr/>
            <p:nvPr/>
          </p:nvSpPr>
          <p:spPr>
            <a:xfrm flipH="1">
              <a:off x="23097185" y="12163592"/>
              <a:ext cx="1" cy="770438"/>
            </a:xfrm>
            <a:prstGeom prst="line">
              <a:avLst/>
            </a:prstGeom>
            <a:ln w="25400">
              <a:solidFill>
                <a:srgbClr val="EBEBEB"/>
              </a:solidFill>
              <a:miter lim="400000"/>
            </a:ln>
          </p:spPr>
          <p:txBody>
            <a:bodyPr lIns="0" tIns="0" rIns="0" bIns="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algn="l" defTabSz="457200">
                <a:defRPr sz="1200">
                  <a:latin typeface="Helvetica"/>
                  <a:ea typeface="Helvetica"/>
                  <a:cs typeface="Helvetica"/>
                  <a:sym typeface="Helvetica"/>
                </a:defRPr>
              </a:pPr>
              <a:endParaRPr/>
            </a:p>
          </p:txBody>
        </p:sp>
        <p:sp>
          <p:nvSpPr>
            <p:cNvPr id="24" name="Shape 7">
              <a:hlinkClick r:id="" action="ppaction://hlinkshowjump?jump=previousslide"/>
            </p:cNvPr>
            <p:cNvSpPr/>
            <p:nvPr/>
          </p:nvSpPr>
          <p:spPr>
            <a:xfrm>
              <a:off x="22644100" y="12430314"/>
              <a:ext cx="131181" cy="233458"/>
            </a:xfrm>
            <a:custGeom>
              <a:avLst/>
              <a:gdLst/>
              <a:ahLst/>
              <a:cxnLst>
                <a:cxn ang="0">
                  <a:pos x="wd2" y="hd2"/>
                </a:cxn>
                <a:cxn ang="5400000">
                  <a:pos x="wd2" y="hd2"/>
                </a:cxn>
                <a:cxn ang="10800000">
                  <a:pos x="wd2" y="hd2"/>
                </a:cxn>
                <a:cxn ang="16200000">
                  <a:pos x="wd2" y="hd2"/>
                </a:cxn>
              </a:cxnLst>
              <a:rect l="0" t="0" r="r" b="b"/>
              <a:pathLst>
                <a:path w="21600" h="21542" extrusionOk="0">
                  <a:moveTo>
                    <a:pt x="20068" y="21428"/>
                  </a:moveTo>
                  <a:cubicBezTo>
                    <a:pt x="19592" y="21542"/>
                    <a:pt x="19129" y="21571"/>
                    <a:pt x="18692" y="21512"/>
                  </a:cubicBezTo>
                  <a:cubicBezTo>
                    <a:pt x="18262" y="21454"/>
                    <a:pt x="17864" y="21333"/>
                    <a:pt x="17506" y="21143"/>
                  </a:cubicBezTo>
                  <a:lnTo>
                    <a:pt x="717" y="11701"/>
                  </a:lnTo>
                  <a:cubicBezTo>
                    <a:pt x="241" y="11433"/>
                    <a:pt x="0" y="11122"/>
                    <a:pt x="0" y="10771"/>
                  </a:cubicBezTo>
                  <a:cubicBezTo>
                    <a:pt x="0" y="10387"/>
                    <a:pt x="241" y="10068"/>
                    <a:pt x="717" y="9809"/>
                  </a:cubicBezTo>
                  <a:lnTo>
                    <a:pt x="17506" y="399"/>
                  </a:lnTo>
                  <a:cubicBezTo>
                    <a:pt x="17838" y="213"/>
                    <a:pt x="18236" y="88"/>
                    <a:pt x="18692" y="30"/>
                  </a:cubicBezTo>
                  <a:cubicBezTo>
                    <a:pt x="19149" y="-29"/>
                    <a:pt x="19612" y="0"/>
                    <a:pt x="20068" y="114"/>
                  </a:cubicBezTo>
                  <a:cubicBezTo>
                    <a:pt x="20544" y="209"/>
                    <a:pt x="20922" y="370"/>
                    <a:pt x="21196" y="600"/>
                  </a:cubicBezTo>
                  <a:cubicBezTo>
                    <a:pt x="21463" y="827"/>
                    <a:pt x="21600" y="1069"/>
                    <a:pt x="21600" y="1325"/>
                  </a:cubicBezTo>
                  <a:lnTo>
                    <a:pt x="21600" y="20177"/>
                  </a:lnTo>
                  <a:cubicBezTo>
                    <a:pt x="21600" y="20466"/>
                    <a:pt x="21463" y="20718"/>
                    <a:pt x="21196" y="20927"/>
                  </a:cubicBezTo>
                  <a:cubicBezTo>
                    <a:pt x="20922" y="21146"/>
                    <a:pt x="20544" y="21311"/>
                    <a:pt x="20068" y="21428"/>
                  </a:cubicBezTo>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sp>
          <p:nvSpPr>
            <p:cNvPr id="25" name="Shape 8">
              <a:hlinkClick r:id="" action="ppaction://hlinkshowjump?jump=nextslide"/>
            </p:cNvPr>
            <p:cNvSpPr/>
            <p:nvPr/>
          </p:nvSpPr>
          <p:spPr>
            <a:xfrm>
              <a:off x="23431500" y="12417614"/>
              <a:ext cx="131188" cy="233693"/>
            </a:xfrm>
            <a:custGeom>
              <a:avLst/>
              <a:gdLst/>
              <a:ahLst/>
              <a:cxnLst>
                <a:cxn ang="0">
                  <a:pos x="wd2" y="hd2"/>
                </a:cxn>
                <a:cxn ang="5400000">
                  <a:pos x="wd2" y="hd2"/>
                </a:cxn>
                <a:cxn ang="10800000">
                  <a:pos x="wd2" y="hd2"/>
                </a:cxn>
                <a:cxn ang="16200000">
                  <a:pos x="wd2" y="hd2"/>
                </a:cxn>
              </a:cxnLst>
              <a:rect l="0" t="0" r="r" b="b"/>
              <a:pathLst>
                <a:path w="21582" h="21382" extrusionOk="0">
                  <a:moveTo>
                    <a:pt x="0" y="1324"/>
                  </a:moveTo>
                  <a:cubicBezTo>
                    <a:pt x="0" y="758"/>
                    <a:pt x="489" y="355"/>
                    <a:pt x="1466" y="123"/>
                  </a:cubicBezTo>
                  <a:cubicBezTo>
                    <a:pt x="2443" y="-106"/>
                    <a:pt x="3316" y="-15"/>
                    <a:pt x="4084" y="402"/>
                  </a:cubicBezTo>
                  <a:lnTo>
                    <a:pt x="20890" y="9729"/>
                  </a:lnTo>
                  <a:cubicBezTo>
                    <a:pt x="21372" y="9994"/>
                    <a:pt x="21600" y="10313"/>
                    <a:pt x="21581" y="10687"/>
                  </a:cubicBezTo>
                  <a:cubicBezTo>
                    <a:pt x="21581" y="11046"/>
                    <a:pt x="21346" y="11354"/>
                    <a:pt x="20890" y="11609"/>
                  </a:cubicBezTo>
                  <a:lnTo>
                    <a:pt x="4084" y="20971"/>
                  </a:lnTo>
                  <a:cubicBezTo>
                    <a:pt x="3316" y="21400"/>
                    <a:pt x="2443" y="21494"/>
                    <a:pt x="1466" y="21251"/>
                  </a:cubicBezTo>
                  <a:cubicBezTo>
                    <a:pt x="495" y="21019"/>
                    <a:pt x="0" y="20605"/>
                    <a:pt x="0" y="20017"/>
                  </a:cubicBezTo>
                  <a:lnTo>
                    <a:pt x="0" y="1324"/>
                  </a:lnTo>
                  <a:close/>
                </a:path>
              </a:pathLst>
            </a:custGeom>
            <a:solidFill>
              <a:srgbClr val="AAAAAA"/>
            </a:solidFill>
            <a:ln w="12700">
              <a:miter lim="400000"/>
            </a:ln>
          </p:spPr>
          <p:txBody>
            <a:bodyPr lIns="38100" tIns="38100" rIns="38100" bIns="38100" anchor="ctr"/>
            <a:ls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lvl="0" defTabSz="457200">
                <a:defRPr sz="6400">
                  <a:solidFill>
                    <a:srgbClr val="FFFFFF"/>
                  </a:solidFill>
                  <a:effectLst>
                    <a:outerShdw blurRad="38100" dist="12700" dir="5400000" rotWithShape="0">
                      <a:srgbClr val="000000">
                        <a:alpha val="50000"/>
                      </a:srgbClr>
                    </a:outerShdw>
                  </a:effectLst>
                </a:defRPr>
              </a:pPr>
              <a:endParaRP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821377"/>
            <a:ext cx="804279" cy="170318"/>
          </a:xfrm>
          <a:prstGeom prst="rect">
            <a:avLst/>
          </a:prstGeom>
        </p:spPr>
      </p:pic>
      <p:sp>
        <p:nvSpPr>
          <p:cNvPr id="3" name="Rectangle 2"/>
          <p:cNvSpPr/>
          <p:nvPr/>
        </p:nvSpPr>
        <p:spPr>
          <a:xfrm>
            <a:off x="467544" y="1203598"/>
            <a:ext cx="3672408" cy="1477328"/>
          </a:xfrm>
          <a:prstGeom prst="rect">
            <a:avLst/>
          </a:prstGeom>
        </p:spPr>
        <p:txBody>
          <a:bodyPr wrap="square">
            <a:spAutoFit/>
          </a:bodyPr>
          <a:lstStyle/>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Thumbnail – crop and resize on the fly</a:t>
            </a:r>
          </a:p>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Video – progressive download, clip and trim on the fly</a:t>
            </a:r>
          </a:p>
          <a:p>
            <a:pPr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Closed captions – SRT, DFXP, </a:t>
            </a:r>
            <a:r>
              <a:rPr lang="en-US" sz="1200" dirty="0" err="1">
                <a:solidFill>
                  <a:schemeClr val="tx1">
                    <a:lumMod val="75000"/>
                  </a:schemeClr>
                </a:solidFill>
                <a:latin typeface="Calibri" charset="0"/>
                <a:ea typeface="Calibri" charset="0"/>
                <a:cs typeface="Calibri" charset="0"/>
              </a:rPr>
              <a:t>WebVTT</a:t>
            </a:r>
            <a:r>
              <a:rPr lang="en-US" sz="1200" dirty="0">
                <a:solidFill>
                  <a:schemeClr val="tx1">
                    <a:lumMod val="75000"/>
                  </a:schemeClr>
                </a:solidFill>
                <a:latin typeface="Calibri" charset="0"/>
                <a:ea typeface="Calibri" charset="0"/>
                <a:cs typeface="Calibri" charset="0"/>
              </a:rPr>
              <a:t>, CAP</a:t>
            </a:r>
          </a:p>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Related files – PDF, Text</a:t>
            </a:r>
          </a:p>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Configuration files – JSON, XML, YAML</a:t>
            </a:r>
          </a:p>
        </p:txBody>
      </p:sp>
      <p:sp>
        <p:nvSpPr>
          <p:cNvPr id="35" name="Rectangle 34"/>
          <p:cNvSpPr/>
          <p:nvPr/>
        </p:nvSpPr>
        <p:spPr>
          <a:xfrm>
            <a:off x="539552"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61541" y="4024775"/>
            <a:ext cx="352050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0CED6AB-B51A-4C11-B91F-640FFD85D879}"/>
              </a:ext>
            </a:extLst>
          </p:cNvPr>
          <p:cNvSpPr txBox="1">
            <a:spLocks/>
          </p:cNvSpPr>
          <p:nvPr/>
        </p:nvSpPr>
        <p:spPr>
          <a:xfrm>
            <a:off x="4499992" y="478672"/>
            <a:ext cx="3816424" cy="432048"/>
          </a:xfrm>
          <a:prstGeom prst="rect">
            <a:avLst/>
          </a:prstGeom>
        </p:spPr>
        <p:txBody>
          <a:bodyPr vert="horz" lIns="180000" tIns="45720" rIns="91440" bIns="45720" rtlCol="0" anchor="t" anchorCtr="0">
            <a:normAutofit/>
          </a:bodyPr>
          <a:lstStyle>
            <a:lvl1pPr algn="l" defTabSz="914400" rtl="0" eaLnBrk="1" latinLnBrk="0" hangingPunct="1">
              <a:spcBef>
                <a:spcPct val="0"/>
              </a:spcBef>
              <a:buNone/>
              <a:defRPr sz="1900" b="1" i="1" kern="1200">
                <a:solidFill>
                  <a:schemeClr val="tx1">
                    <a:lumMod val="75000"/>
                  </a:schemeClr>
                </a:solidFill>
                <a:latin typeface="+mj-lt"/>
                <a:ea typeface="+mj-ea"/>
                <a:cs typeface="+mj-cs"/>
              </a:defRPr>
            </a:lvl1pPr>
          </a:lstStyle>
          <a:p>
            <a:r>
              <a:rPr lang="en-US" dirty="0"/>
              <a:t>File Upload</a:t>
            </a:r>
          </a:p>
        </p:txBody>
      </p:sp>
      <p:sp>
        <p:nvSpPr>
          <p:cNvPr id="39" name="Rectangle 38">
            <a:extLst>
              <a:ext uri="{FF2B5EF4-FFF2-40B4-BE49-F238E27FC236}">
                <a16:creationId xmlns:a16="http://schemas.microsoft.com/office/drawing/2014/main" id="{7D188772-4E3C-4B77-BE2B-14E0AAF4F217}"/>
              </a:ext>
            </a:extLst>
          </p:cNvPr>
          <p:cNvSpPr/>
          <p:nvPr/>
        </p:nvSpPr>
        <p:spPr>
          <a:xfrm>
            <a:off x="4605609" y="1203598"/>
            <a:ext cx="4032448" cy="1754326"/>
          </a:xfrm>
          <a:prstGeom prst="rect">
            <a:avLst/>
          </a:prstGeom>
        </p:spPr>
        <p:txBody>
          <a:bodyPr wrap="square">
            <a:spAutoFit/>
          </a:bodyPr>
          <a:lstStyle/>
          <a:p>
            <a:pPr lvl="0" defTabSz="685800" fontAlgn="base">
              <a:lnSpc>
                <a:spcPct val="150000"/>
              </a:lnSpc>
              <a:spcBef>
                <a:spcPct val="0"/>
              </a:spcBef>
              <a:spcAft>
                <a:spcPct val="0"/>
              </a:spcAft>
              <a:defRPr/>
            </a:pPr>
            <a:r>
              <a:rPr lang="en-US" sz="1200" dirty="0">
                <a:solidFill>
                  <a:schemeClr val="tx1">
                    <a:lumMod val="75000"/>
                  </a:schemeClr>
                </a:solidFill>
                <a:latin typeface="Calibri" charset="0"/>
                <a:ea typeface="Calibri" charset="0"/>
                <a:cs typeface="Calibri" charset="0"/>
              </a:rPr>
              <a:t>Thumbnails, Video, Closed Caption, etc.</a:t>
            </a:r>
          </a:p>
          <a:p>
            <a:pPr lvl="0" defTabSz="685800" fontAlgn="base">
              <a:lnSpc>
                <a:spcPct val="150000"/>
              </a:lnSpc>
              <a:spcBef>
                <a:spcPct val="0"/>
              </a:spcBef>
              <a:spcAft>
                <a:spcPct val="0"/>
              </a:spcAft>
              <a:defRPr/>
            </a:pPr>
            <a:r>
              <a:rPr lang="en-US" sz="1200" b="1" dirty="0">
                <a:solidFill>
                  <a:schemeClr val="tx1">
                    <a:lumMod val="75000"/>
                  </a:schemeClr>
                </a:solidFill>
                <a:latin typeface="Calibri" charset="0"/>
                <a:ea typeface="Calibri" charset="0"/>
                <a:cs typeface="Calibri" charset="0"/>
              </a:rPr>
              <a:t>Chunked upload support</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Different DC – redirect</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Different machines – shared disc</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Chunks in wrong order – manage chunks info</a:t>
            </a:r>
          </a:p>
          <a:p>
            <a:pPr marL="171450" lvl="0" indent="-171450" defTabSz="685800" fontAlgn="base">
              <a:lnSpc>
                <a:spcPct val="150000"/>
              </a:lnSpc>
              <a:spcBef>
                <a:spcPct val="0"/>
              </a:spcBef>
              <a:spcAft>
                <a:spcPct val="0"/>
              </a:spcAft>
              <a:buFont typeface="Arial" panose="020B0604020202020204" pitchFamily="34" charset="0"/>
              <a:buChar char="•"/>
              <a:defRPr/>
            </a:pPr>
            <a:r>
              <a:rPr lang="en-US" sz="1200" dirty="0">
                <a:solidFill>
                  <a:schemeClr val="tx1">
                    <a:lumMod val="75000"/>
                  </a:schemeClr>
                </a:solidFill>
                <a:latin typeface="Calibri" charset="0"/>
                <a:ea typeface="Calibri" charset="0"/>
                <a:cs typeface="Calibri" charset="0"/>
              </a:rPr>
              <a:t>Retroactive handling when the upload is done</a:t>
            </a:r>
          </a:p>
        </p:txBody>
      </p:sp>
      <p:cxnSp>
        <p:nvCxnSpPr>
          <p:cNvPr id="47" name="Straight Connector 46">
            <a:extLst>
              <a:ext uri="{FF2B5EF4-FFF2-40B4-BE49-F238E27FC236}">
                <a16:creationId xmlns:a16="http://schemas.microsoft.com/office/drawing/2014/main" id="{D03C8180-EAD9-4152-9DA0-A73E0CCECD35}"/>
              </a:ext>
            </a:extLst>
          </p:cNvPr>
          <p:cNvCxnSpPr/>
          <p:nvPr/>
        </p:nvCxnSpPr>
        <p:spPr>
          <a:xfrm flipH="1">
            <a:off x="4716016" y="987574"/>
            <a:ext cx="432048" cy="0"/>
          </a:xfrm>
          <a:prstGeom prst="line">
            <a:avLst/>
          </a:prstGeom>
          <a:ln w="444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01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childTnLst>
                          </p:cTn>
                        </p:par>
                        <p:par>
                          <p:cTn id="8" fill="hold">
                            <p:stCondLst>
                              <p:cond delay="222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200"/>
                                        <p:tgtEl>
                                          <p:spTgt spid="35"/>
                                        </p:tgtEl>
                                      </p:cBhvr>
                                    </p:animEffect>
                                  </p:childTnLst>
                                </p:cTn>
                              </p:par>
                              <p:par>
                                <p:cTn id="12" presetID="22" presetClass="entr" presetSubtype="4" fill="hold" grpId="0" nodeType="withEffect">
                                  <p:stCondLst>
                                    <p:cond delay="2500"/>
                                  </p:stCondLst>
                                  <p:iterate type="lt">
                                    <p:tmPct val="10000"/>
                                  </p:iterate>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par>
                                <p:cTn id="15" presetID="10" presetClass="entr" presetSubtype="0" fill="hold" grpId="0" nodeType="withEffect">
                                  <p:stCondLst>
                                    <p:cond delay="500"/>
                                  </p:stCondLst>
                                  <p:iterate type="lt">
                                    <p:tmPct val="10000"/>
                                  </p:iterate>
                                  <p:childTnLst>
                                    <p:set>
                                      <p:cBhvr>
                                        <p:cTn id="16" dur="1" fill="hold">
                                          <p:stCondLst>
                                            <p:cond delay="0"/>
                                          </p:stCondLst>
                                        </p:cTn>
                                        <p:tgtEl>
                                          <p:spTgt spid="39"/>
                                        </p:tgtEl>
                                        <p:attrNameLst>
                                          <p:attrName>style.visibility</p:attrName>
                                        </p:attrNameLst>
                                      </p:cBhvr>
                                      <p:to>
                                        <p:strVal val="visible"/>
                                      </p:to>
                                    </p:set>
                                    <p:animEffect transition="in" filter="fade">
                                      <p:cBhvr>
                                        <p:cTn id="17" dur="1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42" grpId="0" animBg="1"/>
      <p:bldP spid="39" grpId="0"/>
    </p:bldLst>
  </p:timing>
</p:sld>
</file>

<file path=ppt/theme/theme1.xml><?xml version="1.0" encoding="utf-8"?>
<a:theme xmlns:a="http://schemas.openxmlformats.org/drawingml/2006/main" name="Office Theme">
  <a:themeElements>
    <a:clrScheme name="kultura">
      <a:dk1>
        <a:srgbClr val="4D4D4D"/>
      </a:dk1>
      <a:lt1>
        <a:sysClr val="window" lastClr="FFFFFF"/>
      </a:lt1>
      <a:dk2>
        <a:srgbClr val="B1D238"/>
      </a:dk2>
      <a:lt2>
        <a:srgbClr val="1B4A97"/>
      </a:lt2>
      <a:accent1>
        <a:srgbClr val="FCD203"/>
      </a:accent1>
      <a:accent2>
        <a:srgbClr val="DA1F26"/>
      </a:accent2>
      <a:accent3>
        <a:srgbClr val="009344"/>
      </a:accent3>
      <a:accent4>
        <a:srgbClr val="06A885"/>
      </a:accent4>
      <a:accent5>
        <a:srgbClr val="00ABCC"/>
      </a:accent5>
      <a:accent6>
        <a:srgbClr val="F8A61A"/>
      </a:accent6>
      <a:hlink>
        <a:srgbClr val="009344"/>
      </a:hlink>
      <a:folHlink>
        <a:srgbClr val="B1D23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AA97567-0F3B-D949-970C-438CF8264B91}">
  <we:reference id="wa104379997" version="1.0.0.2" store="en-US" storeType="OMEX"/>
  <we:alternateReferences>
    <we:reference id="wa104379997" version="1.0.0.2"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22154</TotalTime>
  <Words>1898</Words>
  <Application>Microsoft Office PowerPoint</Application>
  <PresentationFormat>On-screen Show (16:9)</PresentationFormat>
  <Paragraphs>277</Paragraphs>
  <Slides>20</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Courier New</vt:lpstr>
      <vt:lpstr>Gill Sans</vt:lpstr>
      <vt:lpstr>Helvetica</vt:lpstr>
      <vt:lpstr>Source Sans Pro Light</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siga</dc:creator>
  <cp:lastModifiedBy>Jonathan Kanarek</cp:lastModifiedBy>
  <cp:revision>1428</cp:revision>
  <dcterms:created xsi:type="dcterms:W3CDTF">2016-04-20T06:10:55Z</dcterms:created>
  <dcterms:modified xsi:type="dcterms:W3CDTF">2018-01-30T08:49:03Z</dcterms:modified>
</cp:coreProperties>
</file>