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Roboto"/>
      <p:regular r:id="rId41"/>
      <p:bold r:id="rId42"/>
      <p:italic r:id="rId43"/>
      <p:boldItalic r:id="rId44"/>
    </p:embeddedFont>
    <p:embeddedFont>
      <p:font typeface="Average"/>
      <p:regular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8.xml"/><Relationship Id="rId44" Type="http://schemas.openxmlformats.org/officeDocument/2006/relationships/font" Target="fonts/Roboto-boldItalic.fntdata"/><Relationship Id="rId21" Type="http://schemas.openxmlformats.org/officeDocument/2006/relationships/slide" Target="slides/slide17.xml"/><Relationship Id="rId43" Type="http://schemas.openxmlformats.org/officeDocument/2006/relationships/font" Target="fonts/Roboto-italic.fntdata"/><Relationship Id="rId24" Type="http://schemas.openxmlformats.org/officeDocument/2006/relationships/slide" Target="slides/slide20.xml"/><Relationship Id="rId46" Type="http://schemas.openxmlformats.org/officeDocument/2006/relationships/font" Target="fonts/Oswald-regular.fntdata"/><Relationship Id="rId23" Type="http://schemas.openxmlformats.org/officeDocument/2006/relationships/slide" Target="slides/slide19.xml"/><Relationship Id="rId45"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Oswald-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Hello everybody, </a:t>
            </a:r>
            <a:r>
              <a:rPr lang="en-GB"/>
              <a:t>welcome</a:t>
            </a:r>
            <a:r>
              <a:rPr lang="en-GB"/>
              <a:t> to “Scaling Graphite at Criteo”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All these things, you can do with Graphite 1.0. The thing is that as you see, there is a strong correlation between Graphite-Web / carbon-cache and the disks. For various reasons, including how data is distributed, you can’t just add a machine (it takes us ~3 days if we want to do it, and we need to bring the cluster down).</a:t>
            </a:r>
            <a:endParaRPr/>
          </a:p>
          <a:p>
            <a:pPr indent="0" lvl="0" marL="0">
              <a:spcBef>
                <a:spcPts val="0"/>
              </a:spcBef>
              <a:spcAft>
                <a:spcPts val="0"/>
              </a:spcAft>
              <a:buNone/>
            </a:pPr>
            <a:r>
              <a:t/>
            </a:r>
            <a:endParaRPr/>
          </a:p>
          <a:p>
            <a:pPr indent="0" lvl="0" marL="0">
              <a:spcBef>
                <a:spcPts val="0"/>
              </a:spcBef>
              <a:spcAft>
                <a:spcPts val="0"/>
              </a:spcAft>
              <a:buNone/>
            </a:pPr>
            <a:r>
              <a:rPr lang="en-GB"/>
              <a:t>Graphite clustering code is also quite naïve an fragile, queries have a huge fanout, and they tend to make the cluster explode. It’s also quite hard to tweak the clustering code to be resilient to the loss of one machine.</a:t>
            </a:r>
            <a:endParaRPr/>
          </a:p>
          <a:p>
            <a:pPr indent="0" lvl="0" marL="0">
              <a:spcBef>
                <a:spcPts val="0"/>
              </a:spcBef>
              <a:spcAft>
                <a:spcPts val="0"/>
              </a:spcAft>
              <a:buNone/>
            </a:pPr>
            <a:r>
              <a:t/>
            </a:r>
            <a:endParaRPr/>
          </a:p>
          <a:p>
            <a:pPr indent="0" lvl="0" marL="0" rtl="0">
              <a:spcBef>
                <a:spcPts val="0"/>
              </a:spcBef>
              <a:spcAft>
                <a:spcPts val="0"/>
              </a:spcAft>
              <a:buNone/>
            </a:pPr>
            <a:r>
              <a:rPr lang="en-GB"/>
              <a:t>The whisper tooling also isn’t great, it’s hard and long to reconciliate both clusters, it can take more than a week.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 thing is that most of these issues are already solved in distributed databases like Cassandra, Riak and others .. So in order to make it easier for us to maintain the Graphite cluster, we decided to try to store points in a distributed database instead of using whisper on disk.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And that’s where big graphite comes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First, we looked at various options, and none of them had perfect Graphite compatibility, which was a must for us, since we can’t convert these 1000 thousands dashboards and hundred of alerts.</a:t>
            </a:r>
            <a:endParaRPr/>
          </a:p>
          <a:p>
            <a:pPr indent="0" lvl="0" marL="0" rtl="0">
              <a:spcBef>
                <a:spcPts val="0"/>
              </a:spcBef>
              <a:spcAft>
                <a:spcPts val="0"/>
              </a:spcAft>
              <a:buNone/>
            </a:pPr>
            <a:r>
              <a:rPr lang="en-GB"/>
              <a:t>Since we already have Cassandra internally, we decided to go with that.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The idea is that it would look like that in the end, and if you want to scale, you’ll just be able to add the kind of node that has become your bottleneck.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 nice thing with Graphite 1.0 is that it comes with a plugin system for carbon and graphite-web.</a:t>
            </a:r>
            <a:endParaRPr/>
          </a:p>
          <a:p>
            <a:pPr indent="0" lvl="0" marL="0">
              <a:spcBef>
                <a:spcPts val="0"/>
              </a:spcBef>
              <a:spcAft>
                <a:spcPts val="0"/>
              </a:spcAft>
              <a:buNone/>
            </a:pPr>
            <a:r>
              <a:rPr lang="en-GB"/>
              <a:t>c</a:t>
            </a:r>
            <a:r>
              <a:rPr lang="en-GB"/>
              <a:t>arbon plugins have three functions to manipulate metrics: create(), exists() and update() which are pretty self-explainatory</a:t>
            </a:r>
            <a:endParaRPr/>
          </a:p>
          <a:p>
            <a:pPr indent="0" lvl="0" marL="0">
              <a:spcBef>
                <a:spcPts val="0"/>
              </a:spcBef>
              <a:spcAft>
                <a:spcPts val="0"/>
              </a:spcAft>
              <a:buNone/>
            </a:pPr>
            <a:r>
              <a:rPr lang="en-GB"/>
              <a:t>g</a:t>
            </a:r>
            <a:r>
              <a:rPr lang="en-GB"/>
              <a:t>raphite-web has one function to find metrics matching a pattern, and another one to fetch point for a given metric and time interval.</a:t>
            </a:r>
            <a:endParaRPr/>
          </a:p>
          <a:p>
            <a:pPr indent="0" lvl="0" marL="0">
              <a:spcBef>
                <a:spcPts val="0"/>
              </a:spcBef>
              <a:spcAft>
                <a:spcPts val="0"/>
              </a:spcAft>
              <a:buNone/>
            </a:pPr>
            <a:r>
              <a:t/>
            </a:r>
            <a:endParaRPr/>
          </a:p>
          <a:p>
            <a:pPr indent="0" lvl="0" marL="0" rtl="0">
              <a:spcBef>
                <a:spcPts val="0"/>
              </a:spcBef>
              <a:spcAft>
                <a:spcPts val="0"/>
              </a:spcAft>
              <a:buNone/>
            </a:pPr>
            <a:r>
              <a:rPr lang="en-GB"/>
              <a:t>Plugins have to be written in Python but if you want you can just make it a dumb bridge to a REST API implemented in Go or whatever you want.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 to make it work we need to be able to store points in Cassandra</a:t>
            </a:r>
            <a:endParaRPr/>
          </a:p>
          <a:p>
            <a:pPr indent="0" lvl="0" marL="0">
              <a:spcBef>
                <a:spcPts val="0"/>
              </a:spcBef>
              <a:spcAft>
                <a:spcPts val="0"/>
              </a:spcAft>
              <a:buNone/>
            </a:pPr>
            <a:r>
              <a:rPr lang="en-GB"/>
              <a:t>Which means storing tuples of (metric, timestamp, value), we also need to support various resolution.</a:t>
            </a:r>
            <a:endParaRPr/>
          </a:p>
          <a:p>
            <a:pPr indent="0" lvl="0" marL="0">
              <a:spcBef>
                <a:spcPts val="0"/>
              </a:spcBef>
              <a:spcAft>
                <a:spcPts val="0"/>
              </a:spcAft>
              <a:buNone/>
            </a:pPr>
            <a:r>
              <a:rPr lang="en-GB"/>
              <a:t>The typical write operation will write a single point per metric, and the typical read operation will read a series of points (typically to display a graph)</a:t>
            </a:r>
            <a:endParaRPr/>
          </a:p>
          <a:p>
            <a:pPr indent="0" lvl="0" marL="0">
              <a:spcBef>
                <a:spcPts val="0"/>
              </a:spcBef>
              <a:spcAft>
                <a:spcPts val="0"/>
              </a:spcAft>
              <a:buNone/>
            </a:pPr>
            <a:r>
              <a:t/>
            </a:r>
            <a:endParaRPr/>
          </a:p>
          <a:p>
            <a:pPr indent="0" lvl="0" marL="0" rtl="0">
              <a:spcBef>
                <a:spcPts val="0"/>
              </a:spcBef>
              <a:spcAft>
                <a:spcPts val="0"/>
              </a:spcAft>
              <a:buNone/>
            </a:pPr>
            <a:r>
              <a:rPr lang="en-GB"/>
              <a:t>We also need to think about metadata ! We need to be able to find metrics matching a glob and create new metrics.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 how to do that with cassandra ?</a:t>
            </a:r>
            <a:endParaRPr/>
          </a:p>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Here is a quick introduction to Cassandra. You can see it as a table indexed by row and column.</a:t>
            </a:r>
            <a:endParaRPr/>
          </a:p>
          <a:p>
            <a:pPr indent="0" lvl="0" marL="0">
              <a:spcBef>
                <a:spcPts val="0"/>
              </a:spcBef>
              <a:spcAft>
                <a:spcPts val="0"/>
              </a:spcAft>
              <a:buNone/>
            </a:pPr>
            <a:r>
              <a:rPr lang="en-GB"/>
              <a:t>The row (or partition key) is hashed in order to find the server that contains your data.</a:t>
            </a:r>
            <a:endParaRPr/>
          </a:p>
          <a:p>
            <a:pPr indent="0" lvl="0" marL="0">
              <a:spcBef>
                <a:spcPts val="0"/>
              </a:spcBef>
              <a:spcAft>
                <a:spcPts val="0"/>
              </a:spcAft>
              <a:buNone/>
            </a:pPr>
            <a:r>
              <a:rPr lang="en-GB"/>
              <a:t>The column (or clustering key) is used to find your data on the machine.</a:t>
            </a:r>
            <a:endParaRPr/>
          </a:p>
          <a:p>
            <a:pPr indent="0" lvl="0" marL="0">
              <a:spcBef>
                <a:spcPts val="0"/>
              </a:spcBef>
              <a:spcAft>
                <a:spcPts val="0"/>
              </a:spcAft>
              <a:buNone/>
            </a:pPr>
            <a:r>
              <a:t/>
            </a:r>
            <a:endParaRPr/>
          </a:p>
          <a:p>
            <a:pPr indent="0" lvl="0" marL="0">
              <a:spcBef>
                <a:spcPts val="0"/>
              </a:spcBef>
              <a:spcAft>
                <a:spcPts val="0"/>
              </a:spcAft>
              <a:buNone/>
            </a:pPr>
            <a:r>
              <a:rPr lang="en-GB"/>
              <a:t>The row always need to be fully qualified, and doesn’t support range queries. It also holds only up to 100 000 columns.</a:t>
            </a:r>
            <a:endParaRPr/>
          </a:p>
          <a:p>
            <a:pPr indent="0" lvl="0" marL="0">
              <a:spcBef>
                <a:spcPts val="0"/>
              </a:spcBef>
              <a:spcAft>
                <a:spcPts val="0"/>
              </a:spcAft>
              <a:buNone/>
            </a:pPr>
            <a:r>
              <a:rPr lang="en-GB"/>
              <a:t>Columns support range queries and ar sorted, which allows you to select only a subset ofthe  columns of a row.</a:t>
            </a:r>
            <a:endParaRPr/>
          </a:p>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knowing that, here is a first naive approach at storing timeseries in Cassandra.</a:t>
            </a:r>
            <a:endParaRPr/>
          </a:p>
          <a:p>
            <a:pPr indent="0" lvl="0" marL="0">
              <a:spcBef>
                <a:spcPts val="0"/>
              </a:spcBef>
              <a:spcAft>
                <a:spcPts val="0"/>
              </a:spcAft>
              <a:buNone/>
            </a:pPr>
            <a:r>
              <a:rPr lang="en-GB"/>
              <a:t>In this example, the row key is the path of the metric, the time becomes the column, and the value is a double.</a:t>
            </a:r>
            <a:endParaRPr/>
          </a:p>
          <a:p>
            <a:pPr indent="0" lvl="0" marL="0">
              <a:spcBef>
                <a:spcPts val="0"/>
              </a:spcBef>
              <a:spcAft>
                <a:spcPts val="0"/>
              </a:spcAft>
              <a:buNone/>
            </a:pPr>
            <a:r>
              <a:t/>
            </a:r>
            <a:endParaRPr/>
          </a:p>
          <a:p>
            <a:pPr indent="0" lvl="0" marL="0">
              <a:spcBef>
                <a:spcPts val="0"/>
              </a:spcBef>
              <a:spcAft>
                <a:spcPts val="0"/>
              </a:spcAft>
              <a:buNone/>
            </a:pPr>
            <a:r>
              <a:rPr lang="en-GB"/>
              <a:t>This matches perfectly the read(path, time_start, time_end) API !</a:t>
            </a:r>
            <a:endParaRPr/>
          </a:p>
          <a:p>
            <a:pPr indent="0" lvl="0" marL="0">
              <a:spcBef>
                <a:spcPts val="0"/>
              </a:spcBef>
              <a:spcAft>
                <a:spcPts val="0"/>
              </a:spcAft>
              <a:buNone/>
            </a:pPr>
            <a:r>
              <a:rPr lang="en-GB"/>
              <a:t>This is also clearly not optimized for compactions, and will waste a lot of resources, but we won’t have time to speak about that today.</a:t>
            </a:r>
            <a:endParaRPr/>
          </a:p>
          <a:p>
            <a:pPr indent="0" lvl="0" marL="0">
              <a:spcBef>
                <a:spcPts val="0"/>
              </a:spcBef>
              <a:spcAft>
                <a:spcPts val="0"/>
              </a:spcAft>
              <a:buNone/>
            </a:pPr>
            <a:r>
              <a:t/>
            </a:r>
            <a:endParaRPr/>
          </a:p>
          <a:p>
            <a:pPr indent="0" lvl="0" marL="0">
              <a:spcBef>
                <a:spcPts val="0"/>
              </a:spcBef>
              <a:spcAft>
                <a:spcPts val="0"/>
              </a:spcAft>
              <a:buNone/>
            </a:pPr>
            <a:r>
              <a:rPr lang="en-GB"/>
              <a:t>The issue with that, is that if you have more than 100 000 points per metrics, it breaks.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First, let me introduce myself. My is is Corentin, I currently work at Criteo, in the Observability team. This team is in charge of metrics and logs at Criteo, and most of my worked is focused on Graphite.</a:t>
            </a:r>
            <a:endParaRPr/>
          </a:p>
          <a:p>
            <a:pPr indent="0" lvl="0" marL="0">
              <a:spcBef>
                <a:spcPts val="0"/>
              </a:spcBef>
              <a:spcAft>
                <a:spcPts val="0"/>
              </a:spcAft>
              <a:buNone/>
            </a:pPr>
            <a:r>
              <a:rPr lang="en-GB"/>
              <a:t>Before that I worked on Bigtable and Colossus at Google, so I have a database/filesystem background.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Here is a better schema:</a:t>
            </a:r>
            <a:endParaRPr/>
          </a:p>
          <a:p>
            <a:pPr indent="-317500" lvl="0" marL="457200" rtl="0">
              <a:spcBef>
                <a:spcPts val="0"/>
              </a:spcBef>
              <a:spcAft>
                <a:spcPts val="0"/>
              </a:spcAft>
              <a:buSzPts val="1400"/>
              <a:buChar char="-"/>
            </a:pPr>
            <a:r>
              <a:rPr lang="en-GB"/>
              <a:t>The first thing is that we create one table per resolution, so that all the data in a single table has the time TTL</a:t>
            </a:r>
            <a:endParaRPr/>
          </a:p>
          <a:p>
            <a:pPr indent="-317500" lvl="0" marL="457200" rtl="0">
              <a:spcBef>
                <a:spcPts val="0"/>
              </a:spcBef>
              <a:spcAft>
                <a:spcPts val="0"/>
              </a:spcAft>
              <a:buSzPts val="1400"/>
              <a:buChar char="-"/>
            </a:pPr>
            <a:r>
              <a:rPr lang="en-GB"/>
              <a:t>We also add the upper part of the timestamp to the row key in order to shard metrics </a:t>
            </a:r>
            <a:r>
              <a:rPr lang="en-GB"/>
              <a:t>across</a:t>
            </a:r>
            <a:r>
              <a:rPr lang="en-GB"/>
              <a:t> multiple machines, and use the lower part as the column.</a:t>
            </a:r>
            <a:endParaRPr/>
          </a:p>
          <a:p>
            <a:pPr indent="-317500" lvl="0" marL="457200" rtl="0">
              <a:spcBef>
                <a:spcPts val="0"/>
              </a:spcBef>
              <a:spcAft>
                <a:spcPts val="0"/>
              </a:spcAft>
              <a:buSzPts val="1400"/>
              <a:buChar char="-"/>
            </a:pPr>
            <a:r>
              <a:rPr lang="en-GB"/>
              <a:t>Something else that we do is that we store value *and* count in order to manage aggregations easier when you have multiple resolutions, we will speak about that later.</a:t>
            </a:r>
            <a:endParaRPr/>
          </a:p>
          <a:p>
            <a:pPr indent="-317500" lvl="0" marL="457200" rtl="0">
              <a:spcBef>
                <a:spcPts val="0"/>
              </a:spcBef>
              <a:spcAft>
                <a:spcPts val="0"/>
              </a:spcAft>
              <a:buSzPts val="1400"/>
              <a:buChar char="-"/>
            </a:pPr>
            <a:r>
              <a:rPr lang="en-GB"/>
              <a:t>Using TimeWindowCompactionStrategy in Cassandra &gt; 3.5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And in the end, it looks like that !</a:t>
            </a:r>
            <a:endParaRPr/>
          </a:p>
          <a:p>
            <a:pPr indent="0" lvl="0" marL="0">
              <a:spcBef>
                <a:spcPts val="0"/>
              </a:spcBef>
              <a:spcAft>
                <a:spcPts val="0"/>
              </a:spcAft>
              <a:buNone/>
            </a:pPr>
            <a:r>
              <a:t/>
            </a:r>
            <a:endParaRPr/>
          </a:p>
          <a:p>
            <a:pPr indent="0" lvl="0" marL="0" rtl="0">
              <a:spcBef>
                <a:spcPts val="0"/>
              </a:spcBef>
              <a:spcAft>
                <a:spcPts val="0"/>
              </a:spcAft>
              <a:buNone/>
            </a:pPr>
            <a:r>
              <a:rPr lang="en-GB"/>
              <a:t>Questions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 other part was the metadata, we need to be able to find globs. A lot of people us ES for that, and that’s ok, but we wanted to minimize the number of depdencies, so we implemented that in Cassandra.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Recent Cassandra now support SASI indexes. Which is exactly what we need. We decided to simply split the metric paths in multiple components.</a:t>
            </a:r>
            <a:endParaRPr/>
          </a:p>
          <a:p>
            <a:pPr indent="0" lvl="0" marL="0">
              <a:spcBef>
                <a:spcPts val="0"/>
              </a:spcBef>
              <a:spcAft>
                <a:spcPts val="0"/>
              </a:spcAft>
              <a:buNone/>
            </a:pPr>
            <a:r>
              <a:rPr lang="en-GB"/>
              <a:t>When we do the select, we simply specify only the components that don’t contain a wildcard. For example for criteo.* we would do SELECT * FROM .. WHERE part0 = criteo AND part2 = $end$</a:t>
            </a:r>
            <a:endParaRPr/>
          </a:p>
          <a:p>
            <a:pPr indent="0" lvl="0" marL="0">
              <a:spcBef>
                <a:spcPts val="0"/>
              </a:spcBef>
              <a:spcAft>
                <a:spcPts val="0"/>
              </a:spcAft>
              <a:buNone/>
            </a:pPr>
            <a:r>
              <a:t/>
            </a:r>
            <a:endParaRPr/>
          </a:p>
          <a:p>
            <a:pPr indent="0" lvl="0" marL="0">
              <a:spcBef>
                <a:spcPts val="0"/>
              </a:spcBef>
              <a:spcAft>
                <a:spcPts val="0"/>
              </a:spcAft>
              <a:buNone/>
            </a:pPr>
            <a:r>
              <a:rPr lang="en-GB"/>
              <a:t>You can see the design document to know more about this.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Here are a few more example. Graphite supports a little more than wildcards, but the index do not, so we handle that by transforming all the pattern into wildcards, and then running post-filtering, which is usually efficient enough.</a:t>
            </a:r>
            <a:endParaRPr/>
          </a:p>
          <a:p>
            <a:pPr indent="0" lvl="0" marL="0">
              <a:spcBef>
                <a:spcPts val="0"/>
              </a:spcBef>
              <a:spcAft>
                <a:spcPts val="0"/>
              </a:spcAft>
              <a:buNone/>
            </a:pPr>
            <a:r>
              <a:t/>
            </a:r>
            <a:endParaRPr/>
          </a:p>
          <a:p>
            <a:pPr indent="0" lvl="0" marL="0">
              <a:spcBef>
                <a:spcPts val="0"/>
              </a:spcBef>
              <a:spcAft>
                <a:spcPts val="0"/>
              </a:spcAft>
              <a:buNone/>
            </a:pPr>
            <a:r>
              <a:rPr lang="en-GB"/>
              <a:t>Questions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And .. that works !</a:t>
            </a:r>
            <a:endParaRPr/>
          </a:p>
          <a:p>
            <a:pPr indent="0" lvl="0" marL="0">
              <a:spcBef>
                <a:spcPts val="0"/>
              </a:spcBef>
              <a:spcAft>
                <a:spcPts val="0"/>
              </a:spcAft>
              <a:buNone/>
            </a:pPr>
            <a:r>
              <a:rPr lang="en-GB"/>
              <a:t>It’s been in production for 10 months now, and it’s more stable that vanilla Graphite. We even replaced *all* the Cassandra servers with no downtime and no manual intervention.</a:t>
            </a:r>
            <a:endParaRPr/>
          </a:p>
          <a:p>
            <a:pPr indent="0" lvl="0" marL="0">
              <a:spcBef>
                <a:spcPts val="0"/>
              </a:spcBef>
              <a:spcAft>
                <a:spcPts val="0"/>
              </a:spcAft>
              <a:buNone/>
            </a:pPr>
            <a:r>
              <a:rPr lang="en-GB"/>
              <a:t>We do 1M Qps replicated writes, and have 20TiB of capacity.</a:t>
            </a:r>
            <a:endParaRPr/>
          </a:p>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Here are some links that you can look at later.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Today we’re speaking about Graphite.</a:t>
            </a:r>
            <a:endParaRPr/>
          </a:p>
          <a:p>
            <a:pPr indent="0" lvl="0" marL="0">
              <a:spcBef>
                <a:spcPts val="0"/>
              </a:spcBef>
              <a:spcAft>
                <a:spcPts val="0"/>
              </a:spcAft>
              <a:buNone/>
            </a:pPr>
            <a:r>
              <a:rPr lang="en-GB"/>
              <a:t>Well .. since it’s a BigData conference, we will be speaking about BigGraphite !</a:t>
            </a:r>
            <a:endParaRPr/>
          </a:p>
          <a:p>
            <a:pPr indent="0" lvl="0" marL="0">
              <a:spcBef>
                <a:spcPts val="0"/>
              </a:spcBef>
              <a:spcAft>
                <a:spcPts val="0"/>
              </a:spcAft>
              <a:buNone/>
            </a:pPr>
            <a:r>
              <a:rPr lang="en-GB"/>
              <a:t>Just so I know, who has used Graphite here already ?</a:t>
            </a:r>
            <a:endParaRPr/>
          </a:p>
          <a:p>
            <a:pPr indent="0" lvl="0" marL="0">
              <a:spcBef>
                <a:spcPts val="0"/>
              </a:spcBef>
              <a:spcAft>
                <a:spcPts val="0"/>
              </a:spcAft>
              <a:buNone/>
            </a:pPr>
            <a:r>
              <a:rPr lang="en-GB"/>
              <a:t>And Cassandra ?</a:t>
            </a:r>
            <a:endParaRPr/>
          </a:p>
          <a:p>
            <a:pPr indent="0" lvl="0" marL="0">
              <a:spcBef>
                <a:spcPts val="0"/>
              </a:spcBef>
              <a:spcAft>
                <a:spcPts val="0"/>
              </a:spcAft>
              <a:buNone/>
            </a:pPr>
            <a:r>
              <a:rPr lang="en-GB"/>
              <a:t>Ok, cool.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Another interesting part is how we handle aggregation  and multiple resolutions.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If you remember, whisper supports multiple resolutions.</a:t>
            </a:r>
            <a:endParaRPr/>
          </a:p>
          <a:p>
            <a:pPr indent="0" lvl="0" marL="0">
              <a:spcBef>
                <a:spcPts val="0"/>
              </a:spcBef>
              <a:spcAft>
                <a:spcPts val="0"/>
              </a:spcAft>
              <a:buNone/>
            </a:pPr>
            <a:r>
              <a:rPr lang="en-GB"/>
              <a:t>First you write to a stage with a very fine resolution, like every minute, and then points get aggregated to the next resolution. In this case 60 points will become one after 8 days.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There are various aggregators supported, and “average” is the tricky one, that’s why we keep both count and value in the database !</a:t>
            </a:r>
            <a:endParaRPr/>
          </a:p>
          <a:p>
            <a:pPr indent="0" lvl="0" marL="0">
              <a:spcBef>
                <a:spcPts val="0"/>
              </a:spcBef>
              <a:spcAft>
                <a:spcPts val="0"/>
              </a:spcAft>
              <a:buNone/>
            </a:pPr>
            <a:r>
              <a:t/>
            </a:r>
            <a:endParaRPr/>
          </a:p>
          <a:p>
            <a:pPr indent="0" lvl="0" marL="0">
              <a:spcBef>
                <a:spcPts val="0"/>
              </a:spcBef>
              <a:spcAft>
                <a:spcPts val="0"/>
              </a:spcAft>
              <a:buNone/>
            </a:pPr>
            <a:r>
              <a:rPr lang="en-GB"/>
              <a:t>We also had two options  to do that, either running a nighlty job that would read all the data and aggregated it back, or do it directly.</a:t>
            </a:r>
            <a:endParaRPr/>
          </a:p>
          <a:p>
            <a:pPr indent="0" lvl="0" marL="0">
              <a:spcBef>
                <a:spcPts val="0"/>
              </a:spcBef>
              <a:spcAft>
                <a:spcPts val="0"/>
              </a:spcAft>
              <a:buNone/>
            </a:pPr>
            <a:r>
              <a:t/>
            </a:r>
            <a:endParaRPr/>
          </a:p>
          <a:p>
            <a:pPr indent="0" lvl="0" marL="0">
              <a:spcBef>
                <a:spcPts val="0"/>
              </a:spcBef>
              <a:spcAft>
                <a:spcPts val="0"/>
              </a:spcAft>
              <a:buNone/>
            </a:pPr>
            <a:r>
              <a:rPr lang="en-GB"/>
              <a:t>We decided that it was easier to just do everything on the write path. And we checkpoints values every 5 minutes, or before shutting down (which means that we can loose up to 5 minutes of data if there is crash). All that is defined by the table schema, so you can tweak it as you want. This makes the database a little bit more complicated that it would have been using batch jobs, because process can restart.</a:t>
            </a:r>
            <a:endParaRPr/>
          </a:p>
          <a:p>
            <a:pPr indent="0" lvl="0" marL="0">
              <a:spcBef>
                <a:spcPts val="0"/>
              </a:spcBef>
              <a:spcAft>
                <a:spcPts val="0"/>
              </a:spcAft>
              <a:buNone/>
            </a:pPr>
            <a:r>
              <a:t/>
            </a:r>
            <a:endParaRPr/>
          </a:p>
          <a:p>
            <a:pPr indent="0" lvl="0" marL="0">
              <a:spcBef>
                <a:spcPts val="0"/>
              </a:spcBef>
              <a:spcAft>
                <a:spcPts val="0"/>
              </a:spcAft>
              <a:buNone/>
            </a:pPr>
            <a:r>
              <a:rPr lang="en-GB"/>
              <a:t>To solve that we associate points with a writer id, and a replica id, and we reconciliate everything on the read path.</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If you remember, we have one table per resolution, and this graphs shows the number of QPS per table.</a:t>
            </a:r>
            <a:endParaRPr/>
          </a:p>
          <a:p>
            <a:pPr indent="0" lvl="0" marL="0">
              <a:spcBef>
                <a:spcPts val="0"/>
              </a:spcBef>
              <a:spcAft>
                <a:spcPts val="0"/>
              </a:spcAft>
              <a:buNone/>
            </a:pPr>
            <a:r>
              <a:rPr lang="en-GB"/>
              <a:t>The green line is the first stage, which gets a lot of QPS, and the others are aggregated and have batched writes every 5 minutes.</a:t>
            </a:r>
            <a:endParaRPr/>
          </a:p>
          <a:p>
            <a:pPr indent="0" lvl="0" marL="0">
              <a:spcBef>
                <a:spcPts val="0"/>
              </a:spcBef>
              <a:spcAft>
                <a:spcPts val="0"/>
              </a:spcAft>
              <a:buNone/>
            </a:pPr>
            <a:r>
              <a:t/>
            </a:r>
            <a:endParaRPr/>
          </a:p>
          <a:p>
            <a:pPr indent="0" lvl="0" marL="0" rtl="0">
              <a:spcBef>
                <a:spcPts val="0"/>
              </a:spcBef>
              <a:spcAft>
                <a:spcPts val="0"/>
              </a:spcAft>
              <a:buNone/>
            </a:pPr>
            <a:r>
              <a:rPr lang="en-GB"/>
              <a:t>When you read points you chose the table depending on the resolution you want.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Graphite is an application that does to simple things:</a:t>
            </a:r>
            <a:endParaRPr/>
          </a:p>
          <a:p>
            <a:pPr indent="-317500" lvl="0" marL="457200" rtl="0">
              <a:spcBef>
                <a:spcPts val="0"/>
              </a:spcBef>
              <a:spcAft>
                <a:spcPts val="0"/>
              </a:spcAft>
              <a:buSzPts val="1400"/>
              <a:buChar char="-"/>
            </a:pPr>
            <a:r>
              <a:rPr lang="en-GB"/>
              <a:t>It receives and stores points (metric name, timestamp, value)</a:t>
            </a:r>
            <a:endParaRPr/>
          </a:p>
          <a:p>
            <a:pPr indent="-317500" lvl="0" marL="457200" rtl="0">
              <a:spcBef>
                <a:spcPts val="0"/>
              </a:spcBef>
              <a:spcAft>
                <a:spcPts val="0"/>
              </a:spcAft>
              <a:buSzPts val="1400"/>
              <a:buChar char="-"/>
            </a:pPr>
            <a:r>
              <a:rPr lang="en-GB"/>
              <a:t>It allows you to draw graphs with these</a:t>
            </a:r>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You got three components in Graphite, the main one is graphite-web, the web application. It’s basically a UI and API to access to your data. </a:t>
            </a:r>
            <a:r>
              <a:rPr lang="en-GB"/>
              <a:t>Today</a:t>
            </a:r>
            <a:r>
              <a:rPr lang="en-GB"/>
              <a:t> the UI part is mostly </a:t>
            </a:r>
            <a:r>
              <a:rPr lang="en-GB"/>
              <a:t>superseded</a:t>
            </a:r>
            <a:r>
              <a:rPr lang="en-GB"/>
              <a:t> by Grafana.</a:t>
            </a:r>
            <a:endParaRPr/>
          </a:p>
          <a:p>
            <a:pPr indent="0" lvl="0" marL="0">
              <a:spcBef>
                <a:spcPts val="0"/>
              </a:spcBef>
              <a:spcAft>
                <a:spcPts val="0"/>
              </a:spcAft>
              <a:buNone/>
            </a:pPr>
            <a:r>
              <a:rPr lang="en-GB"/>
              <a:t>The API is the most important thing for us, as it’s what allow us to interact with the data.</a:t>
            </a:r>
            <a:endParaRPr/>
          </a:p>
          <a:p>
            <a:pPr indent="0" lvl="0" marL="0">
              <a:spcBef>
                <a:spcPts val="0"/>
              </a:spcBef>
              <a:spcAft>
                <a:spcPts val="0"/>
              </a:spcAft>
              <a:buNone/>
            </a:pPr>
            <a:r>
              <a:t/>
            </a:r>
            <a:endParaRPr/>
          </a:p>
          <a:p>
            <a:pPr indent="0" lvl="0" marL="0">
              <a:spcBef>
                <a:spcPts val="0"/>
              </a:spcBef>
              <a:spcAft>
                <a:spcPts val="0"/>
              </a:spcAft>
              <a:buNone/>
            </a:pPr>
            <a:r>
              <a:rPr lang="en-GB"/>
              <a:t>It allows you to do two things:</a:t>
            </a:r>
            <a:endParaRPr/>
          </a:p>
          <a:p>
            <a:pPr indent="-317500" lvl="0" marL="457200" rtl="0">
              <a:spcBef>
                <a:spcPts val="0"/>
              </a:spcBef>
              <a:spcAft>
                <a:spcPts val="0"/>
              </a:spcAft>
              <a:buSzPts val="1400"/>
              <a:buChar char="-"/>
            </a:pPr>
            <a:r>
              <a:rPr lang="en-GB"/>
              <a:t>Find metrics matching a pattern</a:t>
            </a:r>
            <a:endParaRPr/>
          </a:p>
          <a:p>
            <a:pPr indent="-317500" lvl="0" marL="457200" rtl="0">
              <a:spcBef>
                <a:spcPts val="0"/>
              </a:spcBef>
              <a:spcAft>
                <a:spcPts val="0"/>
              </a:spcAft>
              <a:buSzPts val="1400"/>
              <a:buChar char="-"/>
            </a:pPr>
            <a:r>
              <a:rPr lang="en-GB"/>
              <a:t>Evaluating expressions on metrics ( like a sum, or an average) and getting back the data (as a graph, or json)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 second component is carbon, it’s the tool responsible for receiving metrics sent by applications.</a:t>
            </a:r>
            <a:endParaRPr/>
          </a:p>
          <a:p>
            <a:pPr indent="0" lvl="0" marL="0" rtl="0">
              <a:spcBef>
                <a:spcPts val="0"/>
              </a:spcBef>
              <a:spcAft>
                <a:spcPts val="0"/>
              </a:spcAft>
              <a:buNone/>
            </a:pPr>
            <a:r>
              <a:rPr lang="en-GB"/>
              <a:t>Simple: you send points on UDP and TCP etc.. and carbon receives them and persists them to disk.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that was a quick presentation of Graphite, here is how we use it at Criteo.</a:t>
            </a:r>
            <a:endParaRPr/>
          </a:p>
          <a:p>
            <a:pPr indent="0" lvl="0" marL="0">
              <a:spcBef>
                <a:spcPts val="0"/>
              </a:spcBef>
              <a:spcAft>
                <a:spcPts val="0"/>
              </a:spcAft>
              <a:buNone/>
            </a:pPr>
            <a:r>
              <a:rPr lang="en-GB"/>
              <a:t>We have more than 5 datacenters, and thousands of machines and applications, all of them sending points to Graphite.</a:t>
            </a:r>
            <a:endParaRPr/>
          </a:p>
          <a:p>
            <a:pPr indent="0" lvl="0" marL="0">
              <a:spcBef>
                <a:spcPts val="0"/>
              </a:spcBef>
              <a:spcAft>
                <a:spcPts val="0"/>
              </a:spcAft>
              <a:buNone/>
            </a:pPr>
            <a:r>
              <a:rPr lang="en-GB"/>
              <a:t>This translates to more than 50 million distinct metrics, 500k points per second written to disk.</a:t>
            </a:r>
            <a:endParaRPr/>
          </a:p>
          <a:p>
            <a:pPr indent="0" lvl="0" marL="0">
              <a:spcBef>
                <a:spcPts val="0"/>
              </a:spcBef>
              <a:spcAft>
                <a:spcPts val="0"/>
              </a:spcAft>
              <a:buNone/>
            </a:pPr>
            <a:r>
              <a:rPr lang="en-GB"/>
              <a:t>All that read back by more than 1000 dashboards and 200 alerts that are periodically refreshed (5 minutes or), which means reading up to 10k metrics/s.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So here is a quick schema of everything together: applications sending points to a carbon relay, which is local to a datacenter, then sending to the graphite cluster.</a:t>
            </a:r>
            <a:endParaRPr/>
          </a:p>
          <a:p>
            <a:pPr indent="0" lvl="0" marL="0">
              <a:spcBef>
                <a:spcPts val="0"/>
              </a:spcBef>
              <a:spcAft>
                <a:spcPts val="0"/>
              </a:spcAft>
              <a:buNone/>
            </a:pPr>
            <a:r>
              <a:rPr lang="en-GB"/>
              <a:t>Carbon-cache stores the point on disk, which are read back by Grafana using the graphite-web API..</a:t>
            </a:r>
            <a:endParaRPr/>
          </a:p>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So we simply added a second Graphite cluster. Both store exactly the same data and can be used at the same time. If one goes down for any reason, or if points fail to reach one, we can just disable it and we still have a fully working cluster.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Shape 28"/>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Shape 4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lt2"/>
                </a:solidFill>
                <a:latin typeface="Roboto"/>
                <a:ea typeface="Roboto"/>
                <a:cs typeface="Roboto"/>
                <a:sym typeface="Roboto"/>
              </a:defRPr>
            </a:lvl1pPr>
            <a:lvl2pPr lvl="1" algn="r">
              <a:spcBef>
                <a:spcPts val="0"/>
              </a:spcBef>
              <a:buNone/>
              <a:defRPr sz="1000">
                <a:solidFill>
                  <a:schemeClr val="lt2"/>
                </a:solidFill>
                <a:latin typeface="Roboto"/>
                <a:ea typeface="Roboto"/>
                <a:cs typeface="Roboto"/>
                <a:sym typeface="Roboto"/>
              </a:defRPr>
            </a:lvl2pPr>
            <a:lvl3pPr lvl="2" algn="r">
              <a:spcBef>
                <a:spcPts val="0"/>
              </a:spcBef>
              <a:buNone/>
              <a:defRPr sz="1000">
                <a:solidFill>
                  <a:schemeClr val="lt2"/>
                </a:solidFill>
                <a:latin typeface="Roboto"/>
                <a:ea typeface="Roboto"/>
                <a:cs typeface="Roboto"/>
                <a:sym typeface="Roboto"/>
              </a:defRPr>
            </a:lvl3pPr>
            <a:lvl4pPr lvl="3" algn="r">
              <a:spcBef>
                <a:spcPts val="0"/>
              </a:spcBef>
              <a:buNone/>
              <a:defRPr sz="1000">
                <a:solidFill>
                  <a:schemeClr val="lt2"/>
                </a:solidFill>
                <a:latin typeface="Roboto"/>
                <a:ea typeface="Roboto"/>
                <a:cs typeface="Roboto"/>
                <a:sym typeface="Roboto"/>
              </a:defRPr>
            </a:lvl4pPr>
            <a:lvl5pPr lvl="4" algn="r">
              <a:spcBef>
                <a:spcPts val="0"/>
              </a:spcBef>
              <a:buNone/>
              <a:defRPr sz="1000">
                <a:solidFill>
                  <a:schemeClr val="lt2"/>
                </a:solidFill>
                <a:latin typeface="Roboto"/>
                <a:ea typeface="Roboto"/>
                <a:cs typeface="Roboto"/>
                <a:sym typeface="Roboto"/>
              </a:defRPr>
            </a:lvl5pPr>
            <a:lvl6pPr lvl="5" algn="r">
              <a:spcBef>
                <a:spcPts val="0"/>
              </a:spcBef>
              <a:buNone/>
              <a:defRPr sz="1000">
                <a:solidFill>
                  <a:schemeClr val="lt2"/>
                </a:solidFill>
                <a:latin typeface="Roboto"/>
                <a:ea typeface="Roboto"/>
                <a:cs typeface="Roboto"/>
                <a:sym typeface="Roboto"/>
              </a:defRPr>
            </a:lvl6pPr>
            <a:lvl7pPr lvl="6" algn="r">
              <a:spcBef>
                <a:spcPts val="0"/>
              </a:spcBef>
              <a:buNone/>
              <a:defRPr sz="1000">
                <a:solidFill>
                  <a:schemeClr val="lt2"/>
                </a:solidFill>
                <a:latin typeface="Roboto"/>
                <a:ea typeface="Roboto"/>
                <a:cs typeface="Roboto"/>
                <a:sym typeface="Roboto"/>
              </a:defRPr>
            </a:lvl7pPr>
            <a:lvl8pPr lvl="7" algn="r">
              <a:spcBef>
                <a:spcPts val="0"/>
              </a:spcBef>
              <a:buNone/>
              <a:defRPr sz="1000">
                <a:solidFill>
                  <a:schemeClr val="lt2"/>
                </a:solidFill>
                <a:latin typeface="Roboto"/>
                <a:ea typeface="Roboto"/>
                <a:cs typeface="Roboto"/>
                <a:sym typeface="Roboto"/>
              </a:defRPr>
            </a:lvl8pPr>
            <a:lvl9pPr lvl="8" algn="r">
              <a:spcBef>
                <a:spcPts val="0"/>
              </a:spcBef>
              <a:buNone/>
              <a:defRPr sz="1000">
                <a:solidFill>
                  <a:schemeClr val="lt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github.com/criteo/biggraphite/blob/master/biggraphite/plugins/carbon.py" TargetMode="External"/><Relationship Id="rId4" Type="http://schemas.openxmlformats.org/officeDocument/2006/relationships/hyperlink" Target="https://github.com/criteo/biggraphite/blob/master/biggraphite/plugins/graphite.p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twitter.com/iksaif" TargetMode="External"/><Relationship Id="rId4" Type="http://schemas.openxmlformats.org/officeDocument/2006/relationships/hyperlink" Target="mailto:c.chary@criteo.com" TargetMode="External"/><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github.com/criteo/biggraphite/blob/master/CASSANDRA_DESIGN.md" TargetMode="External"/><Relationship Id="rId4" Type="http://schemas.openxmlformats.org/officeDocument/2006/relationships/hyperlink" Target="https://docs.datastax.com/en/cql/3.3/cql/cql_using/useSASI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github.com/criteo/biggraphite/" TargetMode="External"/><Relationship Id="rId4" Type="http://schemas.openxmlformats.org/officeDocument/2006/relationships/hyperlink" Target="https://github.com/criteo/biggraphite/blob/master/CASSANDRA_DESIGN.md" TargetMode="External"/><Relationship Id="rId5" Type="http://schemas.openxmlformats.org/officeDocument/2006/relationships/hyperlink" Target="https://github.com/criteo/biggraphite/wiki/BigGraphite-Announceme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github.com/criteo/graphite-remote-adap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github.com/criteo/biggraphite/blob/master/biggraphite/drivers/_downsampling.py" TargetMode="External"/><Relationship Id="rId4" Type="http://schemas.openxmlformats.org/officeDocument/2006/relationships/hyperlink" Target="https://github.com/criteo/biggraphite/blob/master/CASSANDRA_DESIGN.m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graphiteapp.org/" TargetMode="External"/><Relationship Id="rId4" Type="http://schemas.openxmlformats.org/officeDocument/2006/relationships/hyperlink" Target="https://github.com/graphite-project" TargetMode="External"/><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grafan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Scaling Graphite at Criteo</a:t>
            </a:r>
            <a:endParaRPr/>
          </a:p>
        </p:txBody>
      </p:sp>
      <p:sp>
        <p:nvSpPr>
          <p:cNvPr id="68" name="Shape 68"/>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FOSDEM 2018 - “Not yet another talk about Prometheus”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current tools are improvable</a:t>
            </a:r>
            <a:endParaRPr/>
          </a:p>
        </p:txBody>
      </p:sp>
      <p:sp>
        <p:nvSpPr>
          <p:cNvPr id="165" name="Shape 165"/>
          <p:cNvSpPr txBox="1"/>
          <p:nvPr>
            <p:ph idx="1" type="body"/>
          </p:nvPr>
        </p:nvSpPr>
        <p:spPr>
          <a:xfrm>
            <a:off x="471900" y="1886825"/>
            <a:ext cx="8222100" cy="3171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Graphite lacks true elasticity</a:t>
            </a:r>
            <a:endParaRPr/>
          </a:p>
          <a:p>
            <a:pPr indent="-317500" lvl="1" marL="914400" rtl="0">
              <a:spcBef>
                <a:spcPts val="0"/>
              </a:spcBef>
              <a:spcAft>
                <a:spcPts val="0"/>
              </a:spcAft>
              <a:buSzPts val="1400"/>
              <a:buChar char="-"/>
            </a:pPr>
            <a:r>
              <a:rPr lang="en-GB"/>
              <a:t>… for storage and QPS</a:t>
            </a:r>
            <a:endParaRPr/>
          </a:p>
          <a:p>
            <a:pPr indent="-317500" lvl="1" marL="914400" rtl="0">
              <a:spcBef>
                <a:spcPts val="0"/>
              </a:spcBef>
              <a:spcAft>
                <a:spcPts val="0"/>
              </a:spcAft>
              <a:buSzPts val="1400"/>
              <a:buChar char="-"/>
            </a:pPr>
            <a:r>
              <a:rPr lang="en-GB"/>
              <a:t>One file per metric is </a:t>
            </a:r>
            <a:r>
              <a:rPr lang="en-GB"/>
              <a:t>wasteful</a:t>
            </a:r>
            <a:r>
              <a:rPr lang="en-GB"/>
              <a:t> even with sparse files</a:t>
            </a:r>
            <a:endParaRPr/>
          </a:p>
          <a:p>
            <a:pPr indent="-342900" lvl="0" marL="457200" rtl="0">
              <a:spcBef>
                <a:spcPts val="0"/>
              </a:spcBef>
              <a:spcAft>
                <a:spcPts val="0"/>
              </a:spcAft>
              <a:buSzPts val="1800"/>
              <a:buChar char="-"/>
            </a:pPr>
            <a:r>
              <a:rPr lang="en-GB"/>
              <a:t>Graphite’s clustering is naïve (slight better with 1.1.0)</a:t>
            </a:r>
            <a:endParaRPr/>
          </a:p>
          <a:p>
            <a:pPr indent="-317500" lvl="1" marL="914400" rtl="0">
              <a:spcBef>
                <a:spcPts val="0"/>
              </a:spcBef>
              <a:spcAft>
                <a:spcPts val="0"/>
              </a:spcAft>
              <a:buSzPts val="1400"/>
              <a:buChar char="-"/>
            </a:pPr>
            <a:r>
              <a:rPr lang="en-GB"/>
              <a:t>Graphite-web clustering very fragile</a:t>
            </a:r>
            <a:endParaRPr/>
          </a:p>
          <a:p>
            <a:pPr indent="-317500" lvl="1" marL="914400" rtl="0">
              <a:lnSpc>
                <a:spcPct val="100000"/>
              </a:lnSpc>
              <a:spcBef>
                <a:spcPts val="0"/>
              </a:spcBef>
              <a:spcAft>
                <a:spcPts val="0"/>
              </a:spcAft>
              <a:buSzPts val="1400"/>
              <a:buChar char="-"/>
            </a:pPr>
            <a:r>
              <a:rPr lang="en-GB"/>
              <a:t>Single query can bring down all the cluster</a:t>
            </a:r>
            <a:endParaRPr/>
          </a:p>
          <a:p>
            <a:pPr indent="-317500" lvl="1" marL="914400" rtl="0">
              <a:lnSpc>
                <a:spcPct val="100000"/>
              </a:lnSpc>
              <a:spcBef>
                <a:spcPts val="0"/>
              </a:spcBef>
              <a:spcAft>
                <a:spcPts val="0"/>
              </a:spcAft>
              <a:buSzPts val="1400"/>
              <a:buChar char="-"/>
            </a:pPr>
            <a:r>
              <a:rPr lang="en-GB"/>
              <a:t>Huge fan-out of queries</a:t>
            </a:r>
            <a:endParaRPr/>
          </a:p>
          <a:p>
            <a:pPr indent="-342900" lvl="0" marL="457200" rtl="0">
              <a:spcBef>
                <a:spcPts val="1000"/>
              </a:spcBef>
              <a:spcAft>
                <a:spcPts val="0"/>
              </a:spcAft>
              <a:buSzPts val="1800"/>
              <a:buChar char="-"/>
            </a:pPr>
            <a:r>
              <a:rPr lang="en-GB"/>
              <a:t>Tooling</a:t>
            </a:r>
            <a:endParaRPr/>
          </a:p>
          <a:p>
            <a:pPr indent="-317500" lvl="1" marL="914400" rtl="0">
              <a:lnSpc>
                <a:spcPct val="100000"/>
              </a:lnSpc>
              <a:spcBef>
                <a:spcPts val="0"/>
              </a:spcBef>
              <a:spcAft>
                <a:spcPts val="0"/>
              </a:spcAft>
              <a:buSzPts val="1400"/>
              <a:buChar char="-"/>
            </a:pPr>
            <a:r>
              <a:rPr lang="en-GB"/>
              <a:t>Whisper manipulation tools are brittle</a:t>
            </a:r>
            <a:endParaRPr/>
          </a:p>
          <a:p>
            <a:pPr indent="-317500" lvl="1" marL="914400" rtl="0">
              <a:lnSpc>
                <a:spcPct val="100000"/>
              </a:lnSpc>
              <a:spcBef>
                <a:spcPts val="0"/>
              </a:spcBef>
              <a:spcAft>
                <a:spcPts val="0"/>
              </a:spcAft>
              <a:buSzPts val="1400"/>
              <a:buChar char="-"/>
            </a:pPr>
            <a:r>
              <a:rPr lang="en-GB"/>
              <a:t>Storage ‘repair’/’reconciliation’ is slow and inefficient (multiple days)</a:t>
            </a:r>
            <a:endParaRPr/>
          </a:p>
          <a:p>
            <a:pPr indent="-317500" lvl="1" marL="914400" rtl="0">
              <a:lnSpc>
                <a:spcPct val="100000"/>
              </a:lnSpc>
              <a:spcBef>
                <a:spcPts val="0"/>
              </a:spcBef>
              <a:spcAft>
                <a:spcPts val="0"/>
              </a:spcAft>
              <a:buSzPts val="1400"/>
              <a:buChar char="-"/>
            </a:pPr>
            <a:r>
              <a:rPr lang="en-GB"/>
              <a:t>Scaling up is </a:t>
            </a:r>
            <a:r>
              <a:rPr b="1" lang="en-GB"/>
              <a:t>hard</a:t>
            </a:r>
            <a:r>
              <a:rPr lang="en-GB"/>
              <a:t> and error prone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solved problems?</a:t>
            </a:r>
            <a:endParaRPr/>
          </a:p>
        </p:txBody>
      </p:sp>
      <p:sp>
        <p:nvSpPr>
          <p:cNvPr id="171" name="Shape 17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Distributed database systems have already solved these problems</a:t>
            </a:r>
            <a:endParaRPr/>
          </a:p>
          <a:p>
            <a:pPr indent="-317500" lvl="1" marL="914400" rtl="0">
              <a:lnSpc>
                <a:spcPct val="200000"/>
              </a:lnSpc>
              <a:spcBef>
                <a:spcPts val="0"/>
              </a:spcBef>
              <a:spcAft>
                <a:spcPts val="0"/>
              </a:spcAft>
              <a:buSzPts val="1400"/>
              <a:buChar char="-"/>
            </a:pPr>
            <a:r>
              <a:rPr lang="en-GB"/>
              <a:t>e.g. Cassandra, Riak, …</a:t>
            </a:r>
            <a:endParaRPr/>
          </a:p>
          <a:p>
            <a:pPr indent="-342900" lvl="0" marL="457200" rtl="0">
              <a:spcBef>
                <a:spcPts val="0"/>
              </a:spcBef>
              <a:spcAft>
                <a:spcPts val="0"/>
              </a:spcAft>
              <a:buSzPts val="1800"/>
              <a:buChar char="-"/>
            </a:pPr>
            <a:r>
              <a:rPr lang="en-GB"/>
              <a:t>Fault tolerance through replication</a:t>
            </a:r>
            <a:endParaRPr/>
          </a:p>
          <a:p>
            <a:pPr indent="-317500" lvl="1" marL="914400" rtl="0">
              <a:lnSpc>
                <a:spcPct val="200000"/>
              </a:lnSpc>
              <a:spcBef>
                <a:spcPts val="0"/>
              </a:spcBef>
              <a:spcAft>
                <a:spcPts val="0"/>
              </a:spcAft>
              <a:buSzPts val="1400"/>
              <a:buChar char="-"/>
            </a:pPr>
            <a:r>
              <a:rPr lang="en-GB"/>
              <a:t>Quorum queries and read-repair ensure consistency</a:t>
            </a:r>
            <a:endParaRPr/>
          </a:p>
          <a:p>
            <a:pPr indent="-342900" lvl="0" marL="457200" rtl="0">
              <a:spcBef>
                <a:spcPts val="0"/>
              </a:spcBef>
              <a:spcAft>
                <a:spcPts val="0"/>
              </a:spcAft>
              <a:buSzPts val="1800"/>
              <a:buChar char="-"/>
            </a:pPr>
            <a:r>
              <a:rPr lang="en-GB"/>
              <a:t>Elasticity through consistent hashing</a:t>
            </a:r>
            <a:endParaRPr/>
          </a:p>
          <a:p>
            <a:pPr indent="-317500" lvl="1" marL="914400" rtl="0">
              <a:spcBef>
                <a:spcPts val="0"/>
              </a:spcBef>
              <a:spcAft>
                <a:spcPts val="0"/>
              </a:spcAft>
              <a:buSzPts val="1400"/>
              <a:buChar char="-"/>
            </a:pPr>
            <a:r>
              <a:rPr lang="en-GB"/>
              <a:t>Replacing and adding nodes is fast and non-disruptive</a:t>
            </a:r>
            <a:endParaRPr/>
          </a:p>
          <a:p>
            <a:pPr indent="-317500" lvl="1" marL="914400" rtl="0">
              <a:spcBef>
                <a:spcPts val="0"/>
              </a:spcBef>
              <a:spcAft>
                <a:spcPts val="0"/>
              </a:spcAft>
              <a:buSzPts val="1400"/>
              <a:buChar char="-"/>
            </a:pPr>
            <a:r>
              <a:rPr lang="en-GB"/>
              <a:t>Repairs are transparent, </a:t>
            </a:r>
            <a:r>
              <a:rPr lang="en-GB"/>
              <a:t>and usually fast</a:t>
            </a:r>
            <a:endParaRPr/>
          </a:p>
          <a:p>
            <a:pPr indent="-317500" lvl="1" marL="914400" rtl="0">
              <a:spcBef>
                <a:spcPts val="0"/>
              </a:spcBef>
              <a:spcAft>
                <a:spcPts val="0"/>
              </a:spcAft>
              <a:buSzPts val="1400"/>
              <a:buChar char="-"/>
            </a:pPr>
            <a:r>
              <a:rPr lang="en-GB"/>
              <a:t>Almost-linear scalability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BigGraphite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decisions, decisions</a:t>
            </a:r>
            <a:endParaRPr/>
          </a:p>
        </p:txBody>
      </p:sp>
      <p:sp>
        <p:nvSpPr>
          <p:cNvPr id="182" name="Shape 182"/>
          <p:cNvSpPr txBox="1"/>
          <p:nvPr>
            <p:ph idx="1" type="body"/>
          </p:nvPr>
        </p:nvSpPr>
        <p:spPr>
          <a:xfrm>
            <a:off x="173400" y="1629425"/>
            <a:ext cx="8520600" cy="3514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OpenTSDB (HBase)</a:t>
            </a:r>
            <a:endParaRPr/>
          </a:p>
          <a:p>
            <a:pPr indent="-317500" lvl="1" marL="914400" rtl="0">
              <a:spcBef>
                <a:spcPts val="0"/>
              </a:spcBef>
              <a:spcAft>
                <a:spcPts val="0"/>
              </a:spcAft>
              <a:buSzPts val="1400"/>
              <a:buChar char="-"/>
            </a:pPr>
            <a:r>
              <a:rPr lang="en-GB"/>
              <a:t>Too many moving parts</a:t>
            </a:r>
            <a:endParaRPr/>
          </a:p>
          <a:p>
            <a:pPr indent="-317500" lvl="1" marL="914400" rtl="0">
              <a:spcBef>
                <a:spcPts val="0"/>
              </a:spcBef>
              <a:spcAft>
                <a:spcPts val="0"/>
              </a:spcAft>
              <a:buSzPts val="1400"/>
              <a:buChar char="-"/>
            </a:pPr>
            <a:r>
              <a:rPr lang="en-GB"/>
              <a:t>Only one HBase cluster at Criteo, hard/costly to spawn new ones</a:t>
            </a:r>
            <a:endParaRPr/>
          </a:p>
          <a:p>
            <a:pPr indent="-342900" lvl="0" marL="457200" rtl="0">
              <a:spcBef>
                <a:spcPts val="0"/>
              </a:spcBef>
              <a:spcAft>
                <a:spcPts val="0"/>
              </a:spcAft>
              <a:buSzPts val="1800"/>
              <a:buChar char="-"/>
            </a:pPr>
            <a:r>
              <a:rPr lang="en-GB"/>
              <a:t>Cyanite (Cassandra/ES)</a:t>
            </a:r>
            <a:endParaRPr/>
          </a:p>
          <a:p>
            <a:pPr indent="-317500" lvl="1" marL="914400" rtl="0">
              <a:spcBef>
                <a:spcPts val="0"/>
              </a:spcBef>
              <a:spcAft>
                <a:spcPts val="0"/>
              </a:spcAft>
              <a:buSzPts val="1400"/>
              <a:buChar char="-"/>
            </a:pPr>
            <a:r>
              <a:rPr lang="en-GB"/>
              <a:t>Originally depended on ES, manually ensures cross-database consistency…</a:t>
            </a:r>
            <a:endParaRPr/>
          </a:p>
          <a:p>
            <a:pPr indent="-317500" lvl="1" marL="914400" rtl="0">
              <a:spcBef>
                <a:spcPts val="0"/>
              </a:spcBef>
              <a:spcAft>
                <a:spcPts val="0"/>
              </a:spcAft>
              <a:buSzPts val="1400"/>
              <a:buChar char="-"/>
            </a:pPr>
            <a:r>
              <a:rPr lang="en-GB"/>
              <a:t>Doesn’t behave exactly like Carbon/Graphite</a:t>
            </a:r>
            <a:endParaRPr/>
          </a:p>
          <a:p>
            <a:pPr indent="-342900" lvl="0" marL="457200" rtl="0">
              <a:spcBef>
                <a:spcPts val="0"/>
              </a:spcBef>
              <a:spcAft>
                <a:spcPts val="0"/>
              </a:spcAft>
              <a:buSzPts val="1800"/>
              <a:buChar char="-"/>
            </a:pPr>
            <a:r>
              <a:rPr lang="en-GB"/>
              <a:t>KairosDB (Cassandra/ES)</a:t>
            </a:r>
            <a:endParaRPr/>
          </a:p>
          <a:p>
            <a:pPr indent="-317500" lvl="1" marL="914400" rtl="0">
              <a:spcBef>
                <a:spcPts val="0"/>
              </a:spcBef>
              <a:spcAft>
                <a:spcPts val="0"/>
              </a:spcAft>
              <a:buSzPts val="1400"/>
              <a:buChar char="-"/>
            </a:pPr>
            <a:r>
              <a:rPr lang="en-GB"/>
              <a:t>Dependency on ES for Graphite compatibility</a:t>
            </a:r>
            <a:endParaRPr/>
          </a:p>
          <a:p>
            <a:pPr indent="-317500" lvl="1" marL="914400" rtl="0">
              <a:spcBef>
                <a:spcPts val="0"/>
              </a:spcBef>
              <a:spcAft>
                <a:spcPts val="0"/>
              </a:spcAft>
              <a:buSzPts val="1400"/>
              <a:buChar char="-"/>
            </a:pPr>
            <a:r>
              <a:rPr lang="en-GB"/>
              <a:t>Relies on outdated libraries</a:t>
            </a:r>
            <a:endParaRPr/>
          </a:p>
          <a:p>
            <a:pPr indent="-342900" lvl="0" marL="457200" rtl="0">
              <a:spcBef>
                <a:spcPts val="1000"/>
              </a:spcBef>
              <a:spcAft>
                <a:spcPts val="0"/>
              </a:spcAft>
              <a:buSzPts val="1800"/>
              <a:buChar char="-"/>
            </a:pPr>
            <a:r>
              <a:rPr lang="en-GB"/>
              <a:t>[insert hyped/favorite time-series DBs]</a:t>
            </a:r>
            <a:endParaRPr/>
          </a:p>
          <a:p>
            <a:pPr indent="-342900" lvl="0" marL="457200" rtl="0">
              <a:spcBef>
                <a:spcPts val="1000"/>
              </a:spcBef>
              <a:spcAft>
                <a:spcPts val="0"/>
              </a:spcAft>
              <a:buSzPts val="1800"/>
              <a:buChar char="-"/>
            </a:pPr>
            <a:r>
              <a:rPr lang="en-GB"/>
              <a:t>Safest and easiest: build a Graphite plugin using only Cassandra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nvSpPr>
        <p:spPr>
          <a:xfrm>
            <a:off x="311700" y="489288"/>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3000">
                <a:solidFill>
                  <a:srgbClr val="FFFFFF"/>
                </a:solidFill>
                <a:latin typeface="Oswald"/>
                <a:ea typeface="Oswald"/>
                <a:cs typeface="Oswald"/>
                <a:sym typeface="Oswald"/>
              </a:rPr>
              <a:t>Target </a:t>
            </a:r>
            <a:r>
              <a:rPr lang="en-GB" sz="3000">
                <a:solidFill>
                  <a:srgbClr val="FFFFFF"/>
                </a:solidFill>
                <a:latin typeface="Oswald"/>
                <a:ea typeface="Oswald"/>
                <a:cs typeface="Oswald"/>
                <a:sym typeface="Oswald"/>
              </a:rPr>
              <a:t>architecture overview</a:t>
            </a:r>
            <a:endParaRPr sz="3000">
              <a:solidFill>
                <a:srgbClr val="FFFFFF"/>
              </a:solidFill>
              <a:latin typeface="Oswald"/>
              <a:ea typeface="Oswald"/>
              <a:cs typeface="Oswald"/>
              <a:sym typeface="Oswald"/>
            </a:endParaRPr>
          </a:p>
        </p:txBody>
      </p:sp>
      <p:sp>
        <p:nvSpPr>
          <p:cNvPr id="188" name="Shape 188"/>
          <p:cNvSpPr/>
          <p:nvPr/>
        </p:nvSpPr>
        <p:spPr>
          <a:xfrm>
            <a:off x="2918550" y="1751788"/>
            <a:ext cx="3493800" cy="3358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1721903" y="4014475"/>
            <a:ext cx="1346100" cy="714300"/>
          </a:xfrm>
          <a:prstGeom prst="notchedRightArrow">
            <a:avLst>
              <a:gd fmla="val 50000" name="adj1"/>
              <a:gd fmla="val 50000" name="adj2"/>
            </a:avLst>
          </a:prstGeom>
          <a:solidFill>
            <a:srgbClr val="FFD966"/>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GB">
                <a:latin typeface="Average"/>
                <a:ea typeface="Average"/>
                <a:cs typeface="Average"/>
                <a:sym typeface="Average"/>
              </a:rPr>
              <a:t>metrics</a:t>
            </a:r>
            <a:endParaRPr>
              <a:latin typeface="Average"/>
              <a:ea typeface="Average"/>
              <a:cs typeface="Average"/>
              <a:sym typeface="Average"/>
            </a:endParaRPr>
          </a:p>
        </p:txBody>
      </p:sp>
      <p:sp>
        <p:nvSpPr>
          <p:cNvPr id="190" name="Shape 190"/>
          <p:cNvSpPr/>
          <p:nvPr/>
        </p:nvSpPr>
        <p:spPr>
          <a:xfrm>
            <a:off x="3189275" y="4049121"/>
            <a:ext cx="1287000" cy="7143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carbon-relay</a:t>
            </a:r>
            <a:endParaRPr>
              <a:latin typeface="Average"/>
              <a:ea typeface="Average"/>
              <a:cs typeface="Average"/>
              <a:sym typeface="Average"/>
            </a:endParaRPr>
          </a:p>
        </p:txBody>
      </p:sp>
      <p:sp>
        <p:nvSpPr>
          <p:cNvPr id="191" name="Shape 191"/>
          <p:cNvSpPr/>
          <p:nvPr/>
        </p:nvSpPr>
        <p:spPr>
          <a:xfrm>
            <a:off x="4870550" y="4017174"/>
            <a:ext cx="1287000" cy="7506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carbon-cache</a:t>
            </a:r>
            <a:endParaRPr>
              <a:latin typeface="Average"/>
              <a:ea typeface="Average"/>
              <a:cs typeface="Average"/>
              <a:sym typeface="Average"/>
            </a:endParaRPr>
          </a:p>
        </p:txBody>
      </p:sp>
      <p:sp>
        <p:nvSpPr>
          <p:cNvPr id="192" name="Shape 192"/>
          <p:cNvSpPr/>
          <p:nvPr/>
        </p:nvSpPr>
        <p:spPr>
          <a:xfrm rot="-5400000">
            <a:off x="4517100" y="4258738"/>
            <a:ext cx="312600" cy="325500"/>
          </a:xfrm>
          <a:prstGeom prst="downArrow">
            <a:avLst>
              <a:gd fmla="val 50000" name="adj1"/>
              <a:gd fmla="val 50000" name="adj2"/>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a:off x="3524550" y="1990663"/>
            <a:ext cx="986100" cy="880800"/>
          </a:xfrm>
          <a:prstGeom prst="snip1Rect">
            <a:avLst>
              <a:gd fmla="val 16667" name="adj"/>
            </a:avLst>
          </a:prstGeom>
          <a:solidFill>
            <a:srgbClr val="C9DAF8"/>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grafana</a:t>
            </a:r>
            <a:endParaRPr>
              <a:latin typeface="Average"/>
              <a:ea typeface="Average"/>
              <a:cs typeface="Average"/>
              <a:sym typeface="Average"/>
            </a:endParaRPr>
          </a:p>
        </p:txBody>
      </p:sp>
      <p:sp>
        <p:nvSpPr>
          <p:cNvPr id="194" name="Shape 194"/>
          <p:cNvSpPr/>
          <p:nvPr/>
        </p:nvSpPr>
        <p:spPr>
          <a:xfrm>
            <a:off x="4983800" y="3170650"/>
            <a:ext cx="986100" cy="520500"/>
          </a:xfrm>
          <a:prstGeom prst="can">
            <a:avLst>
              <a:gd fmla="val 25000" name="adj"/>
            </a:avLst>
          </a:prstGeom>
          <a:solidFill>
            <a:srgbClr val="F6B26B"/>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Cassandra</a:t>
            </a:r>
            <a:endParaRPr>
              <a:latin typeface="Average"/>
              <a:ea typeface="Average"/>
              <a:cs typeface="Average"/>
              <a:sym typeface="Average"/>
            </a:endParaRPr>
          </a:p>
        </p:txBody>
      </p:sp>
      <p:sp>
        <p:nvSpPr>
          <p:cNvPr id="195" name="Shape 195"/>
          <p:cNvSpPr/>
          <p:nvPr/>
        </p:nvSpPr>
        <p:spPr>
          <a:xfrm>
            <a:off x="5344250" y="3691150"/>
            <a:ext cx="265200" cy="437100"/>
          </a:xfrm>
          <a:prstGeom prst="upDownArrow">
            <a:avLst>
              <a:gd fmla="val 50000" name="adj1"/>
              <a:gd fmla="val 50000" name="adj2"/>
            </a:avLst>
          </a:prstGeom>
          <a:solidFill>
            <a:srgbClr val="3D85C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a:off x="5344250" y="2527750"/>
            <a:ext cx="265200" cy="642900"/>
          </a:xfrm>
          <a:prstGeom prst="upDownArrow">
            <a:avLst>
              <a:gd fmla="val 50000" name="adj1"/>
              <a:gd fmla="val 50000" name="adj2"/>
            </a:avLst>
          </a:prstGeom>
          <a:solidFill>
            <a:srgbClr val="3D85C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a:off x="4983800" y="1990663"/>
            <a:ext cx="986100" cy="520500"/>
          </a:xfrm>
          <a:prstGeom prst="snip1Rect">
            <a:avLst>
              <a:gd fmla="val 16667" name="adj"/>
            </a:avLst>
          </a:prstGeom>
          <a:solidFill>
            <a:srgbClr val="C9DAF8"/>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graphite</a:t>
            </a:r>
            <a:endParaRPr>
              <a:latin typeface="Average"/>
              <a:ea typeface="Average"/>
              <a:cs typeface="Average"/>
              <a:sym typeface="Average"/>
            </a:endParaRPr>
          </a:p>
          <a:p>
            <a:pPr indent="0" lvl="0" marL="0" rtl="0" algn="ctr">
              <a:spcBef>
                <a:spcPts val="0"/>
              </a:spcBef>
              <a:spcAft>
                <a:spcPts val="0"/>
              </a:spcAft>
              <a:buNone/>
            </a:pPr>
            <a:r>
              <a:rPr lang="en-GB">
                <a:latin typeface="Average"/>
                <a:ea typeface="Average"/>
                <a:cs typeface="Average"/>
                <a:sym typeface="Average"/>
              </a:rPr>
              <a:t>API + UI</a:t>
            </a:r>
            <a:endParaRPr>
              <a:latin typeface="Average"/>
              <a:ea typeface="Average"/>
              <a:cs typeface="Average"/>
              <a:sym typeface="Average"/>
            </a:endParaRPr>
          </a:p>
        </p:txBody>
      </p:sp>
      <p:sp>
        <p:nvSpPr>
          <p:cNvPr id="198" name="Shape 198"/>
          <p:cNvSpPr/>
          <p:nvPr/>
        </p:nvSpPr>
        <p:spPr>
          <a:xfrm rot="5400000">
            <a:off x="4599475" y="1993700"/>
            <a:ext cx="265200" cy="642900"/>
          </a:xfrm>
          <a:prstGeom prst="upDownArrow">
            <a:avLst>
              <a:gd fmla="val 50000" name="adj1"/>
              <a:gd fmla="val 50000" name="adj2"/>
            </a:avLst>
          </a:prstGeom>
          <a:solidFill>
            <a:srgbClr val="3D85C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a:off x="4947850" y="4128249"/>
            <a:ext cx="1287000" cy="7506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carbon-cache</a:t>
            </a:r>
            <a:endParaRPr>
              <a:latin typeface="Average"/>
              <a:ea typeface="Average"/>
              <a:cs typeface="Average"/>
              <a:sym typeface="Average"/>
            </a:endParaRPr>
          </a:p>
        </p:txBody>
      </p:sp>
      <p:sp>
        <p:nvSpPr>
          <p:cNvPr id="200" name="Shape 200"/>
          <p:cNvSpPr/>
          <p:nvPr/>
        </p:nvSpPr>
        <p:spPr>
          <a:xfrm>
            <a:off x="5053525" y="3262975"/>
            <a:ext cx="986100" cy="520500"/>
          </a:xfrm>
          <a:prstGeom prst="can">
            <a:avLst>
              <a:gd fmla="val 25000" name="adj"/>
            </a:avLst>
          </a:prstGeom>
          <a:solidFill>
            <a:srgbClr val="F6B26B"/>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Cassandra</a:t>
            </a:r>
            <a:endParaRPr>
              <a:latin typeface="Average"/>
              <a:ea typeface="Average"/>
              <a:cs typeface="Average"/>
              <a:sym typeface="Average"/>
            </a:endParaRPr>
          </a:p>
        </p:txBody>
      </p:sp>
      <p:sp>
        <p:nvSpPr>
          <p:cNvPr id="201" name="Shape 201"/>
          <p:cNvSpPr/>
          <p:nvPr/>
        </p:nvSpPr>
        <p:spPr>
          <a:xfrm>
            <a:off x="5053525" y="2054888"/>
            <a:ext cx="986100" cy="520500"/>
          </a:xfrm>
          <a:prstGeom prst="snip1Rect">
            <a:avLst>
              <a:gd fmla="val 16667" name="adj"/>
            </a:avLst>
          </a:prstGeom>
          <a:solidFill>
            <a:srgbClr val="C9DAF8"/>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graphite</a:t>
            </a:r>
            <a:endParaRPr>
              <a:latin typeface="Average"/>
              <a:ea typeface="Average"/>
              <a:cs typeface="Average"/>
              <a:sym typeface="Average"/>
            </a:endParaRPr>
          </a:p>
          <a:p>
            <a:pPr indent="0" lvl="0" marL="0" rtl="0" algn="ctr">
              <a:spcBef>
                <a:spcPts val="0"/>
              </a:spcBef>
              <a:spcAft>
                <a:spcPts val="0"/>
              </a:spcAft>
              <a:buNone/>
            </a:pPr>
            <a:r>
              <a:rPr lang="en-GB">
                <a:latin typeface="Average"/>
                <a:ea typeface="Average"/>
                <a:cs typeface="Average"/>
                <a:sym typeface="Average"/>
              </a:rPr>
              <a:t>API + UI</a:t>
            </a:r>
            <a:endParaRPr>
              <a:latin typeface="Average"/>
              <a:ea typeface="Average"/>
              <a:cs typeface="Average"/>
              <a:sym typeface="Average"/>
            </a:endParaRPr>
          </a:p>
        </p:txBody>
      </p:sp>
      <p:sp>
        <p:nvSpPr>
          <p:cNvPr id="202" name="Shape 202"/>
          <p:cNvSpPr/>
          <p:nvPr/>
        </p:nvSpPr>
        <p:spPr>
          <a:xfrm>
            <a:off x="5129725" y="3339175"/>
            <a:ext cx="986100" cy="520500"/>
          </a:xfrm>
          <a:prstGeom prst="can">
            <a:avLst>
              <a:gd fmla="val 25000" name="adj"/>
            </a:avLst>
          </a:prstGeom>
          <a:solidFill>
            <a:srgbClr val="F6B26B"/>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Cassandra</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plug’n’play</a:t>
            </a:r>
            <a:endParaRPr/>
          </a:p>
        </p:txBody>
      </p:sp>
      <p:sp>
        <p:nvSpPr>
          <p:cNvPr id="208" name="Shape 20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Graphite has support for plug-ins since v1.0</a:t>
            </a:r>
            <a:endParaRPr/>
          </a:p>
        </p:txBody>
      </p:sp>
      <p:sp>
        <p:nvSpPr>
          <p:cNvPr id="209" name="Shape 209"/>
          <p:cNvSpPr txBox="1"/>
          <p:nvPr/>
        </p:nvSpPr>
        <p:spPr>
          <a:xfrm>
            <a:off x="597000" y="2334875"/>
            <a:ext cx="3330300" cy="2294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800">
                <a:solidFill>
                  <a:schemeClr val="accent3"/>
                </a:solidFill>
                <a:latin typeface="Average"/>
                <a:ea typeface="Average"/>
                <a:cs typeface="Average"/>
                <a:sym typeface="Average"/>
              </a:rPr>
              <a:t>carbon (</a:t>
            </a:r>
            <a:r>
              <a:rPr lang="en-GB" sz="1800" u="sng">
                <a:solidFill>
                  <a:schemeClr val="accent5"/>
                </a:solidFill>
                <a:latin typeface="Average"/>
                <a:ea typeface="Average"/>
                <a:cs typeface="Average"/>
                <a:sym typeface="Average"/>
                <a:hlinkClick r:id="rId3"/>
              </a:rPr>
              <a:t>carbon.py</a:t>
            </a:r>
            <a:r>
              <a:rPr lang="en-GB" sz="1800">
                <a:solidFill>
                  <a:schemeClr val="accent3"/>
                </a:solidFill>
                <a:latin typeface="Average"/>
                <a:ea typeface="Average"/>
                <a:cs typeface="Average"/>
                <a:sym typeface="Average"/>
              </a:rPr>
              <a:t>)</a:t>
            </a:r>
            <a:endParaRPr sz="1800">
              <a:solidFill>
                <a:schemeClr val="accent3"/>
              </a:solidFill>
              <a:latin typeface="Average"/>
              <a:ea typeface="Average"/>
              <a:cs typeface="Average"/>
              <a:sym typeface="Average"/>
            </a:endParaRPr>
          </a:p>
          <a:p>
            <a:pPr indent="-304800" lvl="0" marL="457200" rtl="0">
              <a:lnSpc>
                <a:spcPct val="115000"/>
              </a:lnSpc>
              <a:spcBef>
                <a:spcPts val="1600"/>
              </a:spcBef>
              <a:spcAft>
                <a:spcPts val="0"/>
              </a:spcAft>
              <a:buClr>
                <a:schemeClr val="accent3"/>
              </a:buClr>
              <a:buSzPts val="1200"/>
              <a:buFont typeface="Courier New"/>
              <a:buChar char="-"/>
            </a:pPr>
            <a:r>
              <a:rPr lang="en-GB" sz="1200">
                <a:solidFill>
                  <a:schemeClr val="accent3"/>
                </a:solidFill>
                <a:latin typeface="Courier New"/>
                <a:ea typeface="Courier New"/>
                <a:cs typeface="Courier New"/>
                <a:sym typeface="Courier New"/>
              </a:rPr>
              <a:t>create(metric)</a:t>
            </a:r>
            <a:endParaRPr sz="1200">
              <a:solidFill>
                <a:schemeClr val="accent3"/>
              </a:solidFill>
              <a:latin typeface="Courier New"/>
              <a:ea typeface="Courier New"/>
              <a:cs typeface="Courier New"/>
              <a:sym typeface="Courier New"/>
            </a:endParaRPr>
          </a:p>
          <a:p>
            <a:pPr indent="-304800" lvl="0" marL="457200" rtl="0">
              <a:lnSpc>
                <a:spcPct val="115000"/>
              </a:lnSpc>
              <a:spcBef>
                <a:spcPts val="0"/>
              </a:spcBef>
              <a:spcAft>
                <a:spcPts val="0"/>
              </a:spcAft>
              <a:buClr>
                <a:schemeClr val="accent3"/>
              </a:buClr>
              <a:buSzPts val="1200"/>
              <a:buFont typeface="Courier New"/>
              <a:buChar char="-"/>
            </a:pPr>
            <a:r>
              <a:rPr lang="en-GB" sz="1200">
                <a:solidFill>
                  <a:schemeClr val="accent3"/>
                </a:solidFill>
                <a:latin typeface="Courier New"/>
                <a:ea typeface="Courier New"/>
                <a:cs typeface="Courier New"/>
                <a:sym typeface="Courier New"/>
              </a:rPr>
              <a:t>exists(metric)</a:t>
            </a:r>
            <a:endParaRPr sz="1200">
              <a:solidFill>
                <a:schemeClr val="accent3"/>
              </a:solidFill>
              <a:latin typeface="Courier New"/>
              <a:ea typeface="Courier New"/>
              <a:cs typeface="Courier New"/>
              <a:sym typeface="Courier New"/>
            </a:endParaRPr>
          </a:p>
          <a:p>
            <a:pPr indent="-304800" lvl="0" marL="457200" rtl="0">
              <a:lnSpc>
                <a:spcPct val="115000"/>
              </a:lnSpc>
              <a:spcBef>
                <a:spcPts val="0"/>
              </a:spcBef>
              <a:spcAft>
                <a:spcPts val="0"/>
              </a:spcAft>
              <a:buClr>
                <a:schemeClr val="accent3"/>
              </a:buClr>
              <a:buSzPts val="1200"/>
              <a:buFont typeface="Courier New"/>
              <a:buChar char="-"/>
            </a:pPr>
            <a:r>
              <a:rPr lang="en-GB" sz="1200">
                <a:solidFill>
                  <a:schemeClr val="accent3"/>
                </a:solidFill>
                <a:latin typeface="Courier New"/>
                <a:ea typeface="Courier New"/>
                <a:cs typeface="Courier New"/>
                <a:sym typeface="Courier New"/>
              </a:rPr>
              <a:t>update(metric, points)</a:t>
            </a:r>
            <a:endParaRPr sz="1200">
              <a:solidFill>
                <a:schemeClr val="accent3"/>
              </a:solidFill>
              <a:latin typeface="Courier New"/>
              <a:ea typeface="Courier New"/>
              <a:cs typeface="Courier New"/>
              <a:sym typeface="Courier New"/>
            </a:endParaRPr>
          </a:p>
          <a:p>
            <a:pPr indent="0" lvl="0" marL="0" rtl="0">
              <a:lnSpc>
                <a:spcPct val="115000"/>
              </a:lnSpc>
              <a:spcBef>
                <a:spcPts val="1600"/>
              </a:spcBef>
              <a:spcAft>
                <a:spcPts val="0"/>
              </a:spcAft>
              <a:buNone/>
            </a:pPr>
            <a:r>
              <a:t/>
            </a:r>
            <a:endParaRPr sz="1200">
              <a:solidFill>
                <a:schemeClr val="accent3"/>
              </a:solidFill>
              <a:latin typeface="Courier New"/>
              <a:ea typeface="Courier New"/>
              <a:cs typeface="Courier New"/>
              <a:sym typeface="Courier New"/>
            </a:endParaRPr>
          </a:p>
          <a:p>
            <a:pPr indent="0" lvl="0" marL="0" rtl="0">
              <a:lnSpc>
                <a:spcPct val="115000"/>
              </a:lnSpc>
              <a:spcBef>
                <a:spcPts val="1600"/>
              </a:spcBef>
              <a:spcAft>
                <a:spcPts val="1600"/>
              </a:spcAft>
              <a:buNone/>
            </a:pPr>
            <a:r>
              <a:rPr lang="en-GB" sz="1200">
                <a:solidFill>
                  <a:schemeClr val="accent3"/>
                </a:solidFill>
                <a:latin typeface="Courier New"/>
                <a:ea typeface="Courier New"/>
                <a:cs typeface="Courier New"/>
                <a:sym typeface="Courier New"/>
              </a:rPr>
              <a:t>update(uptime.nodeA, [now(), 42])</a:t>
            </a:r>
            <a:endParaRPr sz="1200">
              <a:solidFill>
                <a:schemeClr val="accent3"/>
              </a:solidFill>
              <a:latin typeface="Courier New"/>
              <a:ea typeface="Courier New"/>
              <a:cs typeface="Courier New"/>
              <a:sym typeface="Courier New"/>
            </a:endParaRPr>
          </a:p>
        </p:txBody>
      </p:sp>
      <p:sp>
        <p:nvSpPr>
          <p:cNvPr id="210" name="Shape 210"/>
          <p:cNvSpPr txBox="1"/>
          <p:nvPr/>
        </p:nvSpPr>
        <p:spPr>
          <a:xfrm>
            <a:off x="4570275" y="2287025"/>
            <a:ext cx="3848400" cy="2390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800">
                <a:solidFill>
                  <a:schemeClr val="accent3"/>
                </a:solidFill>
                <a:latin typeface="Average"/>
                <a:ea typeface="Average"/>
                <a:cs typeface="Average"/>
                <a:sym typeface="Average"/>
              </a:rPr>
              <a:t>Graphite-Web (</a:t>
            </a:r>
            <a:r>
              <a:rPr lang="en-GB" sz="1800" u="sng">
                <a:solidFill>
                  <a:schemeClr val="accent5"/>
                </a:solidFill>
                <a:latin typeface="Average"/>
                <a:ea typeface="Average"/>
                <a:cs typeface="Average"/>
                <a:sym typeface="Average"/>
                <a:hlinkClick r:id="rId4"/>
              </a:rPr>
              <a:t>graphite.py</a:t>
            </a:r>
            <a:r>
              <a:rPr lang="en-GB" sz="1800">
                <a:solidFill>
                  <a:schemeClr val="accent3"/>
                </a:solidFill>
                <a:latin typeface="Average"/>
                <a:ea typeface="Average"/>
                <a:cs typeface="Average"/>
                <a:sym typeface="Average"/>
              </a:rPr>
              <a:t>)</a:t>
            </a:r>
            <a:endParaRPr sz="1800">
              <a:solidFill>
                <a:schemeClr val="accent3"/>
              </a:solidFill>
              <a:latin typeface="Average"/>
              <a:ea typeface="Average"/>
              <a:cs typeface="Average"/>
              <a:sym typeface="Average"/>
            </a:endParaRPr>
          </a:p>
          <a:p>
            <a:pPr indent="-304800" lvl="0" marL="457200" rtl="0">
              <a:lnSpc>
                <a:spcPct val="115000"/>
              </a:lnSpc>
              <a:spcBef>
                <a:spcPts val="1600"/>
              </a:spcBef>
              <a:spcAft>
                <a:spcPts val="0"/>
              </a:spcAft>
              <a:buClr>
                <a:schemeClr val="accent3"/>
              </a:buClr>
              <a:buSzPts val="1200"/>
              <a:buFont typeface="Courier New"/>
              <a:buChar char="-"/>
            </a:pPr>
            <a:r>
              <a:rPr lang="en-GB" sz="1200">
                <a:solidFill>
                  <a:schemeClr val="accent3"/>
                </a:solidFill>
                <a:latin typeface="Courier New"/>
                <a:ea typeface="Courier New"/>
                <a:cs typeface="Courier New"/>
                <a:sym typeface="Courier New"/>
              </a:rPr>
              <a:t>find(glob)</a:t>
            </a:r>
            <a:endParaRPr sz="1200">
              <a:solidFill>
                <a:schemeClr val="accent3"/>
              </a:solidFill>
              <a:latin typeface="Courier New"/>
              <a:ea typeface="Courier New"/>
              <a:cs typeface="Courier New"/>
              <a:sym typeface="Courier New"/>
            </a:endParaRPr>
          </a:p>
          <a:p>
            <a:pPr indent="-304800" lvl="0" marL="457200" rtl="0">
              <a:lnSpc>
                <a:spcPct val="115000"/>
              </a:lnSpc>
              <a:spcBef>
                <a:spcPts val="0"/>
              </a:spcBef>
              <a:spcAft>
                <a:spcPts val="0"/>
              </a:spcAft>
              <a:buClr>
                <a:schemeClr val="accent3"/>
              </a:buClr>
              <a:buSzPts val="1200"/>
              <a:buFont typeface="Courier New"/>
              <a:buChar char="-"/>
            </a:pPr>
            <a:r>
              <a:rPr lang="en-GB" sz="1200">
                <a:solidFill>
                  <a:schemeClr val="accent3"/>
                </a:solidFill>
                <a:latin typeface="Courier New"/>
                <a:ea typeface="Courier New"/>
                <a:cs typeface="Courier New"/>
                <a:sym typeface="Courier New"/>
              </a:rPr>
              <a:t>fetch(metric, start, stop)</a:t>
            </a:r>
            <a:endParaRPr sz="1200">
              <a:solidFill>
                <a:schemeClr val="accent3"/>
              </a:solidFill>
              <a:latin typeface="Courier New"/>
              <a:ea typeface="Courier New"/>
              <a:cs typeface="Courier New"/>
              <a:sym typeface="Courier New"/>
            </a:endParaRPr>
          </a:p>
          <a:p>
            <a:pPr indent="0" lvl="0" marL="0" rtl="0">
              <a:lnSpc>
                <a:spcPct val="115000"/>
              </a:lnSpc>
              <a:spcBef>
                <a:spcPts val="1600"/>
              </a:spcBef>
              <a:spcAft>
                <a:spcPts val="0"/>
              </a:spcAft>
              <a:buNone/>
            </a:pPr>
            <a:r>
              <a:t/>
            </a:r>
            <a:endParaRPr sz="1200">
              <a:solidFill>
                <a:schemeClr val="accent3"/>
              </a:solidFill>
              <a:latin typeface="Courier New"/>
              <a:ea typeface="Courier New"/>
              <a:cs typeface="Courier New"/>
              <a:sym typeface="Courier New"/>
            </a:endParaRPr>
          </a:p>
          <a:p>
            <a:pPr indent="0" lvl="0" marL="0" rtl="0">
              <a:lnSpc>
                <a:spcPct val="115000"/>
              </a:lnSpc>
              <a:spcBef>
                <a:spcPts val="1600"/>
              </a:spcBef>
              <a:spcAft>
                <a:spcPts val="0"/>
              </a:spcAft>
              <a:buNone/>
            </a:pPr>
            <a:r>
              <a:rPr lang="en-GB" sz="1200">
                <a:solidFill>
                  <a:schemeClr val="accent3"/>
                </a:solidFill>
                <a:latin typeface="Courier New"/>
                <a:ea typeface="Courier New"/>
                <a:cs typeface="Courier New"/>
                <a:sym typeface="Courier New"/>
              </a:rPr>
              <a:t>find(uptime.*) -&gt; [uptime.nodeA]</a:t>
            </a:r>
            <a:endParaRPr sz="1200">
              <a:solidFill>
                <a:schemeClr val="accent3"/>
              </a:solidFill>
              <a:latin typeface="Courier New"/>
              <a:ea typeface="Courier New"/>
              <a:cs typeface="Courier New"/>
              <a:sym typeface="Courier New"/>
            </a:endParaRPr>
          </a:p>
          <a:p>
            <a:pPr indent="0" lvl="0" marL="0" rtl="0">
              <a:lnSpc>
                <a:spcPct val="115000"/>
              </a:lnSpc>
              <a:spcBef>
                <a:spcPts val="1600"/>
              </a:spcBef>
              <a:spcAft>
                <a:spcPts val="1600"/>
              </a:spcAft>
              <a:buNone/>
            </a:pPr>
            <a:r>
              <a:rPr lang="en-GB" sz="1200">
                <a:solidFill>
                  <a:schemeClr val="accent3"/>
                </a:solidFill>
                <a:latin typeface="Courier New"/>
                <a:ea typeface="Courier New"/>
                <a:cs typeface="Courier New"/>
                <a:sym typeface="Courier New"/>
              </a:rPr>
              <a:t>fetch(uptime.nodeA, now()-60, now())</a:t>
            </a:r>
            <a:endParaRPr sz="1200">
              <a:solidFill>
                <a:schemeClr val="accent3"/>
              </a:solidFill>
              <a:latin typeface="Courier New"/>
              <a:ea typeface="Courier New"/>
              <a:cs typeface="Courier New"/>
              <a:sym typeface="Courier New"/>
            </a:endParaRPr>
          </a:p>
        </p:txBody>
      </p:sp>
      <p:grpSp>
        <p:nvGrpSpPr>
          <p:cNvPr id="211" name="Shape 211"/>
          <p:cNvGrpSpPr/>
          <p:nvPr/>
        </p:nvGrpSpPr>
        <p:grpSpPr>
          <a:xfrm flipH="1" rot="7244560">
            <a:off x="7073874" y="1501030"/>
            <a:ext cx="1266718" cy="902158"/>
            <a:chOff x="6038149" y="1902900"/>
            <a:chExt cx="1266676" cy="883700"/>
          </a:xfrm>
        </p:grpSpPr>
        <p:sp>
          <p:nvSpPr>
            <p:cNvPr id="212" name="Shape 212"/>
            <p:cNvSpPr/>
            <p:nvPr/>
          </p:nvSpPr>
          <p:spPr>
            <a:xfrm>
              <a:off x="6038149" y="1902900"/>
              <a:ext cx="262025" cy="260475"/>
            </a:xfrm>
            <a:custGeom>
              <a:pathLst>
                <a:path extrusionOk="0" h="10419" w="10481">
                  <a:moveTo>
                    <a:pt x="10481" y="0"/>
                  </a:moveTo>
                  <a:cubicBezTo>
                    <a:pt x="6947" y="1927"/>
                    <a:pt x="-2019" y="3507"/>
                    <a:pt x="435" y="6698"/>
                  </a:cubicBezTo>
                  <a:cubicBezTo>
                    <a:pt x="2121" y="8890"/>
                    <a:pt x="2481" y="8558"/>
                    <a:pt x="4528" y="10419"/>
                  </a:cubicBezTo>
                </a:path>
              </a:pathLst>
            </a:custGeom>
            <a:noFill/>
            <a:ln cap="flat" cmpd="sng" w="19050">
              <a:solidFill>
                <a:srgbClr val="FF9900"/>
              </a:solidFill>
              <a:prstDash val="solid"/>
              <a:round/>
              <a:headEnd len="lg" w="lg" type="none"/>
              <a:tailEnd len="lg" w="lg" type="none"/>
            </a:ln>
          </p:spPr>
        </p:sp>
        <p:sp>
          <p:nvSpPr>
            <p:cNvPr id="213" name="Shape 213"/>
            <p:cNvSpPr/>
            <p:nvPr/>
          </p:nvSpPr>
          <p:spPr>
            <a:xfrm>
              <a:off x="6179250" y="2061050"/>
              <a:ext cx="1125575" cy="725550"/>
            </a:xfrm>
            <a:custGeom>
              <a:pathLst>
                <a:path extrusionOk="0" h="29022" w="45023">
                  <a:moveTo>
                    <a:pt x="0" y="0"/>
                  </a:moveTo>
                  <a:cubicBezTo>
                    <a:pt x="11541" y="844"/>
                    <a:pt x="24301" y="3619"/>
                    <a:pt x="32744" y="11534"/>
                  </a:cubicBezTo>
                  <a:cubicBezTo>
                    <a:pt x="40538" y="18841"/>
                    <a:pt x="38883" y="20278"/>
                    <a:pt x="45023" y="29022"/>
                  </a:cubicBezTo>
                </a:path>
              </a:pathLst>
            </a:custGeom>
            <a:noFill/>
            <a:ln cap="flat" cmpd="sng" w="19050">
              <a:solidFill>
                <a:srgbClr val="FF9900"/>
              </a:solidFill>
              <a:prstDash val="solid"/>
              <a:round/>
              <a:headEnd len="lg" w="lg" type="none"/>
              <a:tailEnd len="lg" w="lg" type="none"/>
            </a:ln>
          </p:spPr>
        </p:sp>
      </p:grpSp>
      <p:sp>
        <p:nvSpPr>
          <p:cNvPr id="214" name="Shape 214"/>
          <p:cNvSpPr txBox="1"/>
          <p:nvPr/>
        </p:nvSpPr>
        <p:spPr>
          <a:xfrm rot="-1105391">
            <a:off x="6334247" y="611614"/>
            <a:ext cx="2308621" cy="5726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9900"/>
                </a:solidFill>
                <a:latin typeface="Average"/>
                <a:ea typeface="Average"/>
                <a:cs typeface="Average"/>
                <a:sym typeface="Average"/>
              </a:rPr>
              <a:t>Slightly more complicated than that…</a:t>
            </a:r>
            <a:endParaRPr>
              <a:solidFill>
                <a:srgbClr val="FF9900"/>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storing time series in Cassandra</a:t>
            </a:r>
            <a:endParaRPr/>
          </a:p>
        </p:txBody>
      </p:sp>
      <p:sp>
        <p:nvSpPr>
          <p:cNvPr id="220" name="Shape 2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GB"/>
              <a:t>Store points…</a:t>
            </a:r>
            <a:endParaRPr/>
          </a:p>
          <a:p>
            <a:pPr indent="-317500" lvl="1" marL="914400" marR="0" rtl="0" algn="l">
              <a:lnSpc>
                <a:spcPct val="115000"/>
              </a:lnSpc>
              <a:spcBef>
                <a:spcPts val="0"/>
              </a:spcBef>
              <a:spcAft>
                <a:spcPts val="0"/>
              </a:spcAft>
              <a:buSzPts val="1400"/>
              <a:buChar char="○"/>
            </a:pPr>
            <a:r>
              <a:rPr lang="en-GB"/>
              <a:t>(metric, timestamp, value)</a:t>
            </a:r>
            <a:endParaRPr/>
          </a:p>
          <a:p>
            <a:pPr indent="-317500" lvl="1" marL="914400" marR="0" rtl="0" algn="l">
              <a:lnSpc>
                <a:spcPct val="115000"/>
              </a:lnSpc>
              <a:spcBef>
                <a:spcPts val="0"/>
              </a:spcBef>
              <a:spcAft>
                <a:spcPts val="0"/>
              </a:spcAft>
              <a:buSzPts val="1400"/>
              <a:buChar char="○"/>
            </a:pPr>
            <a:r>
              <a:rPr lang="en-GB"/>
              <a:t>Multiple resolutions and TTLs (60s:8d, 1h:30d, 1d:1y)</a:t>
            </a:r>
            <a:endParaRPr/>
          </a:p>
          <a:p>
            <a:pPr indent="-317500" lvl="1" marL="914400" marR="0" rtl="0" algn="l">
              <a:lnSpc>
                <a:spcPct val="115000"/>
              </a:lnSpc>
              <a:spcBef>
                <a:spcPts val="0"/>
              </a:spcBef>
              <a:spcAft>
                <a:spcPts val="0"/>
              </a:spcAft>
              <a:buSzPts val="1400"/>
              <a:buChar char="○"/>
            </a:pPr>
            <a:r>
              <a:rPr lang="en-GB"/>
              <a:t>Write =&gt; points</a:t>
            </a:r>
            <a:endParaRPr/>
          </a:p>
          <a:p>
            <a:pPr indent="-317500" lvl="1" marL="914400" marR="0" rtl="0" algn="l">
              <a:lnSpc>
                <a:spcPct val="115000"/>
              </a:lnSpc>
              <a:spcBef>
                <a:spcPts val="0"/>
              </a:spcBef>
              <a:spcAft>
                <a:spcPts val="0"/>
              </a:spcAft>
              <a:buSzPts val="1400"/>
              <a:buChar char="○"/>
            </a:pPr>
            <a:r>
              <a:rPr lang="en-GB"/>
              <a:t>Read  =&gt; series of points (usually to display a graph)</a:t>
            </a:r>
            <a:endParaRPr/>
          </a:p>
          <a:p>
            <a:pPr indent="-342900" lvl="0" marL="457200" marR="0" rtl="0" algn="l">
              <a:lnSpc>
                <a:spcPct val="115000"/>
              </a:lnSpc>
              <a:spcBef>
                <a:spcPts val="0"/>
              </a:spcBef>
              <a:spcAft>
                <a:spcPts val="0"/>
              </a:spcAft>
              <a:buSzPts val="1800"/>
              <a:buChar char="●"/>
            </a:pPr>
            <a:r>
              <a:rPr lang="en-GB"/>
              <a:t>…and metadata !</a:t>
            </a:r>
            <a:endParaRPr/>
          </a:p>
          <a:p>
            <a:pPr indent="-317500" lvl="1" marL="914400" marR="0" rtl="0" algn="l">
              <a:lnSpc>
                <a:spcPct val="115000"/>
              </a:lnSpc>
              <a:spcBef>
                <a:spcPts val="0"/>
              </a:spcBef>
              <a:spcAft>
                <a:spcPts val="0"/>
              </a:spcAft>
              <a:buSzPts val="1400"/>
              <a:buChar char="○"/>
            </a:pPr>
            <a:r>
              <a:rPr lang="en-GB"/>
              <a:t>Metrics hierarchy (like a filesystem, directories and metrics — like whisper)</a:t>
            </a:r>
            <a:endParaRPr/>
          </a:p>
          <a:p>
            <a:pPr indent="-317500" lvl="1" marL="914400" marR="0" rtl="0" algn="l">
              <a:lnSpc>
                <a:spcPct val="115000"/>
              </a:lnSpc>
              <a:spcBef>
                <a:spcPts val="0"/>
              </a:spcBef>
              <a:spcAft>
                <a:spcPts val="0"/>
              </a:spcAft>
              <a:buSzPts val="1400"/>
              <a:buChar char="○"/>
            </a:pPr>
            <a:r>
              <a:rPr lang="en-GB"/>
              <a:t>Metric, resolution, [owner, …]</a:t>
            </a:r>
            <a:endParaRPr/>
          </a:p>
          <a:p>
            <a:pPr indent="-317500" lvl="1" marL="914400" marR="0" rtl="0" algn="l">
              <a:lnSpc>
                <a:spcPct val="115000"/>
              </a:lnSpc>
              <a:spcBef>
                <a:spcPts val="0"/>
              </a:spcBef>
              <a:spcAft>
                <a:spcPts val="0"/>
              </a:spcAft>
              <a:buSzPts val="1400"/>
              <a:buChar char="○"/>
            </a:pPr>
            <a:r>
              <a:rPr lang="en-GB"/>
              <a:t>Write =&gt; new metrics</a:t>
            </a:r>
            <a:endParaRPr/>
          </a:p>
          <a:p>
            <a:pPr indent="-317500" lvl="1" marL="914400" marR="0" rtl="0" algn="l">
              <a:lnSpc>
                <a:spcPct val="115000"/>
              </a:lnSpc>
              <a:spcBef>
                <a:spcPts val="0"/>
              </a:spcBef>
              <a:spcAft>
                <a:spcPts val="0"/>
              </a:spcAft>
              <a:buSzPts val="1400"/>
              <a:buChar char="○"/>
            </a:pPr>
            <a:r>
              <a:rPr lang="en-GB"/>
              <a:t>Read  =&gt; list of metrics from globs (my.metric.*.foo.*)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&lt;Cassandra&gt;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storing data in Cassandra</a:t>
            </a:r>
            <a:endParaRPr/>
          </a:p>
          <a:p>
            <a:pPr indent="0" lvl="0" marL="0">
              <a:spcBef>
                <a:spcPts val="0"/>
              </a:spcBef>
              <a:spcAft>
                <a:spcPts val="0"/>
              </a:spcAft>
              <a:buNone/>
            </a:pPr>
            <a:r>
              <a:t/>
            </a:r>
            <a:endParaRPr/>
          </a:p>
        </p:txBody>
      </p:sp>
      <p:sp>
        <p:nvSpPr>
          <p:cNvPr id="231" name="Shape 231"/>
          <p:cNvSpPr txBox="1"/>
          <p:nvPr>
            <p:ph idx="1" type="body"/>
          </p:nvPr>
        </p:nvSpPr>
        <p:spPr>
          <a:xfrm>
            <a:off x="289175" y="1727100"/>
            <a:ext cx="49002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GB"/>
              <a:t>Sparse matrix storage</a:t>
            </a:r>
            <a:endParaRPr/>
          </a:p>
          <a:p>
            <a:pPr indent="-304800" lvl="1" marL="914400" rtl="0">
              <a:spcBef>
                <a:spcPts val="0"/>
              </a:spcBef>
              <a:spcAft>
                <a:spcPts val="0"/>
              </a:spcAft>
              <a:buSzPts val="1200"/>
              <a:buChar char="-"/>
            </a:pPr>
            <a:r>
              <a:rPr b="1" lang="en-GB"/>
              <a:t>Map</a:t>
            </a:r>
            <a:r>
              <a:rPr lang="en-GB"/>
              <a:t>&lt; </a:t>
            </a:r>
            <a:r>
              <a:rPr i="1" lang="en-GB"/>
              <a:t>Row</a:t>
            </a:r>
            <a:r>
              <a:rPr lang="en-GB"/>
              <a:t>, </a:t>
            </a:r>
            <a:r>
              <a:rPr b="1" lang="en-GB"/>
              <a:t>Map</a:t>
            </a:r>
            <a:r>
              <a:rPr lang="en-GB"/>
              <a:t>&lt; </a:t>
            </a:r>
            <a:r>
              <a:rPr i="1" lang="en-GB"/>
              <a:t>Column</a:t>
            </a:r>
            <a:r>
              <a:rPr lang="en-GB"/>
              <a:t>, </a:t>
            </a:r>
            <a:r>
              <a:rPr i="1" lang="en-GB"/>
              <a:t>Value</a:t>
            </a:r>
            <a:r>
              <a:rPr lang="en-GB"/>
              <a:t> &gt; &gt;</a:t>
            </a:r>
            <a:endParaRPr/>
          </a:p>
          <a:p>
            <a:pPr indent="0" lvl="0" marL="0" rtl="0">
              <a:spcBef>
                <a:spcPts val="1600"/>
              </a:spcBef>
              <a:spcAft>
                <a:spcPts val="0"/>
              </a:spcAft>
              <a:buNone/>
            </a:pPr>
            <a:r>
              <a:t/>
            </a:r>
            <a:endParaRPr/>
          </a:p>
          <a:p>
            <a:pPr indent="-317500" lvl="0" marL="457200" rtl="0">
              <a:spcBef>
                <a:spcPts val="0"/>
              </a:spcBef>
              <a:spcAft>
                <a:spcPts val="0"/>
              </a:spcAft>
              <a:buSzPts val="1400"/>
              <a:buChar char="-"/>
            </a:pPr>
            <a:r>
              <a:rPr lang="en-GB"/>
              <a:t>Row ⇔ Partition</a:t>
            </a:r>
            <a:endParaRPr/>
          </a:p>
          <a:p>
            <a:pPr indent="-304800" lvl="1" marL="914400" rtl="0">
              <a:spcBef>
                <a:spcPts val="0"/>
              </a:spcBef>
              <a:spcAft>
                <a:spcPts val="0"/>
              </a:spcAft>
              <a:buSzPts val="1200"/>
              <a:buChar char="-"/>
            </a:pPr>
            <a:r>
              <a:rPr lang="en-GB"/>
              <a:t>Atomic storage unit (nodes hold full rows)</a:t>
            </a:r>
            <a:endParaRPr/>
          </a:p>
          <a:p>
            <a:pPr indent="-304800" lvl="1" marL="914400" rtl="0">
              <a:spcBef>
                <a:spcPts val="0"/>
              </a:spcBef>
              <a:spcAft>
                <a:spcPts val="0"/>
              </a:spcAft>
              <a:buSzPts val="1200"/>
              <a:buChar char="-"/>
            </a:pPr>
            <a:r>
              <a:rPr lang="en-GB"/>
              <a:t>Data distributed according to </a:t>
            </a:r>
            <a:r>
              <a:rPr b="1" lang="en-GB"/>
              <a:t>Hash(</a:t>
            </a:r>
            <a:r>
              <a:rPr i="1" lang="en-GB"/>
              <a:t>rowKey</a:t>
            </a:r>
            <a:r>
              <a:rPr b="1" lang="en-GB"/>
              <a:t>)</a:t>
            </a:r>
            <a:endParaRPr b="1"/>
          </a:p>
          <a:p>
            <a:pPr indent="-317500" lvl="0" marL="457200" rtl="0">
              <a:spcBef>
                <a:spcPts val="1000"/>
              </a:spcBef>
              <a:spcAft>
                <a:spcPts val="0"/>
              </a:spcAft>
              <a:buSzPts val="1400"/>
              <a:buChar char="-"/>
            </a:pPr>
            <a:r>
              <a:rPr lang="en-GB"/>
              <a:t>Column Key</a:t>
            </a:r>
            <a:endParaRPr/>
          </a:p>
          <a:p>
            <a:pPr indent="-304800" lvl="1" marL="914400" rtl="0">
              <a:lnSpc>
                <a:spcPct val="100000"/>
              </a:lnSpc>
              <a:spcBef>
                <a:spcPts val="0"/>
              </a:spcBef>
              <a:spcAft>
                <a:spcPts val="0"/>
              </a:spcAft>
              <a:buSzPts val="1200"/>
              <a:buChar char="-"/>
            </a:pPr>
            <a:r>
              <a:rPr lang="en-GB"/>
              <a:t>Atomic data unit inside a given partition</a:t>
            </a:r>
            <a:endParaRPr/>
          </a:p>
          <a:p>
            <a:pPr indent="-304800" lvl="1" marL="914400" rtl="0">
              <a:spcBef>
                <a:spcPts val="0"/>
              </a:spcBef>
              <a:spcAft>
                <a:spcPts val="0"/>
              </a:spcAft>
              <a:buSzPts val="1200"/>
              <a:buChar char="-"/>
            </a:pPr>
            <a:r>
              <a:rPr lang="en-GB"/>
              <a:t>Unique per partition</a:t>
            </a:r>
            <a:endParaRPr/>
          </a:p>
          <a:p>
            <a:pPr indent="-304800" lvl="1" marL="914400" rtl="0">
              <a:spcBef>
                <a:spcPts val="0"/>
              </a:spcBef>
              <a:spcAft>
                <a:spcPts val="0"/>
              </a:spcAft>
              <a:buSzPts val="1200"/>
              <a:buChar char="-"/>
            </a:pPr>
            <a:r>
              <a:rPr lang="en-GB"/>
              <a:t>Has a value</a:t>
            </a:r>
            <a:endParaRPr/>
          </a:p>
          <a:p>
            <a:pPr indent="-304800" lvl="1" marL="914400" rtl="0">
              <a:spcBef>
                <a:spcPts val="0"/>
              </a:spcBef>
              <a:spcAft>
                <a:spcPts val="0"/>
              </a:spcAft>
              <a:buSzPts val="1200"/>
              <a:buChar char="-"/>
            </a:pPr>
            <a:r>
              <a:rPr lang="en-GB"/>
              <a:t>Stored in lexicographical order (supports range queries)</a:t>
            </a:r>
            <a:endParaRPr/>
          </a:p>
          <a:p>
            <a:pPr indent="0" lvl="0" marL="457200" rtl="0">
              <a:spcBef>
                <a:spcPts val="1600"/>
              </a:spcBef>
              <a:spcAft>
                <a:spcPts val="0"/>
              </a:spcAft>
              <a:buNone/>
            </a:pPr>
            <a:r>
              <a:t/>
            </a:r>
            <a:endParaRPr/>
          </a:p>
          <a:p>
            <a:pPr indent="0" lvl="0" marL="0">
              <a:spcBef>
                <a:spcPts val="1600"/>
              </a:spcBef>
              <a:spcAft>
                <a:spcPts val="1600"/>
              </a:spcAft>
              <a:buNone/>
            </a:pPr>
            <a:r>
              <a:t/>
            </a:r>
            <a:endParaRPr/>
          </a:p>
        </p:txBody>
      </p:sp>
      <p:grpSp>
        <p:nvGrpSpPr>
          <p:cNvPr id="232" name="Shape 232"/>
          <p:cNvGrpSpPr/>
          <p:nvPr/>
        </p:nvGrpSpPr>
        <p:grpSpPr>
          <a:xfrm>
            <a:off x="5750225" y="1841325"/>
            <a:ext cx="2493000" cy="2868000"/>
            <a:chOff x="5574625" y="329475"/>
            <a:chExt cx="2493000" cy="2868000"/>
          </a:xfrm>
        </p:grpSpPr>
        <p:sp>
          <p:nvSpPr>
            <p:cNvPr id="233" name="Shape 233"/>
            <p:cNvSpPr txBox="1"/>
            <p:nvPr/>
          </p:nvSpPr>
          <p:spPr>
            <a:xfrm>
              <a:off x="5574625" y="329475"/>
              <a:ext cx="2493000" cy="446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GB">
                  <a:solidFill>
                    <a:srgbClr val="E69138"/>
                  </a:solidFill>
                  <a:latin typeface="Oswald"/>
                  <a:ea typeface="Oswald"/>
                  <a:cs typeface="Oswald"/>
                  <a:sym typeface="Oswald"/>
                </a:rPr>
                <a:t>store( row, col, val )</a:t>
              </a:r>
              <a:endParaRPr>
                <a:solidFill>
                  <a:srgbClr val="E69138"/>
                </a:solidFill>
                <a:latin typeface="Oswald"/>
                <a:ea typeface="Oswald"/>
                <a:cs typeface="Oswald"/>
                <a:sym typeface="Oswald"/>
              </a:endParaRPr>
            </a:p>
          </p:txBody>
        </p:sp>
        <p:cxnSp>
          <p:nvCxnSpPr>
            <p:cNvPr id="234" name="Shape 234"/>
            <p:cNvCxnSpPr>
              <a:stCxn id="233" idx="2"/>
            </p:cNvCxnSpPr>
            <p:nvPr/>
          </p:nvCxnSpPr>
          <p:spPr>
            <a:xfrm>
              <a:off x="6821125" y="775875"/>
              <a:ext cx="0" cy="317700"/>
            </a:xfrm>
            <a:prstGeom prst="straightConnector1">
              <a:avLst/>
            </a:prstGeom>
            <a:noFill/>
            <a:ln cap="flat" cmpd="sng" w="9525">
              <a:solidFill>
                <a:schemeClr val="dk2"/>
              </a:solidFill>
              <a:prstDash val="solid"/>
              <a:round/>
              <a:headEnd len="lg" w="lg" type="none"/>
              <a:tailEnd len="lg" w="lg" type="triangle"/>
            </a:ln>
          </p:spPr>
        </p:cxnSp>
        <p:sp>
          <p:nvSpPr>
            <p:cNvPr id="235" name="Shape 235"/>
            <p:cNvSpPr txBox="1"/>
            <p:nvPr/>
          </p:nvSpPr>
          <p:spPr>
            <a:xfrm>
              <a:off x="5574625" y="1181925"/>
              <a:ext cx="2493000" cy="4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CC4125"/>
                  </a:solidFill>
                  <a:latin typeface="Oswald"/>
                  <a:ea typeface="Oswald"/>
                  <a:cs typeface="Oswald"/>
                  <a:sym typeface="Oswald"/>
                </a:rPr>
                <a:t>H = hash</a:t>
              </a:r>
              <a:r>
                <a:rPr lang="en-GB">
                  <a:solidFill>
                    <a:srgbClr val="CC4125"/>
                  </a:solidFill>
                  <a:latin typeface="Oswald"/>
                  <a:ea typeface="Oswald"/>
                  <a:cs typeface="Oswald"/>
                  <a:sym typeface="Oswald"/>
                </a:rPr>
                <a:t>( row )</a:t>
              </a:r>
              <a:endParaRPr>
                <a:solidFill>
                  <a:srgbClr val="CC4125"/>
                </a:solidFill>
                <a:latin typeface="Oswald"/>
                <a:ea typeface="Oswald"/>
                <a:cs typeface="Oswald"/>
                <a:sym typeface="Oswald"/>
              </a:endParaRPr>
            </a:p>
          </p:txBody>
        </p:sp>
        <p:cxnSp>
          <p:nvCxnSpPr>
            <p:cNvPr id="236" name="Shape 236"/>
            <p:cNvCxnSpPr/>
            <p:nvPr/>
          </p:nvCxnSpPr>
          <p:spPr>
            <a:xfrm>
              <a:off x="6821125" y="1628325"/>
              <a:ext cx="0" cy="317700"/>
            </a:xfrm>
            <a:prstGeom prst="straightConnector1">
              <a:avLst/>
            </a:prstGeom>
            <a:noFill/>
            <a:ln cap="flat" cmpd="sng" w="9525">
              <a:solidFill>
                <a:schemeClr val="dk2"/>
              </a:solidFill>
              <a:prstDash val="solid"/>
              <a:round/>
              <a:headEnd len="lg" w="lg" type="none"/>
              <a:tailEnd len="lg" w="lg" type="triangle"/>
            </a:ln>
          </p:spPr>
        </p:cxnSp>
        <p:sp>
          <p:nvSpPr>
            <p:cNvPr id="237" name="Shape 237"/>
            <p:cNvSpPr txBox="1"/>
            <p:nvPr/>
          </p:nvSpPr>
          <p:spPr>
            <a:xfrm>
              <a:off x="5574625" y="1946025"/>
              <a:ext cx="2493000" cy="4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E06666"/>
                  </a:solidFill>
                  <a:latin typeface="Oswald"/>
                  <a:ea typeface="Oswald"/>
                  <a:cs typeface="Oswald"/>
                  <a:sym typeface="Oswald"/>
                </a:rPr>
                <a:t>Node = get_owner( H )</a:t>
              </a:r>
              <a:endParaRPr>
                <a:solidFill>
                  <a:srgbClr val="E06666"/>
                </a:solidFill>
                <a:latin typeface="Oswald"/>
                <a:ea typeface="Oswald"/>
                <a:cs typeface="Oswald"/>
                <a:sym typeface="Oswald"/>
              </a:endParaRPr>
            </a:p>
          </p:txBody>
        </p:sp>
        <p:cxnSp>
          <p:nvCxnSpPr>
            <p:cNvPr id="238" name="Shape 238"/>
            <p:cNvCxnSpPr/>
            <p:nvPr/>
          </p:nvCxnSpPr>
          <p:spPr>
            <a:xfrm>
              <a:off x="6821125" y="2412900"/>
              <a:ext cx="0" cy="317700"/>
            </a:xfrm>
            <a:prstGeom prst="straightConnector1">
              <a:avLst/>
            </a:prstGeom>
            <a:noFill/>
            <a:ln cap="flat" cmpd="sng" w="9525">
              <a:solidFill>
                <a:schemeClr val="dk2"/>
              </a:solidFill>
              <a:prstDash val="solid"/>
              <a:round/>
              <a:headEnd len="lg" w="lg" type="none"/>
              <a:tailEnd len="lg" w="lg" type="triangle"/>
            </a:ln>
          </p:spPr>
        </p:cxnSp>
        <p:sp>
          <p:nvSpPr>
            <p:cNvPr id="239" name="Shape 239"/>
            <p:cNvSpPr txBox="1"/>
            <p:nvPr/>
          </p:nvSpPr>
          <p:spPr>
            <a:xfrm>
              <a:off x="5574625" y="2751075"/>
              <a:ext cx="2493000" cy="4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E69138"/>
                  </a:solidFill>
                  <a:latin typeface="Oswald"/>
                  <a:ea typeface="Oswald"/>
                  <a:cs typeface="Oswald"/>
                  <a:sym typeface="Oswald"/>
                </a:rPr>
                <a:t>send( Node, (row, col, val) )</a:t>
              </a:r>
              <a:endParaRPr>
                <a:solidFill>
                  <a:srgbClr val="E69138"/>
                </a:solidFill>
                <a:latin typeface="Oswald"/>
                <a:ea typeface="Oswald"/>
                <a:cs typeface="Oswald"/>
                <a:sym typeface="Oswald"/>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naïve schema</a:t>
            </a:r>
            <a:endParaRPr/>
          </a:p>
        </p:txBody>
      </p:sp>
      <p:sp>
        <p:nvSpPr>
          <p:cNvPr id="245" name="Shape 245"/>
          <p:cNvSpPr txBox="1"/>
          <p:nvPr>
            <p:ph idx="1" type="body"/>
          </p:nvPr>
        </p:nvSpPr>
        <p:spPr>
          <a:xfrm>
            <a:off x="471900" y="1919075"/>
            <a:ext cx="8222100" cy="28911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GB" sz="1400">
                <a:latin typeface="Consolas"/>
                <a:ea typeface="Consolas"/>
                <a:cs typeface="Consolas"/>
                <a:sym typeface="Consolas"/>
              </a:rPr>
              <a:t>CREATE TABLE points (</a:t>
            </a:r>
            <a:br>
              <a:rPr lang="en-GB" sz="1400">
                <a:latin typeface="Consolas"/>
                <a:ea typeface="Consolas"/>
                <a:cs typeface="Consolas"/>
                <a:sym typeface="Consolas"/>
              </a:rPr>
            </a:br>
            <a:r>
              <a:rPr lang="en-GB" sz="1400">
                <a:latin typeface="Consolas"/>
                <a:ea typeface="Consolas"/>
                <a:cs typeface="Consolas"/>
                <a:sym typeface="Consolas"/>
              </a:rPr>
              <a:t>   	</a:t>
            </a:r>
            <a:r>
              <a:rPr b="1" lang="en-GB" sz="1400">
                <a:latin typeface="Consolas"/>
                <a:ea typeface="Consolas"/>
                <a:cs typeface="Consolas"/>
                <a:sym typeface="Consolas"/>
              </a:rPr>
              <a:t>path</a:t>
            </a:r>
            <a:r>
              <a:rPr lang="en-GB" sz="1400">
                <a:latin typeface="Consolas"/>
                <a:ea typeface="Consolas"/>
                <a:cs typeface="Consolas"/>
                <a:sym typeface="Consolas"/>
              </a:rPr>
              <a:t>  	text,   </a:t>
            </a:r>
            <a:r>
              <a:rPr lang="en-GB" sz="1400">
                <a:solidFill>
                  <a:srgbClr val="E91D63"/>
                </a:solidFill>
                <a:latin typeface="Consolas"/>
                <a:ea typeface="Consolas"/>
                <a:cs typeface="Consolas"/>
                <a:sym typeface="Consolas"/>
              </a:rPr>
              <a:t>-- Metric name</a:t>
            </a:r>
            <a:br>
              <a:rPr lang="en-GB" sz="1400">
                <a:solidFill>
                  <a:srgbClr val="E91D63"/>
                </a:solidFill>
                <a:latin typeface="Consolas"/>
                <a:ea typeface="Consolas"/>
                <a:cs typeface="Consolas"/>
                <a:sym typeface="Consolas"/>
              </a:rPr>
            </a:br>
            <a:r>
              <a:rPr lang="en-GB" sz="1400">
                <a:latin typeface="Consolas"/>
                <a:ea typeface="Consolas"/>
                <a:cs typeface="Consolas"/>
                <a:sym typeface="Consolas"/>
              </a:rPr>
              <a:t>   	</a:t>
            </a:r>
            <a:r>
              <a:rPr i="1" lang="en-GB" sz="1400">
                <a:latin typeface="Consolas"/>
                <a:ea typeface="Consolas"/>
                <a:cs typeface="Consolas"/>
                <a:sym typeface="Consolas"/>
              </a:rPr>
              <a:t>time</a:t>
            </a:r>
            <a:r>
              <a:rPr lang="en-GB" sz="1400">
                <a:latin typeface="Consolas"/>
                <a:ea typeface="Consolas"/>
                <a:cs typeface="Consolas"/>
                <a:sym typeface="Consolas"/>
              </a:rPr>
              <a:t>  	bigint, </a:t>
            </a:r>
            <a:r>
              <a:rPr lang="en-GB" sz="1400">
                <a:solidFill>
                  <a:srgbClr val="E91D63"/>
                </a:solidFill>
                <a:latin typeface="Consolas"/>
                <a:ea typeface="Consolas"/>
                <a:cs typeface="Consolas"/>
                <a:sym typeface="Consolas"/>
              </a:rPr>
              <a:t>-- Value timestamp</a:t>
            </a:r>
            <a:br>
              <a:rPr lang="en-GB" sz="1400">
                <a:solidFill>
                  <a:srgbClr val="E91D63"/>
                </a:solidFill>
                <a:latin typeface="Consolas"/>
                <a:ea typeface="Consolas"/>
                <a:cs typeface="Consolas"/>
                <a:sym typeface="Consolas"/>
              </a:rPr>
            </a:br>
            <a:r>
              <a:rPr lang="en-GB" sz="1400">
                <a:latin typeface="Consolas"/>
                <a:ea typeface="Consolas"/>
                <a:cs typeface="Consolas"/>
                <a:sym typeface="Consolas"/>
              </a:rPr>
              <a:t>   	value 	double, </a:t>
            </a:r>
            <a:r>
              <a:rPr lang="en-GB" sz="1400">
                <a:solidFill>
                  <a:srgbClr val="E91D63"/>
                </a:solidFill>
                <a:latin typeface="Consolas"/>
                <a:ea typeface="Consolas"/>
                <a:cs typeface="Consolas"/>
                <a:sym typeface="Consolas"/>
              </a:rPr>
              <a:t>-- Point value</a:t>
            </a:r>
            <a:br>
              <a:rPr lang="en-GB" sz="1400">
                <a:solidFill>
                  <a:srgbClr val="E91D63"/>
                </a:solidFill>
                <a:latin typeface="Consolas"/>
                <a:ea typeface="Consolas"/>
                <a:cs typeface="Consolas"/>
                <a:sym typeface="Consolas"/>
              </a:rPr>
            </a:br>
            <a:r>
              <a:rPr lang="en-GB" sz="1400">
                <a:latin typeface="Consolas"/>
                <a:ea typeface="Consolas"/>
                <a:cs typeface="Consolas"/>
                <a:sym typeface="Consolas"/>
              </a:rPr>
              <a:t>   	PRIMARY KEY ((</a:t>
            </a:r>
            <a:r>
              <a:rPr b="1" lang="en-GB" sz="1400">
                <a:latin typeface="Consolas"/>
                <a:ea typeface="Consolas"/>
                <a:cs typeface="Consolas"/>
                <a:sym typeface="Consolas"/>
              </a:rPr>
              <a:t>path</a:t>
            </a:r>
            <a:r>
              <a:rPr lang="en-GB" sz="1400">
                <a:latin typeface="Consolas"/>
                <a:ea typeface="Consolas"/>
                <a:cs typeface="Consolas"/>
                <a:sym typeface="Consolas"/>
              </a:rPr>
              <a:t>), </a:t>
            </a:r>
            <a:r>
              <a:rPr i="1" lang="en-GB" sz="1400">
                <a:latin typeface="Consolas"/>
                <a:ea typeface="Consolas"/>
                <a:cs typeface="Consolas"/>
                <a:sym typeface="Consolas"/>
              </a:rPr>
              <a:t>time</a:t>
            </a:r>
            <a:r>
              <a:rPr lang="en-GB" sz="1400">
                <a:latin typeface="Consolas"/>
                <a:ea typeface="Consolas"/>
                <a:cs typeface="Consolas"/>
                <a:sym typeface="Consolas"/>
              </a:rPr>
              <a:t>)</a:t>
            </a:r>
            <a:br>
              <a:rPr lang="en-GB" sz="1400">
                <a:latin typeface="Consolas"/>
                <a:ea typeface="Consolas"/>
                <a:cs typeface="Consolas"/>
                <a:sym typeface="Consolas"/>
              </a:rPr>
            </a:br>
            <a:r>
              <a:rPr lang="en-GB" sz="1400">
                <a:latin typeface="Consolas"/>
                <a:ea typeface="Consolas"/>
                <a:cs typeface="Consolas"/>
                <a:sym typeface="Consolas"/>
              </a:rPr>
              <a:t>) WITH CLUSTERING ORDER BY (time DESC);</a:t>
            </a:r>
            <a:endParaRPr sz="1400">
              <a:latin typeface="Consolas"/>
              <a:ea typeface="Consolas"/>
              <a:cs typeface="Consolas"/>
              <a:sym typeface="Consolas"/>
            </a:endParaRPr>
          </a:p>
          <a:p>
            <a:pPr indent="0" lvl="0" marL="0" rtl="0">
              <a:lnSpc>
                <a:spcPct val="100000"/>
              </a:lnSpc>
              <a:spcBef>
                <a:spcPts val="1600"/>
              </a:spcBef>
              <a:spcAft>
                <a:spcPts val="0"/>
              </a:spcAft>
              <a:buNone/>
            </a:pPr>
            <a:r>
              <a:t/>
            </a:r>
            <a:endParaRPr sz="1400">
              <a:latin typeface="Consolas"/>
              <a:ea typeface="Consolas"/>
              <a:cs typeface="Consolas"/>
              <a:sym typeface="Consolas"/>
            </a:endParaRPr>
          </a:p>
          <a:p>
            <a:pPr indent="-342900" lvl="0" marL="457200" rtl="0">
              <a:spcBef>
                <a:spcPts val="1600"/>
              </a:spcBef>
              <a:spcAft>
                <a:spcPts val="0"/>
              </a:spcAft>
              <a:buSzPts val="1800"/>
              <a:buChar char="-"/>
            </a:pPr>
            <a:r>
              <a:rPr lang="en-GB"/>
              <a:t>Boom! Timeseries.</a:t>
            </a:r>
            <a:endParaRPr/>
          </a:p>
          <a:p>
            <a:pPr indent="-317500" lvl="1" marL="914400" rtl="0">
              <a:spcBef>
                <a:spcPts val="0"/>
              </a:spcBef>
              <a:spcAft>
                <a:spcPts val="1600"/>
              </a:spcAft>
              <a:buSzPts val="1400"/>
              <a:buChar char="-"/>
            </a:pPr>
            <a:r>
              <a:rPr lang="en-GB"/>
              <a:t>(Boom! Your cluster explodes when your have many points on each metric.)</a:t>
            </a:r>
            <a:br>
              <a:rPr lang="en-GB"/>
            </a:br>
            <a:r>
              <a:rPr lang="en-GB"/>
              <a:t>(Boom! You spend your time compacting data and evicting expired points)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Me</a:t>
            </a:r>
            <a:endParaRPr/>
          </a:p>
        </p:txBody>
      </p:sp>
      <p:sp>
        <p:nvSpPr>
          <p:cNvPr id="74" name="Shape 7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Corentin Chary</a:t>
            </a:r>
            <a:endParaRPr/>
          </a:p>
          <a:p>
            <a:pPr indent="0" lvl="0" marL="0">
              <a:spcBef>
                <a:spcPts val="1600"/>
              </a:spcBef>
              <a:spcAft>
                <a:spcPts val="0"/>
              </a:spcAft>
              <a:buNone/>
            </a:pPr>
            <a:r>
              <a:rPr lang="en-GB"/>
              <a:t>Twitter: </a:t>
            </a:r>
            <a:r>
              <a:rPr lang="en-GB" u="sng">
                <a:solidFill>
                  <a:schemeClr val="hlink"/>
                </a:solidFill>
                <a:hlinkClick r:id="rId3"/>
              </a:rPr>
              <a:t>@iksaif</a:t>
            </a:r>
            <a:br>
              <a:rPr lang="en-GB"/>
            </a:br>
            <a:r>
              <a:rPr lang="en-GB"/>
              <a:t>Mail: </a:t>
            </a:r>
            <a:r>
              <a:rPr lang="en-GB" u="sng">
                <a:solidFill>
                  <a:schemeClr val="hlink"/>
                </a:solidFill>
                <a:hlinkClick r:id="rId4"/>
              </a:rPr>
              <a:t>c.chary@criteo.com</a:t>
            </a:r>
            <a:endParaRPr/>
          </a:p>
          <a:p>
            <a:pPr indent="-342900" lvl="0" marL="457200" rtl="0">
              <a:spcBef>
                <a:spcPts val="1600"/>
              </a:spcBef>
              <a:spcAft>
                <a:spcPts val="0"/>
              </a:spcAft>
              <a:buSzPts val="1800"/>
              <a:buChar char="●"/>
            </a:pPr>
            <a:r>
              <a:rPr lang="en-GB"/>
              <a:t>Working on Graphite with the Observability team at Criteo</a:t>
            </a:r>
            <a:endParaRPr/>
          </a:p>
          <a:p>
            <a:pPr indent="-342900" lvl="0" marL="457200" rtl="0">
              <a:spcBef>
                <a:spcPts val="0"/>
              </a:spcBef>
              <a:spcAft>
                <a:spcPts val="0"/>
              </a:spcAft>
              <a:buSzPts val="1800"/>
              <a:buChar char="●"/>
            </a:pPr>
            <a:r>
              <a:rPr lang="en-GB"/>
              <a:t>Worked on Bigtable/Colossus at Google</a:t>
            </a:r>
            <a:endParaRPr/>
          </a:p>
        </p:txBody>
      </p:sp>
      <p:pic>
        <p:nvPicPr>
          <p:cNvPr id="75" name="Shape 75"/>
          <p:cNvPicPr preferRelativeResize="0"/>
          <p:nvPr/>
        </p:nvPicPr>
        <p:blipFill>
          <a:blip r:embed="rId5">
            <a:alphaModFix/>
          </a:blip>
          <a:stretch>
            <a:fillRect/>
          </a:stretch>
        </p:blipFill>
        <p:spPr>
          <a:xfrm>
            <a:off x="6096950" y="448600"/>
            <a:ext cx="2339550" cy="2339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time sharding schema</a:t>
            </a:r>
            <a:endParaRPr/>
          </a:p>
        </p:txBody>
      </p:sp>
      <p:sp>
        <p:nvSpPr>
          <p:cNvPr id="251" name="Shape 251"/>
          <p:cNvSpPr txBox="1"/>
          <p:nvPr>
            <p:ph idx="1" type="body"/>
          </p:nvPr>
        </p:nvSpPr>
        <p:spPr>
          <a:xfrm>
            <a:off x="471900" y="1791425"/>
            <a:ext cx="8222100" cy="27102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GB" sz="1400">
                <a:latin typeface="Consolas"/>
                <a:ea typeface="Consolas"/>
                <a:cs typeface="Consolas"/>
                <a:sym typeface="Consolas"/>
              </a:rPr>
              <a:t>CREATE TABLE IF NOT EXISTS %(table)s (</a:t>
            </a:r>
            <a:br>
              <a:rPr lang="en-GB" sz="1400">
                <a:latin typeface="Consolas"/>
                <a:ea typeface="Consolas"/>
                <a:cs typeface="Consolas"/>
                <a:sym typeface="Consolas"/>
              </a:rPr>
            </a:br>
            <a:r>
              <a:rPr lang="en-GB" sz="1400">
                <a:latin typeface="Consolas"/>
                <a:ea typeface="Consolas"/>
                <a:cs typeface="Consolas"/>
                <a:sym typeface="Consolas"/>
              </a:rPr>
              <a:t>     metric uuid,           </a:t>
            </a:r>
            <a:r>
              <a:rPr lang="en-GB" sz="1400">
                <a:solidFill>
                  <a:srgbClr val="E91D63"/>
                </a:solidFill>
                <a:latin typeface="Consolas"/>
                <a:ea typeface="Consolas"/>
                <a:cs typeface="Consolas"/>
                <a:sym typeface="Consolas"/>
              </a:rPr>
              <a:t>-- Metric UUID (actual name stored as metadata)</a:t>
            </a:r>
            <a:br>
              <a:rPr lang="en-GB" sz="1400">
                <a:latin typeface="Consolas"/>
                <a:ea typeface="Consolas"/>
                <a:cs typeface="Consolas"/>
                <a:sym typeface="Consolas"/>
              </a:rPr>
            </a:br>
            <a:r>
              <a:rPr lang="en-GB" sz="1400">
                <a:latin typeface="Consolas"/>
                <a:ea typeface="Consolas"/>
                <a:cs typeface="Consolas"/>
                <a:sym typeface="Consolas"/>
              </a:rPr>
              <a:t>     time_start_ms bigint,  </a:t>
            </a:r>
            <a:r>
              <a:rPr lang="en-GB" sz="1400">
                <a:solidFill>
                  <a:srgbClr val="E91D63"/>
                </a:solidFill>
                <a:latin typeface="Consolas"/>
                <a:ea typeface="Consolas"/>
                <a:cs typeface="Consolas"/>
                <a:sym typeface="Consolas"/>
              </a:rPr>
              <a:t>-- Lower time bound for this row</a:t>
            </a:r>
            <a:br>
              <a:rPr lang="en-GB" sz="1400">
                <a:latin typeface="Consolas"/>
                <a:ea typeface="Consolas"/>
                <a:cs typeface="Consolas"/>
                <a:sym typeface="Consolas"/>
              </a:rPr>
            </a:br>
            <a:r>
              <a:rPr lang="en-GB" sz="1400">
                <a:latin typeface="Consolas"/>
                <a:ea typeface="Consolas"/>
                <a:cs typeface="Consolas"/>
                <a:sym typeface="Consolas"/>
              </a:rPr>
              <a:t>     offset smallint,       </a:t>
            </a:r>
            <a:r>
              <a:rPr lang="en-GB" sz="1400">
                <a:solidFill>
                  <a:srgbClr val="E91D63"/>
                </a:solidFill>
                <a:latin typeface="Consolas"/>
                <a:ea typeface="Consolas"/>
                <a:cs typeface="Consolas"/>
                <a:sym typeface="Consolas"/>
              </a:rPr>
              <a:t>-- time_start_ms + offset * precision = timestamp</a:t>
            </a:r>
            <a:br>
              <a:rPr lang="en-GB" sz="1400">
                <a:latin typeface="Consolas"/>
                <a:ea typeface="Consolas"/>
                <a:cs typeface="Consolas"/>
                <a:sym typeface="Consolas"/>
              </a:rPr>
            </a:br>
            <a:r>
              <a:rPr lang="en-GB" sz="1400">
                <a:latin typeface="Consolas"/>
                <a:ea typeface="Consolas"/>
                <a:cs typeface="Consolas"/>
                <a:sym typeface="Consolas"/>
              </a:rPr>
              <a:t>     value double,          </a:t>
            </a:r>
            <a:r>
              <a:rPr lang="en-GB" sz="1400">
                <a:solidFill>
                  <a:srgbClr val="E91D63"/>
                </a:solidFill>
                <a:latin typeface="Consolas"/>
                <a:ea typeface="Consolas"/>
                <a:cs typeface="Consolas"/>
                <a:sym typeface="Consolas"/>
              </a:rPr>
              <a:t>-- Value for the point</a:t>
            </a:r>
            <a:r>
              <a:rPr lang="en-GB" sz="1400">
                <a:solidFill>
                  <a:srgbClr val="E91D63"/>
                </a:solidFill>
                <a:latin typeface="Consolas"/>
                <a:ea typeface="Consolas"/>
                <a:cs typeface="Consolas"/>
                <a:sym typeface="Consolas"/>
              </a:rPr>
              <a:t>.</a:t>
            </a:r>
            <a:br>
              <a:rPr lang="en-GB" sz="1400">
                <a:latin typeface="Consolas"/>
                <a:ea typeface="Consolas"/>
                <a:cs typeface="Consolas"/>
                <a:sym typeface="Consolas"/>
              </a:rPr>
            </a:br>
            <a:r>
              <a:rPr lang="en-GB" sz="1400">
                <a:latin typeface="Consolas"/>
                <a:ea typeface="Consolas"/>
                <a:cs typeface="Consolas"/>
                <a:sym typeface="Consolas"/>
              </a:rPr>
              <a:t>     count int,             </a:t>
            </a:r>
            <a:r>
              <a:rPr lang="en-GB" sz="1400">
                <a:solidFill>
                  <a:srgbClr val="E91D63"/>
                </a:solidFill>
                <a:latin typeface="Consolas"/>
                <a:ea typeface="Consolas"/>
                <a:cs typeface="Consolas"/>
                <a:sym typeface="Consolas"/>
              </a:rPr>
              <a:t>-- If value is sum, divide by count to get the avg</a:t>
            </a:r>
            <a:br>
              <a:rPr lang="en-GB" sz="1400">
                <a:latin typeface="Consolas"/>
                <a:ea typeface="Consolas"/>
                <a:cs typeface="Consolas"/>
                <a:sym typeface="Consolas"/>
              </a:rPr>
            </a:br>
            <a:r>
              <a:rPr lang="en-GB" sz="1400">
                <a:latin typeface="Consolas"/>
                <a:ea typeface="Consolas"/>
                <a:cs typeface="Consolas"/>
                <a:sym typeface="Consolas"/>
              </a:rPr>
              <a:t>     PRIMARY KEY ((metric, time_start_ms), offset)</a:t>
            </a:r>
            <a:br>
              <a:rPr lang="en-GB" sz="1400">
                <a:latin typeface="Consolas"/>
                <a:ea typeface="Consolas"/>
                <a:cs typeface="Consolas"/>
                <a:sym typeface="Consolas"/>
              </a:rPr>
            </a:br>
            <a:r>
              <a:rPr lang="en-GB" sz="1400">
                <a:latin typeface="Consolas"/>
                <a:ea typeface="Consolas"/>
                <a:cs typeface="Consolas"/>
                <a:sym typeface="Consolas"/>
              </a:rPr>
              <a:t>   ) WITH CLUSTERING ORDER BY (offset DESC)</a:t>
            </a:r>
            <a:br>
              <a:rPr lang="en-GB" sz="1400">
                <a:latin typeface="Consolas"/>
                <a:ea typeface="Consolas"/>
                <a:cs typeface="Consolas"/>
                <a:sym typeface="Consolas"/>
              </a:rPr>
            </a:br>
            <a:r>
              <a:rPr lang="en-GB" sz="1400">
                <a:latin typeface="Consolas"/>
                <a:ea typeface="Consolas"/>
                <a:cs typeface="Consolas"/>
                <a:sym typeface="Consolas"/>
              </a:rPr>
              <a:t>     AND default_time_to_live = %(default_time_to_live)d</a:t>
            </a:r>
            <a:endParaRPr sz="1400">
              <a:latin typeface="Consolas"/>
              <a:ea typeface="Consolas"/>
              <a:cs typeface="Consolas"/>
              <a:sym typeface="Consolas"/>
            </a:endParaRPr>
          </a:p>
          <a:p>
            <a:pPr indent="0" lvl="0" marL="0" rtl="0">
              <a:lnSpc>
                <a:spcPct val="100000"/>
              </a:lnSpc>
              <a:spcBef>
                <a:spcPts val="1600"/>
              </a:spcBef>
              <a:spcAft>
                <a:spcPts val="0"/>
              </a:spcAft>
              <a:buNone/>
            </a:pPr>
            <a:r>
              <a:t/>
            </a:r>
            <a:endParaRPr sz="1400">
              <a:latin typeface="Consolas"/>
              <a:ea typeface="Consolas"/>
              <a:cs typeface="Consolas"/>
              <a:sym typeface="Consolas"/>
            </a:endParaRPr>
          </a:p>
          <a:p>
            <a:pPr indent="-317500" lvl="0" marL="457200" rtl="0">
              <a:lnSpc>
                <a:spcPct val="100000"/>
              </a:lnSpc>
              <a:spcBef>
                <a:spcPts val="1600"/>
              </a:spcBef>
              <a:spcAft>
                <a:spcPts val="0"/>
              </a:spcAft>
              <a:buSzPts val="1400"/>
              <a:buFont typeface="Consolas"/>
              <a:buChar char="-"/>
            </a:pPr>
            <a:r>
              <a:rPr lang="en-GB" sz="1400">
                <a:latin typeface="Consolas"/>
                <a:ea typeface="Consolas"/>
                <a:cs typeface="Consolas"/>
                <a:sym typeface="Consolas"/>
              </a:rPr>
              <a:t>table = datapoints_&lt;resolution&gt;</a:t>
            </a:r>
            <a:endParaRPr sz="1400">
              <a:latin typeface="Consolas"/>
              <a:ea typeface="Consolas"/>
              <a:cs typeface="Consolas"/>
              <a:sym typeface="Consolas"/>
            </a:endParaRPr>
          </a:p>
          <a:p>
            <a:pPr indent="-317500" lvl="0" marL="457200" rtl="0">
              <a:lnSpc>
                <a:spcPct val="100000"/>
              </a:lnSpc>
              <a:spcBef>
                <a:spcPts val="0"/>
              </a:spcBef>
              <a:spcAft>
                <a:spcPts val="0"/>
              </a:spcAft>
              <a:buSzPts val="1400"/>
              <a:buFont typeface="Consolas"/>
              <a:buChar char="-"/>
            </a:pPr>
            <a:r>
              <a:rPr lang="en-GB" sz="1400">
                <a:latin typeface="Consolas"/>
                <a:ea typeface="Consolas"/>
                <a:cs typeface="Consolas"/>
                <a:sym typeface="Consolas"/>
              </a:rPr>
              <a:t>default_time_to_live = &lt;resolution.duration&gt;</a:t>
            </a:r>
            <a:endParaRPr sz="1400">
              <a:latin typeface="Consolas"/>
              <a:ea typeface="Consolas"/>
              <a:cs typeface="Consolas"/>
              <a:sym typeface="Consolas"/>
            </a:endParaRPr>
          </a:p>
          <a:p>
            <a:pPr indent="-317500" lvl="0" marL="457200" rtl="0">
              <a:lnSpc>
                <a:spcPct val="100000"/>
              </a:lnSpc>
              <a:spcBef>
                <a:spcPts val="0"/>
              </a:spcBef>
              <a:spcAft>
                <a:spcPts val="0"/>
              </a:spcAft>
              <a:buSzPts val="1400"/>
              <a:buFont typeface="Consolas"/>
              <a:buChar char="-"/>
            </a:pPr>
            <a:r>
              <a:rPr lang="en-GB" sz="1400">
                <a:latin typeface="Consolas"/>
                <a:ea typeface="Consolas"/>
                <a:cs typeface="Consolas"/>
                <a:sym typeface="Consolas"/>
              </a:rPr>
              <a:t>(Number of points per partition limited to ~25K)</a:t>
            </a:r>
            <a:endParaRPr sz="1400">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demo (sort of)</a:t>
            </a:r>
            <a:endParaRPr/>
          </a:p>
        </p:txBody>
      </p:sp>
      <p:sp>
        <p:nvSpPr>
          <p:cNvPr id="257" name="Shape 257"/>
          <p:cNvSpPr txBox="1"/>
          <p:nvPr>
            <p:ph idx="1" type="body"/>
          </p:nvPr>
        </p:nvSpPr>
        <p:spPr>
          <a:xfrm>
            <a:off x="471900" y="1919075"/>
            <a:ext cx="8222100" cy="2710200"/>
          </a:xfrm>
          <a:prstGeom prst="rect">
            <a:avLst/>
          </a:prstGeom>
          <a:ln>
            <a:noFill/>
          </a:ln>
        </p:spPr>
        <p:txBody>
          <a:bodyPr anchorCtr="0" anchor="t" bIns="91425" lIns="91425" spcFirstLastPara="1" rIns="91425" wrap="square" tIns="91425">
            <a:noAutofit/>
          </a:bodyPr>
          <a:lstStyle/>
          <a:p>
            <a:pPr indent="0" lvl="0" marL="0" rtl="0">
              <a:spcBef>
                <a:spcPts val="0"/>
              </a:spcBef>
              <a:spcAft>
                <a:spcPts val="0"/>
              </a:spcAft>
              <a:buNone/>
            </a:pPr>
            <a:r>
              <a:rPr lang="en-GB" sz="1400">
                <a:latin typeface="Consolas"/>
                <a:ea typeface="Consolas"/>
                <a:cs typeface="Consolas"/>
                <a:sym typeface="Consolas"/>
              </a:rPr>
              <a:t>cqlsh&gt; select * from biggraphite.datapoints_2880p_60s limit 5;  </a:t>
            </a:r>
            <a:endParaRPr sz="1400">
              <a:latin typeface="Consolas"/>
              <a:ea typeface="Consolas"/>
              <a:cs typeface="Consolas"/>
              <a:sym typeface="Consolas"/>
            </a:endParaRPr>
          </a:p>
          <a:p>
            <a:pPr indent="0" lvl="0" marL="0" rtl="0">
              <a:spcBef>
                <a:spcPts val="1600"/>
              </a:spcBef>
              <a:spcAft>
                <a:spcPts val="0"/>
              </a:spcAft>
              <a:buNone/>
            </a:pPr>
            <a:r>
              <a:rPr lang="en-GB" sz="1400">
                <a:solidFill>
                  <a:srgbClr val="FF0000"/>
                </a:solidFill>
                <a:latin typeface="Consolas"/>
                <a:ea typeface="Consolas"/>
                <a:cs typeface="Consolas"/>
                <a:sym typeface="Consolas"/>
              </a:rPr>
              <a:t>metric                               | time_start_ms</a:t>
            </a:r>
            <a:r>
              <a:rPr lang="en-GB" sz="1400">
                <a:latin typeface="Consolas"/>
                <a:ea typeface="Consolas"/>
                <a:cs typeface="Consolas"/>
                <a:sym typeface="Consolas"/>
              </a:rPr>
              <a:t> | </a:t>
            </a:r>
            <a:r>
              <a:rPr lang="en-GB" sz="1400">
                <a:solidFill>
                  <a:srgbClr val="9900FF"/>
                </a:solidFill>
                <a:latin typeface="Consolas"/>
                <a:ea typeface="Consolas"/>
                <a:cs typeface="Consolas"/>
                <a:sym typeface="Consolas"/>
              </a:rPr>
              <a:t>offset</a:t>
            </a:r>
            <a:r>
              <a:rPr lang="en-GB" sz="1400">
                <a:latin typeface="Consolas"/>
                <a:ea typeface="Consolas"/>
                <a:cs typeface="Consolas"/>
                <a:sym typeface="Consolas"/>
              </a:rPr>
              <a:t> | count | value</a:t>
            </a:r>
            <a:br>
              <a:rPr lang="en-GB" sz="1400">
                <a:latin typeface="Consolas"/>
                <a:ea typeface="Consolas"/>
                <a:cs typeface="Consolas"/>
                <a:sym typeface="Consolas"/>
              </a:rPr>
            </a:br>
            <a:r>
              <a:rPr lang="en-GB" sz="1400">
                <a:latin typeface="Consolas"/>
                <a:ea typeface="Consolas"/>
                <a:cs typeface="Consolas"/>
                <a:sym typeface="Consolas"/>
              </a:rPr>
              <a:t>--------------------------------------+---------------+--------+-------+-------</a:t>
            </a:r>
            <a:br>
              <a:rPr lang="en-GB" sz="1400">
                <a:latin typeface="Consolas"/>
                <a:ea typeface="Consolas"/>
                <a:cs typeface="Consolas"/>
                <a:sym typeface="Consolas"/>
              </a:rPr>
            </a:br>
            <a:r>
              <a:rPr lang="en-GB" sz="1400">
                <a:latin typeface="Consolas"/>
                <a:ea typeface="Consolas"/>
                <a:cs typeface="Consolas"/>
                <a:sym typeface="Consolas"/>
              </a:rPr>
              <a:t>7dfa0696-2d52-5d35-9cc9-114f5dccc1e4 | 1475040000000 |   1999 |     1 |  2019</a:t>
            </a:r>
            <a:br>
              <a:rPr lang="en-GB" sz="1400">
                <a:latin typeface="Consolas"/>
                <a:ea typeface="Consolas"/>
                <a:cs typeface="Consolas"/>
                <a:sym typeface="Consolas"/>
              </a:rPr>
            </a:br>
            <a:r>
              <a:rPr lang="en-GB" sz="1400">
                <a:latin typeface="Consolas"/>
                <a:ea typeface="Consolas"/>
                <a:cs typeface="Consolas"/>
                <a:sym typeface="Consolas"/>
              </a:rPr>
              <a:t>7dfa0696-2d52-5d35-9cc9-114f5dccc1e4 | 1475040000000 |   1998 |     1 |  2035</a:t>
            </a:r>
            <a:br>
              <a:rPr lang="en-GB" sz="1400">
                <a:latin typeface="Consolas"/>
                <a:ea typeface="Consolas"/>
                <a:cs typeface="Consolas"/>
                <a:sym typeface="Consolas"/>
              </a:rPr>
            </a:br>
            <a:r>
              <a:rPr lang="en-GB" sz="1400">
                <a:latin typeface="Consolas"/>
                <a:ea typeface="Consolas"/>
                <a:cs typeface="Consolas"/>
                <a:sym typeface="Consolas"/>
              </a:rPr>
              <a:t>7dfa0696-2d52-5d35-9cc9-114f5dccc1e4 | 1475040000000 |   1997 |     1 |  2031</a:t>
            </a:r>
            <a:br>
              <a:rPr lang="en-GB" sz="1400">
                <a:latin typeface="Consolas"/>
                <a:ea typeface="Consolas"/>
                <a:cs typeface="Consolas"/>
                <a:sym typeface="Consolas"/>
              </a:rPr>
            </a:br>
            <a:r>
              <a:rPr lang="en-GB" sz="1400">
                <a:latin typeface="Consolas"/>
                <a:ea typeface="Consolas"/>
                <a:cs typeface="Consolas"/>
                <a:sym typeface="Consolas"/>
              </a:rPr>
              <a:t>7dfa0696-2d52-5d35-9cc9-114f5dccc1e4 | 1475040000000 |   1996 |     1 |  2028</a:t>
            </a:r>
            <a:br>
              <a:rPr lang="en-GB" sz="1400">
                <a:latin typeface="Consolas"/>
                <a:ea typeface="Consolas"/>
                <a:cs typeface="Consolas"/>
                <a:sym typeface="Consolas"/>
              </a:rPr>
            </a:br>
            <a:r>
              <a:rPr lang="en-GB" sz="1400">
                <a:latin typeface="Consolas"/>
                <a:ea typeface="Consolas"/>
                <a:cs typeface="Consolas"/>
                <a:sym typeface="Consolas"/>
              </a:rPr>
              <a:t>7dfa0696-2d52-5d35-9cc9-114f5dccc1e4 | 1475040000000 |   1995 |     1 |  2028</a:t>
            </a:r>
            <a:endParaRPr sz="1400">
              <a:latin typeface="Consolas"/>
              <a:ea typeface="Consolas"/>
              <a:cs typeface="Consolas"/>
              <a:sym typeface="Consolas"/>
            </a:endParaRPr>
          </a:p>
          <a:p>
            <a:pPr indent="0" lvl="0" marL="0" rtl="0">
              <a:spcBef>
                <a:spcPts val="1600"/>
              </a:spcBef>
              <a:spcAft>
                <a:spcPts val="0"/>
              </a:spcAft>
              <a:buNone/>
            </a:pPr>
            <a:r>
              <a:rPr lang="en-GB" sz="1400">
                <a:latin typeface="Consolas"/>
                <a:ea typeface="Consolas"/>
                <a:cs typeface="Consolas"/>
                <a:sym typeface="Consolas"/>
              </a:rPr>
              <a:t>(5 rows)</a:t>
            </a:r>
            <a:endParaRPr sz="1400">
              <a:latin typeface="Consolas"/>
              <a:ea typeface="Consolas"/>
              <a:cs typeface="Consolas"/>
              <a:sym typeface="Consolas"/>
            </a:endParaRPr>
          </a:p>
          <a:p>
            <a:pPr indent="0" lvl="0" marL="0" rtl="0">
              <a:spcBef>
                <a:spcPts val="1600"/>
              </a:spcBef>
              <a:spcAft>
                <a:spcPts val="0"/>
              </a:spcAft>
              <a:buNone/>
            </a:pPr>
            <a:r>
              <a:rPr lang="en-GB" sz="1400">
                <a:solidFill>
                  <a:srgbClr val="FF0000"/>
                </a:solidFill>
                <a:latin typeface="Consolas"/>
                <a:ea typeface="Consolas"/>
                <a:cs typeface="Consolas"/>
                <a:sym typeface="Consolas"/>
              </a:rPr>
              <a:t>Partition key                                   </a:t>
            </a:r>
            <a:r>
              <a:rPr lang="en-GB" sz="1400">
                <a:solidFill>
                  <a:srgbClr val="9900FF"/>
                </a:solidFill>
                <a:latin typeface="Consolas"/>
                <a:ea typeface="Consolas"/>
                <a:cs typeface="Consolas"/>
                <a:sym typeface="Consolas"/>
              </a:rPr>
              <a:t>C</a:t>
            </a:r>
            <a:r>
              <a:rPr lang="en-GB" sz="1400">
                <a:solidFill>
                  <a:srgbClr val="9900FF"/>
                </a:solidFill>
                <a:latin typeface="Consolas"/>
                <a:ea typeface="Consolas"/>
                <a:cs typeface="Consolas"/>
                <a:sym typeface="Consolas"/>
              </a:rPr>
              <a:t>lustering Key</a:t>
            </a:r>
            <a:r>
              <a:rPr lang="en-GB" sz="1400">
                <a:solidFill>
                  <a:srgbClr val="000000"/>
                </a:solidFill>
                <a:latin typeface="Consolas"/>
                <a:ea typeface="Consolas"/>
                <a:cs typeface="Consolas"/>
                <a:sym typeface="Consolas"/>
              </a:rPr>
              <a:t>      Value</a:t>
            </a:r>
            <a:endParaRPr sz="1400">
              <a:solidFill>
                <a:srgbClr val="000000"/>
              </a:solidFill>
              <a:latin typeface="Consolas"/>
              <a:ea typeface="Consolas"/>
              <a:cs typeface="Consolas"/>
              <a:sym typeface="Consolas"/>
            </a:endParaRPr>
          </a:p>
          <a:p>
            <a:pPr indent="0" lvl="0" marL="0" rtl="0">
              <a:spcBef>
                <a:spcPts val="1600"/>
              </a:spcBef>
              <a:spcAft>
                <a:spcPts val="1600"/>
              </a:spcAft>
              <a:buNone/>
            </a:pPr>
            <a:r>
              <a:t/>
            </a:r>
            <a:endParaRPr sz="1400">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Finding nemo</a:t>
            </a:r>
            <a:endParaRPr/>
          </a:p>
        </p:txBody>
      </p:sp>
      <p:sp>
        <p:nvSpPr>
          <p:cNvPr id="263" name="Shape 26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How to find metrics matching fish.*.nemo* ?</a:t>
            </a:r>
            <a:endParaRPr/>
          </a:p>
          <a:p>
            <a:pPr indent="-342900" lvl="0" marL="457200">
              <a:spcBef>
                <a:spcPts val="0"/>
              </a:spcBef>
              <a:spcAft>
                <a:spcPts val="0"/>
              </a:spcAft>
              <a:buSzPts val="1800"/>
              <a:buChar char="●"/>
            </a:pPr>
            <a:r>
              <a:rPr lang="en-GB"/>
              <a:t>Most people use ElasticSearch, and that’s fine, but we wanted a self-contained solution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we’re feeling SASI</a:t>
            </a:r>
            <a:endParaRPr/>
          </a:p>
        </p:txBody>
      </p:sp>
      <p:sp>
        <p:nvSpPr>
          <p:cNvPr id="269" name="Shape 269"/>
          <p:cNvSpPr txBox="1"/>
          <p:nvPr>
            <p:ph idx="1" type="body"/>
          </p:nvPr>
        </p:nvSpPr>
        <p:spPr>
          <a:xfrm>
            <a:off x="471900" y="1753875"/>
            <a:ext cx="8222100" cy="27102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GB"/>
              <a:t>Recent Cassandra builds have secondary index facilities</a:t>
            </a:r>
            <a:endParaRPr/>
          </a:p>
          <a:p>
            <a:pPr indent="-317500" lvl="1" marL="914400" marR="0" rtl="0" algn="l">
              <a:lnSpc>
                <a:spcPct val="115000"/>
              </a:lnSpc>
              <a:spcBef>
                <a:spcPts val="0"/>
              </a:spcBef>
              <a:spcAft>
                <a:spcPts val="0"/>
              </a:spcAft>
              <a:buSzPts val="1400"/>
              <a:buChar char="○"/>
            </a:pPr>
            <a:r>
              <a:rPr lang="en-GB"/>
              <a:t>SASI (</a:t>
            </a:r>
            <a:r>
              <a:rPr b="1" lang="en-GB"/>
              <a:t>S</a:t>
            </a:r>
            <a:r>
              <a:rPr lang="en-GB"/>
              <a:t>STable-</a:t>
            </a:r>
            <a:r>
              <a:rPr b="1" lang="en-GB"/>
              <a:t>A</a:t>
            </a:r>
            <a:r>
              <a:rPr lang="en-GB"/>
              <a:t>ttached </a:t>
            </a:r>
            <a:r>
              <a:rPr b="1" lang="en-GB"/>
              <a:t>S</a:t>
            </a:r>
            <a:r>
              <a:rPr lang="en-GB"/>
              <a:t>econdary </a:t>
            </a:r>
            <a:r>
              <a:rPr b="1" lang="en-GB"/>
              <a:t>I</a:t>
            </a:r>
            <a:r>
              <a:rPr lang="en-GB"/>
              <a:t>ndexes)</a:t>
            </a:r>
            <a:endParaRPr/>
          </a:p>
          <a:p>
            <a:pPr indent="-342900" lvl="0" marL="457200" rtl="0">
              <a:spcBef>
                <a:spcPts val="0"/>
              </a:spcBef>
              <a:spcAft>
                <a:spcPts val="0"/>
              </a:spcAft>
              <a:buSzPts val="1800"/>
              <a:buChar char="●"/>
            </a:pPr>
            <a:r>
              <a:rPr lang="en-GB"/>
              <a:t>Split metric path into components</a:t>
            </a:r>
            <a:endParaRPr/>
          </a:p>
          <a:p>
            <a:pPr indent="-317500" lvl="1" marL="914400" rtl="0">
              <a:spcBef>
                <a:spcPts val="0"/>
              </a:spcBef>
              <a:spcAft>
                <a:spcPts val="0"/>
              </a:spcAft>
              <a:buSzPts val="1400"/>
              <a:buChar char="○"/>
            </a:pPr>
            <a:r>
              <a:rPr lang="en-GB"/>
              <a:t>criteo.cassandra.uptime ⇒ part0=criteo, part1=cassandra, part2=uptime, part3=$end$</a:t>
            </a:r>
            <a:endParaRPr/>
          </a:p>
          <a:p>
            <a:pPr indent="-317500" lvl="1" marL="914400" rtl="0">
              <a:spcBef>
                <a:spcPts val="0"/>
              </a:spcBef>
              <a:spcAft>
                <a:spcPts val="0"/>
              </a:spcAft>
              <a:buSzPts val="1400"/>
              <a:buChar char="○"/>
            </a:pPr>
            <a:r>
              <a:rPr lang="en-GB"/>
              <a:t>criteo.* =&gt; part0=criteo,part2=$end$</a:t>
            </a:r>
            <a:endParaRPr/>
          </a:p>
          <a:p>
            <a:pPr indent="0" lvl="0" marL="0" rtl="0">
              <a:lnSpc>
                <a:spcPct val="100000"/>
              </a:lnSpc>
              <a:spcBef>
                <a:spcPts val="0"/>
              </a:spcBef>
              <a:spcAft>
                <a:spcPts val="0"/>
              </a:spcAft>
              <a:buNone/>
            </a:pPr>
            <a:r>
              <a:t/>
            </a:r>
            <a:endParaRPr/>
          </a:p>
          <a:p>
            <a:pPr indent="-342900" lvl="0" marL="457200" rtl="0">
              <a:spcBef>
                <a:spcPts val="0"/>
              </a:spcBef>
              <a:spcAft>
                <a:spcPts val="0"/>
              </a:spcAft>
              <a:buSzPts val="1800"/>
              <a:buChar char="●"/>
            </a:pPr>
            <a:r>
              <a:rPr lang="en-GB"/>
              <a:t>Associate metric UUID to the metric name’s components</a:t>
            </a:r>
            <a:endParaRPr/>
          </a:p>
          <a:p>
            <a:pPr indent="-342900" lvl="0" marL="457200" rtl="0">
              <a:spcBef>
                <a:spcPts val="0"/>
              </a:spcBef>
              <a:spcAft>
                <a:spcPts val="0"/>
              </a:spcAft>
              <a:buSzPts val="1800"/>
              <a:buChar char="●"/>
            </a:pPr>
            <a:r>
              <a:rPr lang="en-GB"/>
              <a:t>Add secondary indexes to path components</a:t>
            </a:r>
            <a:endParaRPr/>
          </a:p>
          <a:p>
            <a:pPr indent="-342900" lvl="0" marL="457200" rtl="0">
              <a:spcBef>
                <a:spcPts val="0"/>
              </a:spcBef>
              <a:spcAft>
                <a:spcPts val="0"/>
              </a:spcAft>
              <a:buSzPts val="1800"/>
              <a:buChar char="●"/>
            </a:pPr>
            <a:r>
              <a:rPr lang="en-GB"/>
              <a:t>Retrieve metrics matching a pattern by querying the secondary indexes</a:t>
            </a:r>
            <a:endParaRPr/>
          </a:p>
          <a:p>
            <a:pPr indent="0" lvl="0" marL="0" rtl="0">
              <a:lnSpc>
                <a:spcPct val="100000"/>
              </a:lnSpc>
              <a:spcBef>
                <a:spcPts val="1000"/>
              </a:spcBef>
              <a:spcAft>
                <a:spcPts val="0"/>
              </a:spcAft>
              <a:buNone/>
            </a:pPr>
            <a:r>
              <a:t/>
            </a:r>
            <a:endParaRPr/>
          </a:p>
          <a:p>
            <a:pPr indent="-342900" lvl="0" marL="457200" marR="0" rtl="0" algn="l">
              <a:lnSpc>
                <a:spcPct val="115000"/>
              </a:lnSpc>
              <a:spcBef>
                <a:spcPts val="0"/>
              </a:spcBef>
              <a:spcAft>
                <a:spcPts val="0"/>
              </a:spcAft>
              <a:buSzPts val="1800"/>
              <a:buChar char="●"/>
            </a:pPr>
            <a:r>
              <a:rPr lang="en-GB"/>
              <a:t>See </a:t>
            </a:r>
            <a:r>
              <a:rPr lang="en-GB" u="sng">
                <a:solidFill>
                  <a:schemeClr val="hlink"/>
                </a:solidFill>
                <a:hlinkClick r:id="rId3"/>
              </a:rPr>
              <a:t>design.md</a:t>
            </a:r>
            <a:r>
              <a:rPr lang="en-GB"/>
              <a:t> and </a:t>
            </a:r>
            <a:r>
              <a:rPr lang="en-GB" u="sng">
                <a:solidFill>
                  <a:schemeClr val="accent5"/>
                </a:solidFill>
                <a:hlinkClick r:id="rId4"/>
              </a:rPr>
              <a:t>SASI Indexes</a:t>
            </a:r>
            <a:r>
              <a:rPr lang="en-GB"/>
              <a:t> for details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do you even query?</a:t>
            </a:r>
            <a:endParaRPr/>
          </a:p>
        </p:txBody>
      </p:sp>
      <p:sp>
        <p:nvSpPr>
          <p:cNvPr id="275" name="Shape 27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a.single.metric </a:t>
            </a:r>
            <a:r>
              <a:rPr lang="en-GB">
                <a:solidFill>
                  <a:srgbClr val="E91D63"/>
                </a:solidFill>
              </a:rPr>
              <a:t>(equals)</a:t>
            </a:r>
            <a:endParaRPr>
              <a:solidFill>
                <a:srgbClr val="E91D63"/>
              </a:solidFill>
            </a:endParaRPr>
          </a:p>
          <a:p>
            <a:pPr indent="-317500" lvl="1" marL="914400" rtl="0">
              <a:spcBef>
                <a:spcPts val="0"/>
              </a:spcBef>
              <a:spcAft>
                <a:spcPts val="0"/>
              </a:spcAft>
              <a:buSzPts val="1400"/>
              <a:buChar char="-"/>
            </a:pPr>
            <a:r>
              <a:rPr b="1" lang="en-GB"/>
              <a:t>Query</a:t>
            </a:r>
            <a:r>
              <a:rPr lang="en-GB"/>
              <a:t>: part0=a, part1=single, part2=metric, part3=$end$</a:t>
            </a:r>
            <a:endParaRPr/>
          </a:p>
          <a:p>
            <a:pPr indent="-317500" lvl="1" marL="914400" rtl="0">
              <a:spcBef>
                <a:spcPts val="0"/>
              </a:spcBef>
              <a:spcAft>
                <a:spcPts val="0"/>
              </a:spcAft>
              <a:buSzPts val="1400"/>
              <a:buChar char="-"/>
            </a:pPr>
            <a:r>
              <a:rPr b="1" lang="en-GB"/>
              <a:t>Result</a:t>
            </a:r>
            <a:r>
              <a:rPr lang="en-GB"/>
              <a:t>: a.single.metric</a:t>
            </a:r>
            <a:endParaRPr/>
          </a:p>
          <a:p>
            <a:pPr indent="-342900" lvl="0" marL="457200" rtl="0">
              <a:spcBef>
                <a:spcPts val="1000"/>
              </a:spcBef>
              <a:spcAft>
                <a:spcPts val="0"/>
              </a:spcAft>
              <a:buSzPts val="1800"/>
              <a:buChar char="-"/>
            </a:pPr>
            <a:r>
              <a:rPr lang="en-GB"/>
              <a:t>a.few.metrics.* </a:t>
            </a:r>
            <a:r>
              <a:rPr lang="en-GB">
                <a:solidFill>
                  <a:srgbClr val="E91D63"/>
                </a:solidFill>
              </a:rPr>
              <a:t>(wildcards)</a:t>
            </a:r>
            <a:endParaRPr>
              <a:solidFill>
                <a:srgbClr val="E91D63"/>
              </a:solidFill>
            </a:endParaRPr>
          </a:p>
          <a:p>
            <a:pPr indent="-317500" lvl="1" marL="914400" rtl="0">
              <a:spcBef>
                <a:spcPts val="0"/>
              </a:spcBef>
              <a:spcAft>
                <a:spcPts val="0"/>
              </a:spcAft>
              <a:buSzPts val="1400"/>
              <a:buChar char="-"/>
            </a:pPr>
            <a:r>
              <a:rPr b="1" lang="en-GB"/>
              <a:t>Query</a:t>
            </a:r>
            <a:r>
              <a:rPr lang="en-GB"/>
              <a:t>: part0=a, part1=few, part2=metrics, </a:t>
            </a:r>
            <a:r>
              <a:rPr b="1" lang="en-GB"/>
              <a:t>part4=$end$</a:t>
            </a:r>
            <a:endParaRPr b="1"/>
          </a:p>
          <a:p>
            <a:pPr indent="-317500" lvl="1" marL="914400" rtl="0">
              <a:spcBef>
                <a:spcPts val="0"/>
              </a:spcBef>
              <a:spcAft>
                <a:spcPts val="0"/>
              </a:spcAft>
              <a:buSzPts val="1400"/>
              <a:buChar char="-"/>
            </a:pPr>
            <a:r>
              <a:rPr b="1" lang="en-GB"/>
              <a:t>Result</a:t>
            </a:r>
            <a:r>
              <a:rPr lang="en-GB"/>
              <a:t>: a.few.metrics.a, a.few.metrics.b, a.few.metrics.c</a:t>
            </a:r>
            <a:endParaRPr/>
          </a:p>
          <a:p>
            <a:pPr indent="-342900" lvl="0" marL="457200" rtl="0">
              <a:spcBef>
                <a:spcPts val="1000"/>
              </a:spcBef>
              <a:spcAft>
                <a:spcPts val="0"/>
              </a:spcAft>
              <a:buSzPts val="1800"/>
              <a:buChar char="-"/>
            </a:pPr>
            <a:r>
              <a:rPr lang="en-GB"/>
              <a:t>match{ed_by,ing}.s[ao]me.regexp.?[0-9] </a:t>
            </a:r>
            <a:r>
              <a:rPr lang="en-GB">
                <a:solidFill>
                  <a:srgbClr val="E91D63"/>
                </a:solidFill>
              </a:rPr>
              <a:t>(almost regexp, post-filtering)</a:t>
            </a:r>
            <a:endParaRPr>
              <a:solidFill>
                <a:srgbClr val="E91D63"/>
              </a:solidFill>
            </a:endParaRPr>
          </a:p>
          <a:p>
            <a:pPr indent="-317500" lvl="1" marL="914400" rtl="0">
              <a:spcBef>
                <a:spcPts val="0"/>
              </a:spcBef>
              <a:spcAft>
                <a:spcPts val="0"/>
              </a:spcAft>
              <a:buSzPts val="1400"/>
              <a:buChar char="-"/>
            </a:pPr>
            <a:r>
              <a:rPr lang="en-GB"/>
              <a:t>^match(ed_by|ing)\.s[ao]me\.regexp\..[0-9]$</a:t>
            </a:r>
            <a:endParaRPr/>
          </a:p>
          <a:p>
            <a:pPr indent="-317500" lvl="1" marL="914400" rtl="0">
              <a:spcBef>
                <a:spcPts val="0"/>
              </a:spcBef>
              <a:spcAft>
                <a:spcPts val="0"/>
              </a:spcAft>
              <a:buSzPts val="1400"/>
              <a:buChar char="-"/>
            </a:pPr>
            <a:r>
              <a:rPr b="1" lang="en-GB"/>
              <a:t>Query</a:t>
            </a:r>
            <a:r>
              <a:rPr lang="en-GB"/>
              <a:t>: </a:t>
            </a:r>
            <a:r>
              <a:rPr i="1" lang="en-GB"/>
              <a:t>similar to wildcards</a:t>
            </a:r>
            <a:endParaRPr i="1"/>
          </a:p>
          <a:p>
            <a:pPr indent="-317500" lvl="1" marL="914400" rtl="0">
              <a:spcBef>
                <a:spcPts val="0"/>
              </a:spcBef>
              <a:spcAft>
                <a:spcPts val="0"/>
              </a:spcAft>
              <a:buSzPts val="1400"/>
              <a:buChar char="-"/>
            </a:pPr>
            <a:r>
              <a:rPr b="1" lang="en-GB"/>
              <a:t>Result</a:t>
            </a:r>
            <a:r>
              <a:rPr lang="en-GB"/>
              <a:t>: matched_by.same.regexp.b2, matched_by.some.regexp.a1, matching.same.regexp.w5, matching.some.regexp.z8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&lt;/Cassandra&gt;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algn="r">
              <a:spcBef>
                <a:spcPts val="0"/>
              </a:spcBef>
              <a:spcAft>
                <a:spcPts val="0"/>
              </a:spcAft>
              <a:buNone/>
            </a:pPr>
            <a:r>
              <a:rPr lang="en-GB"/>
              <a:t>And then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BIGGEST GRAPHITE CLUSTER IN THE MULTIVERSE ! (or not)</a:t>
            </a:r>
            <a:endParaRPr/>
          </a:p>
        </p:txBody>
      </p:sp>
      <p:sp>
        <p:nvSpPr>
          <p:cNvPr id="291" name="Shape 29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800 TiB of capacity, 20 TiB in use currently (R=2)</a:t>
            </a:r>
            <a:endParaRPr/>
          </a:p>
          <a:p>
            <a:pPr indent="-342900" lvl="0" marL="457200" rtl="0">
              <a:spcBef>
                <a:spcPts val="0"/>
              </a:spcBef>
              <a:spcAft>
                <a:spcPts val="0"/>
              </a:spcAft>
              <a:buSzPts val="1800"/>
              <a:buChar char="-"/>
            </a:pPr>
            <a:r>
              <a:rPr lang="en-GB"/>
              <a:t>Writes: 1M Q</a:t>
            </a:r>
            <a:r>
              <a:rPr lang="en-GB"/>
              <a:t>PS</a:t>
            </a:r>
            <a:endParaRPr/>
          </a:p>
          <a:p>
            <a:pPr indent="-342900" lvl="0" marL="457200" rtl="0">
              <a:spcBef>
                <a:spcPts val="0"/>
              </a:spcBef>
              <a:spcAft>
                <a:spcPts val="0"/>
              </a:spcAft>
              <a:buSzPts val="1800"/>
              <a:buChar char="-"/>
            </a:pPr>
            <a:r>
              <a:rPr lang="en-GB"/>
              <a:t>Reads: 10K Q</a:t>
            </a:r>
            <a:r>
              <a:rPr lang="en-GB"/>
              <a:t>PS</a:t>
            </a:r>
            <a:endParaRPr/>
          </a:p>
          <a:p>
            <a:pPr indent="-342900" lvl="0" marL="457200" rtl="0">
              <a:spcBef>
                <a:spcPts val="0"/>
              </a:spcBef>
              <a:spcAft>
                <a:spcPts val="0"/>
              </a:spcAft>
              <a:buSzPts val="1800"/>
              <a:buChar char="-"/>
            </a:pPr>
            <a:r>
              <a:rPr lang="en-GB"/>
              <a:t>24 bytes per point, 16 bytes with compression</a:t>
            </a:r>
            <a:endParaRPr/>
          </a:p>
          <a:p>
            <a:pPr indent="-317500" lvl="1" marL="914400" rtl="0">
              <a:spcBef>
                <a:spcPts val="0"/>
              </a:spcBef>
              <a:spcAft>
                <a:spcPts val="0"/>
              </a:spcAft>
              <a:buSzPts val="1400"/>
              <a:buChar char="-"/>
            </a:pPr>
            <a:r>
              <a:rPr lang="en-GB"/>
              <a:t>But probably even better with double-delta encoding !</a:t>
            </a:r>
            <a:endParaRPr/>
          </a:p>
          <a:p>
            <a:pPr indent="-342900" lvl="0" marL="457200" rtl="0">
              <a:spcBef>
                <a:spcPts val="0"/>
              </a:spcBef>
              <a:spcAft>
                <a:spcPts val="0"/>
              </a:spcAft>
              <a:buSzPts val="1800"/>
              <a:buChar char="-"/>
            </a:pPr>
            <a:r>
              <a:rPr lang="en-GB"/>
              <a:t>20 Cassandra nodes</a:t>
            </a:r>
            <a:endParaRPr/>
          </a:p>
          <a:p>
            <a:pPr indent="-342900" lvl="0" marL="457200" rtl="0">
              <a:spcBef>
                <a:spcPts val="0"/>
              </a:spcBef>
              <a:spcAft>
                <a:spcPts val="0"/>
              </a:spcAft>
              <a:buSzPts val="1800"/>
              <a:buChar char="-"/>
            </a:pPr>
            <a:r>
              <a:rPr lang="en-GB"/>
              <a:t>6 Graphite Web, 10 Carbon Relays, 10 Carbon Cache</a:t>
            </a:r>
            <a:endParaRPr/>
          </a:p>
          <a:p>
            <a:pPr indent="-342900" lvl="0" marL="457200">
              <a:spcBef>
                <a:spcPts val="0"/>
              </a:spcBef>
              <a:spcAft>
                <a:spcPts val="0"/>
              </a:spcAft>
              <a:buSzPts val="1800"/>
              <a:buChar char="-"/>
            </a:pPr>
            <a:r>
              <a:rPr lang="en-GB"/>
              <a:t>x</a:t>
            </a:r>
            <a:r>
              <a:rPr lang="en-GB"/>
              <a:t>3 ! 2 Replicated Datacenters, one isolated to canary changes.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links of (potential) interest</a:t>
            </a:r>
            <a:endParaRPr/>
          </a:p>
        </p:txBody>
      </p:sp>
      <p:sp>
        <p:nvSpPr>
          <p:cNvPr id="297" name="Shape 29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Github project: </a:t>
            </a:r>
            <a:r>
              <a:rPr lang="en-GB" u="sng">
                <a:solidFill>
                  <a:schemeClr val="hlink"/>
                </a:solidFill>
                <a:hlinkClick r:id="rId3"/>
              </a:rPr>
              <a:t>github.com/criteo/biggraphite</a:t>
            </a:r>
            <a:endParaRPr/>
          </a:p>
          <a:p>
            <a:pPr indent="-342900" lvl="0" marL="457200" rtl="0">
              <a:spcBef>
                <a:spcPts val="0"/>
              </a:spcBef>
              <a:spcAft>
                <a:spcPts val="0"/>
              </a:spcAft>
              <a:buSzPts val="1800"/>
              <a:buChar char="-"/>
            </a:pPr>
            <a:r>
              <a:rPr lang="en-GB"/>
              <a:t>Cassandra’s Design Doc: </a:t>
            </a:r>
            <a:r>
              <a:rPr lang="en-GB" u="sng">
                <a:solidFill>
                  <a:schemeClr val="hlink"/>
                </a:solidFill>
                <a:hlinkClick r:id="rId4"/>
              </a:rPr>
              <a:t>CASSANDRA_DESIGN.md</a:t>
            </a:r>
            <a:endParaRPr/>
          </a:p>
          <a:p>
            <a:pPr indent="-342900" lvl="0" marL="457200" rtl="0">
              <a:spcBef>
                <a:spcPts val="0"/>
              </a:spcBef>
              <a:spcAft>
                <a:spcPts val="0"/>
              </a:spcAft>
              <a:buSzPts val="1800"/>
              <a:buChar char="-"/>
            </a:pPr>
            <a:r>
              <a:rPr lang="en-GB"/>
              <a:t>Announcement: </a:t>
            </a:r>
            <a:r>
              <a:rPr lang="en-GB" u="sng">
                <a:solidFill>
                  <a:schemeClr val="hlink"/>
                </a:solidFill>
                <a:hlinkClick r:id="rId5"/>
              </a:rPr>
              <a:t>BigGraphite-Announcement</a:t>
            </a:r>
            <a:endParaRPr/>
          </a:p>
          <a:p>
            <a:pPr indent="0" lvl="0" marL="0" rtl="0">
              <a:spcBef>
                <a:spcPts val="1600"/>
              </a:spcBef>
              <a:spcAft>
                <a:spcPts val="0"/>
              </a:spcAft>
              <a:buNone/>
            </a:pPr>
            <a:r>
              <a:t/>
            </a:r>
            <a:endParaRPr/>
          </a:p>
          <a:p>
            <a:pPr indent="0" lvl="0" marL="0" rtl="0">
              <a:spcBef>
                <a:spcPts val="1600"/>
              </a:spcBef>
              <a:spcAft>
                <a:spcPts val="0"/>
              </a:spcAft>
              <a:buNone/>
            </a:pPr>
            <a:r>
              <a:rPr lang="en-GB"/>
              <a:t>You can just `pip install biggraphite` and voilà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Roadmap ?</a:t>
            </a:r>
            <a:endParaRPr/>
          </a:p>
        </p:txBody>
      </p:sp>
      <p:sp>
        <p:nvSpPr>
          <p:cNvPr id="303" name="Shape 30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Add Prometheus Read/Write support (BigGraphite as long term storage for Prometheus).</a:t>
            </a:r>
            <a:endParaRPr/>
          </a:p>
          <a:p>
            <a:pPr indent="-317500" lvl="1" marL="914400" rtl="0">
              <a:spcBef>
                <a:spcPts val="0"/>
              </a:spcBef>
              <a:spcAft>
                <a:spcPts val="0"/>
              </a:spcAft>
              <a:buSzPts val="1400"/>
              <a:buChar char="○"/>
            </a:pPr>
            <a:r>
              <a:rPr lang="en-GB"/>
              <a:t>Already kind of works with </a:t>
            </a:r>
            <a:r>
              <a:rPr lang="en-GB" u="sng">
                <a:solidFill>
                  <a:schemeClr val="hlink"/>
                </a:solidFill>
                <a:hlinkClick r:id="rId3"/>
              </a:rPr>
              <a:t>https://github.com/criteo/graphite-remote-adapter</a:t>
            </a:r>
            <a:endParaRPr/>
          </a:p>
          <a:p>
            <a:pPr indent="-342900" lvl="0" marL="457200" rtl="0">
              <a:spcBef>
                <a:spcPts val="0"/>
              </a:spcBef>
              <a:spcAft>
                <a:spcPts val="0"/>
              </a:spcAft>
              <a:buSzPts val="1800"/>
              <a:buChar char="●"/>
            </a:pPr>
            <a:r>
              <a:rPr lang="en-GB"/>
              <a:t>Optimize writes: bottleneck on Cassandra is CPU, we could divide CPU usage by ~10 with proper batching</a:t>
            </a:r>
            <a:endParaRPr/>
          </a:p>
          <a:p>
            <a:pPr indent="-342900" lvl="0" marL="457200" rtl="0">
              <a:spcBef>
                <a:spcPts val="0"/>
              </a:spcBef>
              <a:spcAft>
                <a:spcPts val="0"/>
              </a:spcAft>
              <a:buSzPts val="1800"/>
              <a:buChar char="●"/>
            </a:pPr>
            <a:r>
              <a:rPr lang="en-GB"/>
              <a:t>Optimize reads: better </a:t>
            </a:r>
            <a:r>
              <a:rPr lang="en-GB"/>
              <a:t>parallelization</a:t>
            </a:r>
            <a:r>
              <a:rPr lang="en-GB"/>
              <a:t>, better long term caching (points usually don’t change in the past)</a:t>
            </a:r>
            <a:endParaRPr/>
          </a:p>
          <a:p>
            <a:pPr indent="0" lvl="0" marL="0" rt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ctrTitle"/>
          </p:nvPr>
        </p:nvSpPr>
        <p:spPr>
          <a:xfrm>
            <a:off x="1240325" y="1819275"/>
            <a:ext cx="7245900" cy="933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Graphite</a:t>
            </a:r>
            <a:endParaRPr/>
          </a:p>
        </p:txBody>
      </p:sp>
      <p:sp>
        <p:nvSpPr>
          <p:cNvPr id="81" name="Shape 8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Storing time series in Cassandra and querying them from Graphite</a:t>
            </a:r>
            <a:endParaRPr/>
          </a:p>
        </p:txBody>
      </p:sp>
      <p:sp>
        <p:nvSpPr>
          <p:cNvPr id="82" name="Shape 82"/>
          <p:cNvSpPr txBox="1"/>
          <p:nvPr>
            <p:ph type="ctrTitle"/>
          </p:nvPr>
        </p:nvSpPr>
        <p:spPr>
          <a:xfrm>
            <a:off x="390525" y="1819275"/>
            <a:ext cx="1116000" cy="933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Big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More Slides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Monitoring your monitoring !</a:t>
            </a:r>
            <a:endParaRPr/>
          </a:p>
        </p:txBody>
      </p:sp>
      <p:sp>
        <p:nvSpPr>
          <p:cNvPr id="314" name="Shape 3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Graphite-Web availability (% of time on a moving window)</a:t>
            </a:r>
            <a:endParaRPr/>
          </a:p>
          <a:p>
            <a:pPr indent="-342900" lvl="0" marL="457200" rtl="0">
              <a:spcBef>
                <a:spcPts val="0"/>
              </a:spcBef>
              <a:spcAft>
                <a:spcPts val="0"/>
              </a:spcAft>
              <a:buSzPts val="1800"/>
              <a:buChar char="●"/>
            </a:pPr>
            <a:r>
              <a:rPr lang="en-GB"/>
              <a:t>Graphite-Web performances (number of seconds to sum 500 metrics, at the 95pctl)</a:t>
            </a:r>
            <a:endParaRPr/>
          </a:p>
          <a:p>
            <a:pPr indent="-342900" lvl="0" marL="457200" rtl="0">
              <a:spcBef>
                <a:spcPts val="0"/>
              </a:spcBef>
              <a:spcAft>
                <a:spcPts val="0"/>
              </a:spcAft>
              <a:buSzPts val="1800"/>
              <a:buChar char="●"/>
            </a:pPr>
            <a:r>
              <a:rPr lang="en-GB"/>
              <a:t>Point loss: sending 100 points per dc per seconds, checking how many arrive in less than 2 minutes</a:t>
            </a:r>
            <a:endParaRPr/>
          </a:p>
          <a:p>
            <a:pPr indent="-342900" lvl="0" marL="457200">
              <a:spcBef>
                <a:spcPts val="0"/>
              </a:spcBef>
              <a:spcAft>
                <a:spcPts val="0"/>
              </a:spcAft>
              <a:buSzPts val="1800"/>
              <a:buChar char="●"/>
            </a:pPr>
            <a:r>
              <a:rPr lang="en-GB"/>
              <a:t>Point delay: setting the timestamp as the value, and diffing with now (~2-3 minutes)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graphite-sla.png" id="321" name="Shape 321"/>
          <p:cNvPicPr preferRelativeResize="0"/>
          <p:nvPr/>
        </p:nvPicPr>
        <p:blipFill>
          <a:blip r:embed="rId3">
            <a:alphaModFix/>
          </a:blip>
          <a:stretch>
            <a:fillRect/>
          </a:stretch>
        </p:blipFill>
        <p:spPr>
          <a:xfrm>
            <a:off x="10950" y="738718"/>
            <a:ext cx="9144002" cy="378521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Aggregation</a:t>
            </a:r>
            <a:br>
              <a:rPr lang="en-GB"/>
            </a:br>
            <a:r>
              <a:rPr lang="en-GB" sz="1400"/>
              <a:t>Downsampling/Rollups/Resolutions/Retentions/...</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roll what? hmmm?</a:t>
            </a:r>
            <a:endParaRPr/>
          </a:p>
        </p:txBody>
      </p:sp>
      <p:sp>
        <p:nvSpPr>
          <p:cNvPr id="332" name="Shape 33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Retention policy: 60s:8d,1h:30d,1d:1y (combination of stages)</a:t>
            </a:r>
            <a:endParaRPr/>
          </a:p>
          <a:p>
            <a:pPr indent="-342900" lvl="0" marL="457200" rtl="0">
              <a:spcBef>
                <a:spcPts val="0"/>
              </a:spcBef>
              <a:spcAft>
                <a:spcPts val="0"/>
              </a:spcAft>
              <a:buSzPts val="1800"/>
              <a:buChar char="-"/>
            </a:pPr>
            <a:r>
              <a:rPr lang="en-GB"/>
              <a:t>Stage: 60s:8d (resolution 60 seconds for 8d)</a:t>
            </a:r>
            <a:endParaRPr/>
          </a:p>
          <a:p>
            <a:pPr indent="-342900" lvl="0" marL="457200" rtl="0">
              <a:spcBef>
                <a:spcPts val="0"/>
              </a:spcBef>
              <a:spcAft>
                <a:spcPts val="0"/>
              </a:spcAft>
              <a:buSzPts val="1800"/>
              <a:buChar char="-"/>
            </a:pPr>
            <a:r>
              <a:rPr lang="en-GB"/>
              <a:t>Aggregator functions: sum, min, max, avg</a:t>
            </a:r>
            <a:endParaRPr/>
          </a:p>
          <a:p>
            <a:pPr indent="-342900" lvl="0" marL="457200" rtl="0">
              <a:spcBef>
                <a:spcPts val="0"/>
              </a:spcBef>
              <a:spcAft>
                <a:spcPts val="0"/>
              </a:spcAft>
              <a:buSzPts val="1800"/>
              <a:buChar char="-"/>
            </a:pPr>
            <a:r>
              <a:rPr lang="en-GB"/>
              <a:t>stage[N] = </a:t>
            </a:r>
            <a:r>
              <a:rPr i="1" lang="en-GB"/>
              <a:t>aggregator</a:t>
            </a:r>
            <a:r>
              <a:rPr lang="en-GB"/>
              <a:t>(stage[N-1])</a:t>
            </a:r>
            <a:endParaRPr/>
          </a:p>
        </p:txBody>
      </p:sp>
      <p:pic>
        <p:nvPicPr>
          <p:cNvPr id="333" name="Shape 333"/>
          <p:cNvPicPr preferRelativeResize="0"/>
          <p:nvPr/>
        </p:nvPicPr>
        <p:blipFill>
          <a:blip r:embed="rId3">
            <a:alphaModFix/>
          </a:blip>
          <a:stretch>
            <a:fillRect/>
          </a:stretch>
        </p:blipFill>
        <p:spPr>
          <a:xfrm>
            <a:off x="5819146" y="1801075"/>
            <a:ext cx="2865749" cy="3021500"/>
          </a:xfrm>
          <a:prstGeom prst="rect">
            <a:avLst/>
          </a:prstGeom>
          <a:noFill/>
          <a:ln>
            <a:noFill/>
          </a:ln>
        </p:spPr>
      </p:pic>
      <p:sp>
        <p:nvSpPr>
          <p:cNvPr id="334" name="Shape 334"/>
          <p:cNvSpPr txBox="1"/>
          <p:nvPr/>
        </p:nvSpPr>
        <p:spPr>
          <a:xfrm>
            <a:off x="968625" y="3936675"/>
            <a:ext cx="1096200" cy="8859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60s:8d</a:t>
            </a:r>
            <a:br>
              <a:rPr lang="en-GB"/>
            </a:br>
            <a:br>
              <a:rPr lang="en-GB"/>
            </a:br>
            <a:r>
              <a:rPr lang="en-GB"/>
              <a:t>(stage0)</a:t>
            </a:r>
            <a:endParaRPr/>
          </a:p>
        </p:txBody>
      </p:sp>
      <p:sp>
        <p:nvSpPr>
          <p:cNvPr id="335" name="Shape 335"/>
          <p:cNvSpPr txBox="1"/>
          <p:nvPr/>
        </p:nvSpPr>
        <p:spPr>
          <a:xfrm>
            <a:off x="2637800" y="3936675"/>
            <a:ext cx="1096200" cy="885900"/>
          </a:xfrm>
          <a:prstGeom prst="rect">
            <a:avLst/>
          </a:prstGeom>
          <a:solidFill>
            <a:srgbClr val="FFD966"/>
          </a:solid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1h:30d</a:t>
            </a:r>
            <a:endParaRPr/>
          </a:p>
        </p:txBody>
      </p:sp>
      <p:sp>
        <p:nvSpPr>
          <p:cNvPr id="336" name="Shape 336"/>
          <p:cNvSpPr txBox="1"/>
          <p:nvPr/>
        </p:nvSpPr>
        <p:spPr>
          <a:xfrm>
            <a:off x="4224375" y="3936675"/>
            <a:ext cx="1096200" cy="885900"/>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1d:1y</a:t>
            </a:r>
            <a:endParaRPr/>
          </a:p>
        </p:txBody>
      </p:sp>
      <p:cxnSp>
        <p:nvCxnSpPr>
          <p:cNvPr id="337" name="Shape 337"/>
          <p:cNvCxnSpPr>
            <a:stCxn id="334" idx="3"/>
            <a:endCxn id="335" idx="1"/>
          </p:cNvCxnSpPr>
          <p:nvPr/>
        </p:nvCxnSpPr>
        <p:spPr>
          <a:xfrm>
            <a:off x="2064825" y="4379625"/>
            <a:ext cx="573000" cy="0"/>
          </a:xfrm>
          <a:prstGeom prst="straightConnector1">
            <a:avLst/>
          </a:prstGeom>
          <a:noFill/>
          <a:ln cap="flat" cmpd="sng" w="9525">
            <a:solidFill>
              <a:schemeClr val="dk2"/>
            </a:solidFill>
            <a:prstDash val="solid"/>
            <a:round/>
            <a:headEnd len="lg" w="lg" type="none"/>
            <a:tailEnd len="lg" w="lg" type="triangle"/>
          </a:ln>
        </p:spPr>
      </p:cxnSp>
      <p:cxnSp>
        <p:nvCxnSpPr>
          <p:cNvPr id="338" name="Shape 338"/>
          <p:cNvCxnSpPr>
            <a:stCxn id="335" idx="3"/>
            <a:endCxn id="336" idx="1"/>
          </p:cNvCxnSpPr>
          <p:nvPr/>
        </p:nvCxnSpPr>
        <p:spPr>
          <a:xfrm>
            <a:off x="3734000" y="4379625"/>
            <a:ext cx="490500" cy="0"/>
          </a:xfrm>
          <a:prstGeom prst="straightConnector1">
            <a:avLst/>
          </a:prstGeom>
          <a:noFill/>
          <a:ln cap="flat" cmpd="sng" w="9525">
            <a:solidFill>
              <a:schemeClr val="dk2"/>
            </a:solidFill>
            <a:prstDash val="solid"/>
            <a:round/>
            <a:headEnd len="lg" w="lg" type="none"/>
            <a:tailEnd len="lg" w="lg" type="triangle"/>
          </a:ln>
        </p:spPr>
      </p:cxnSp>
      <p:sp>
        <p:nvSpPr>
          <p:cNvPr id="339" name="Shape 339"/>
          <p:cNvSpPr txBox="1"/>
          <p:nvPr/>
        </p:nvSpPr>
        <p:spPr>
          <a:xfrm>
            <a:off x="2064825" y="4100750"/>
            <a:ext cx="727200" cy="27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700"/>
              <a:t>sum</a:t>
            </a:r>
            <a:r>
              <a:rPr lang="en-GB" sz="700"/>
              <a:t>(points)</a:t>
            </a:r>
            <a:endParaRPr sz="700"/>
          </a:p>
        </p:txBody>
      </p:sp>
      <p:sp>
        <p:nvSpPr>
          <p:cNvPr id="340" name="Shape 340"/>
          <p:cNvSpPr txBox="1"/>
          <p:nvPr/>
        </p:nvSpPr>
        <p:spPr>
          <a:xfrm>
            <a:off x="3665025" y="4084620"/>
            <a:ext cx="727200" cy="27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700"/>
              <a:t>sum(points)</a:t>
            </a:r>
            <a:endParaRPr sz="7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346" name="Shape 34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Obviously this doesn’t work for average</a:t>
            </a:r>
            <a:endParaRPr/>
          </a:p>
          <a:p>
            <a:pPr indent="-317500" lvl="1" marL="914400" rtl="0">
              <a:spcBef>
                <a:spcPts val="0"/>
              </a:spcBef>
              <a:spcAft>
                <a:spcPts val="0"/>
              </a:spcAft>
              <a:buSzPts val="1400"/>
              <a:buChar char="-"/>
            </a:pPr>
            <a:r>
              <a:rPr lang="en-GB"/>
              <a:t>avg(avg(1, 2), avg(3, 4)) ≠ avg(1, 2, 3, 4)</a:t>
            </a:r>
            <a:endParaRPr/>
          </a:p>
          <a:p>
            <a:pPr indent="-317500" lvl="1" marL="914400" rtl="0">
              <a:spcBef>
                <a:spcPts val="0"/>
              </a:spcBef>
              <a:spcAft>
                <a:spcPts val="0"/>
              </a:spcAft>
              <a:buSzPts val="1400"/>
              <a:buChar char="-"/>
            </a:pPr>
            <a:r>
              <a:rPr lang="en-GB"/>
              <a:t>We have to store both ‘value’ and ‘count’!</a:t>
            </a:r>
            <a:endParaRPr/>
          </a:p>
          <a:p>
            <a:pPr indent="-317500" lvl="1" marL="914400" rtl="0">
              <a:spcBef>
                <a:spcPts val="0"/>
              </a:spcBef>
              <a:spcAft>
                <a:spcPts val="0"/>
              </a:spcAft>
              <a:buSzPts val="1400"/>
              <a:buChar char="-"/>
            </a:pPr>
            <a:r>
              <a:rPr lang="en-GB"/>
              <a:t>(See </a:t>
            </a:r>
            <a:r>
              <a:rPr lang="en-GB" u="sng">
                <a:solidFill>
                  <a:schemeClr val="accent5"/>
                </a:solidFill>
                <a:hlinkClick r:id="rId3"/>
              </a:rPr>
              <a:t>downsampling.py</a:t>
            </a:r>
            <a:r>
              <a:rPr lang="en-GB"/>
              <a:t> for details)</a:t>
            </a:r>
            <a:endParaRPr/>
          </a:p>
          <a:p>
            <a:pPr indent="0" lvl="0" marL="0" rtl="0">
              <a:spcBef>
                <a:spcPts val="1600"/>
              </a:spcBef>
              <a:spcAft>
                <a:spcPts val="0"/>
              </a:spcAft>
              <a:buNone/>
            </a:pPr>
            <a:r>
              <a:t/>
            </a:r>
            <a:endParaRPr/>
          </a:p>
          <a:p>
            <a:pPr indent="-342900" lvl="0" marL="457200" rtl="0">
              <a:spcBef>
                <a:spcPts val="0"/>
              </a:spcBef>
              <a:spcAft>
                <a:spcPts val="0"/>
              </a:spcAft>
              <a:buSzPts val="1800"/>
              <a:buChar char="-"/>
            </a:pPr>
            <a:r>
              <a:rPr lang="en-GB"/>
              <a:t>Cheaper / simpler to do directly on the write path</a:t>
            </a:r>
            <a:endParaRPr/>
          </a:p>
          <a:p>
            <a:pPr indent="-317500" lvl="1" marL="914400" rtl="0">
              <a:spcBef>
                <a:spcPts val="0"/>
              </a:spcBef>
              <a:spcAft>
                <a:spcPts val="0"/>
              </a:spcAft>
              <a:buSzPts val="1400"/>
              <a:buChar char="-"/>
            </a:pPr>
            <a:r>
              <a:rPr lang="en-GB"/>
              <a:t>Checkpointed every 5 minutes</a:t>
            </a:r>
            <a:endParaRPr/>
          </a:p>
          <a:p>
            <a:pPr indent="-317500" lvl="1" marL="914400" rtl="0">
              <a:spcBef>
                <a:spcPts val="0"/>
              </a:spcBef>
              <a:spcAft>
                <a:spcPts val="0"/>
              </a:spcAft>
              <a:buSzPts val="1400"/>
              <a:buChar char="-"/>
            </a:pPr>
            <a:r>
              <a:rPr lang="en-GB"/>
              <a:t>But since processes can restart !</a:t>
            </a:r>
            <a:endParaRPr/>
          </a:p>
          <a:p>
            <a:pPr indent="-317500" lvl="1" marL="914400" rtl="0">
              <a:spcBef>
                <a:spcPts val="0"/>
              </a:spcBef>
              <a:spcAft>
                <a:spcPts val="0"/>
              </a:spcAft>
              <a:buSzPts val="1400"/>
              <a:buChar char="-"/>
            </a:pPr>
            <a:r>
              <a:rPr lang="en-GB"/>
              <a:t>We use unique write ids (and replica ids when using replicated clusters)</a:t>
            </a:r>
            <a:endParaRPr/>
          </a:p>
          <a:p>
            <a:pPr indent="-317500" lvl="1" marL="914400" rtl="0">
              <a:spcBef>
                <a:spcPts val="0"/>
              </a:spcBef>
              <a:spcAft>
                <a:spcPts val="0"/>
              </a:spcAft>
              <a:buSzPts val="1400"/>
              <a:buChar char="-"/>
            </a:pPr>
            <a:r>
              <a:rPr lang="en-GB"/>
              <a:t>(See </a:t>
            </a:r>
            <a:r>
              <a:rPr lang="en-GB" u="sng">
                <a:solidFill>
                  <a:schemeClr val="accent5"/>
                </a:solidFill>
                <a:hlinkClick r:id="rId4"/>
              </a:rPr>
              <a:t>design.md</a:t>
            </a:r>
            <a:r>
              <a:rPr lang="en-GB"/>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224225" y="4416375"/>
            <a:ext cx="8520600" cy="572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What about aggregation ?</a:t>
            </a:r>
            <a:endParaRPr/>
          </a:p>
        </p:txBody>
      </p:sp>
      <p:sp>
        <p:nvSpPr>
          <p:cNvPr id="352" name="Shape 352"/>
          <p:cNvSpPr txBox="1"/>
          <p:nvPr>
            <p:ph idx="1" type="body"/>
          </p:nvPr>
        </p:nvSpPr>
        <p:spPr>
          <a:xfrm>
            <a:off x="-128000" y="2350300"/>
            <a:ext cx="55404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We</a:t>
            </a:r>
            <a:r>
              <a:rPr b="1" lang="en-GB"/>
              <a:t> aggregate</a:t>
            </a:r>
            <a:r>
              <a:rPr lang="en-GB"/>
              <a:t> in the carbon plugins, </a:t>
            </a:r>
            <a:r>
              <a:rPr b="1" lang="en-GB"/>
              <a:t>before writing the points</a:t>
            </a:r>
            <a:endParaRPr b="1"/>
          </a:p>
          <a:p>
            <a:pPr indent="-342900" lvl="0" marL="457200" rtl="0">
              <a:spcBef>
                <a:spcPts val="0"/>
              </a:spcBef>
              <a:spcAft>
                <a:spcPts val="0"/>
              </a:spcAft>
              <a:buSzPts val="1800"/>
              <a:buChar char="-"/>
            </a:pPr>
            <a:r>
              <a:rPr lang="en-GB"/>
              <a:t>Points for different level of resolution go to different tables for efficient compactions and TTL expiration</a:t>
            </a:r>
            <a:endParaRPr/>
          </a:p>
          <a:p>
            <a:pPr indent="-342900" lvl="0" marL="457200" rtl="0">
              <a:spcBef>
                <a:spcPts val="0"/>
              </a:spcBef>
              <a:spcAft>
                <a:spcPts val="0"/>
              </a:spcAft>
              <a:buSzPts val="1800"/>
              <a:buChar char="-"/>
            </a:pPr>
            <a:r>
              <a:rPr lang="en-GB"/>
              <a:t>Reads go to a specific table depending on</a:t>
            </a:r>
            <a:br>
              <a:rPr lang="en-GB"/>
            </a:br>
            <a:r>
              <a:rPr lang="en-GB"/>
              <a:t>the time window</a:t>
            </a:r>
            <a:endParaRPr/>
          </a:p>
        </p:txBody>
      </p:sp>
      <p:pic>
        <p:nvPicPr>
          <p:cNvPr descr="biggraphite-vs-graphite.png" id="353" name="Shape 353"/>
          <p:cNvPicPr preferRelativeResize="0"/>
          <p:nvPr/>
        </p:nvPicPr>
        <p:blipFill>
          <a:blip r:embed="rId3">
            <a:alphaModFix/>
          </a:blip>
          <a:stretch>
            <a:fillRect/>
          </a:stretch>
        </p:blipFill>
        <p:spPr>
          <a:xfrm rot="2497071">
            <a:off x="2941970" y="-94372"/>
            <a:ext cx="6400785" cy="33850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Graphite</a:t>
            </a:r>
            <a:endParaRPr/>
          </a:p>
        </p:txBody>
      </p:sp>
      <p:sp>
        <p:nvSpPr>
          <p:cNvPr id="88" name="Shape 8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Graphite does two things:</a:t>
            </a:r>
            <a:endParaRPr/>
          </a:p>
          <a:p>
            <a:pPr indent="-317500" lvl="1" marL="914400" rtl="0">
              <a:spcBef>
                <a:spcPts val="1600"/>
              </a:spcBef>
              <a:spcAft>
                <a:spcPts val="0"/>
              </a:spcAft>
              <a:buSzPts val="1400"/>
              <a:buChar char="○"/>
            </a:pPr>
            <a:r>
              <a:rPr lang="en-GB"/>
              <a:t>Store numeric time-series data</a:t>
            </a:r>
            <a:endParaRPr/>
          </a:p>
          <a:p>
            <a:pPr indent="-317500" lvl="1" marL="914400" rtl="0">
              <a:spcBef>
                <a:spcPts val="0"/>
              </a:spcBef>
              <a:spcAft>
                <a:spcPts val="0"/>
              </a:spcAft>
              <a:buSzPts val="1400"/>
              <a:buChar char="○"/>
            </a:pPr>
            <a:r>
              <a:rPr lang="en-GB"/>
              <a:t>Render graphs of this data on demand</a:t>
            </a:r>
            <a:endParaRPr/>
          </a:p>
          <a:p>
            <a:pPr indent="0" lvl="0" marL="0" rtl="0">
              <a:spcBef>
                <a:spcPts val="1600"/>
              </a:spcBef>
              <a:spcAft>
                <a:spcPts val="0"/>
              </a:spcAft>
              <a:buNone/>
            </a:pPr>
            <a:r>
              <a:t/>
            </a:r>
            <a:endParaRPr/>
          </a:p>
          <a:p>
            <a:pPr indent="-342900" lvl="0" marL="457200" rtl="0">
              <a:spcBef>
                <a:spcPts val="1600"/>
              </a:spcBef>
              <a:spcAft>
                <a:spcPts val="0"/>
              </a:spcAft>
              <a:buSzPts val="1800"/>
              <a:buChar char="●"/>
            </a:pPr>
            <a:r>
              <a:rPr lang="en-GB" u="sng">
                <a:solidFill>
                  <a:schemeClr val="hlink"/>
                </a:solidFill>
                <a:hlinkClick r:id="rId3"/>
              </a:rPr>
              <a:t>https://graphiteapp.org/</a:t>
            </a:r>
            <a:endParaRPr/>
          </a:p>
          <a:p>
            <a:pPr indent="-342900" lvl="0" marL="457200" rtl="0">
              <a:spcBef>
                <a:spcPts val="0"/>
              </a:spcBef>
              <a:spcAft>
                <a:spcPts val="0"/>
              </a:spcAft>
              <a:buSzPts val="1800"/>
              <a:buChar char="●"/>
            </a:pPr>
            <a:r>
              <a:rPr lang="en-GB" u="sng">
                <a:solidFill>
                  <a:schemeClr val="hlink"/>
                </a:solidFill>
                <a:hlinkClick r:id="rId4"/>
              </a:rPr>
              <a:t>https://github.com/graphite-project</a:t>
            </a:r>
            <a:endParaRPr/>
          </a:p>
        </p:txBody>
      </p:sp>
      <p:pic>
        <p:nvPicPr>
          <p:cNvPr descr="graphite-logo_color.png" id="89" name="Shape 89"/>
          <p:cNvPicPr preferRelativeResize="0"/>
          <p:nvPr/>
        </p:nvPicPr>
        <p:blipFill>
          <a:blip r:embed="rId5">
            <a:alphaModFix/>
          </a:blip>
          <a:stretch>
            <a:fillRect/>
          </a:stretch>
        </p:blipFill>
        <p:spPr>
          <a:xfrm>
            <a:off x="5781299" y="1017724"/>
            <a:ext cx="2558825" cy="668675"/>
          </a:xfrm>
          <a:prstGeom prst="rect">
            <a:avLst/>
          </a:prstGeom>
          <a:noFill/>
          <a:ln>
            <a:noFill/>
          </a:ln>
        </p:spPr>
      </p:pic>
      <p:pic>
        <p:nvPicPr>
          <p:cNvPr descr="graphite.png" id="90" name="Shape 90"/>
          <p:cNvPicPr preferRelativeResize="0"/>
          <p:nvPr/>
        </p:nvPicPr>
        <p:blipFill>
          <a:blip r:embed="rId6">
            <a:alphaModFix/>
          </a:blip>
          <a:stretch>
            <a:fillRect/>
          </a:stretch>
        </p:blipFill>
        <p:spPr>
          <a:xfrm>
            <a:off x="4757175" y="1819575"/>
            <a:ext cx="5655800" cy="322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graphite-web</a:t>
            </a:r>
            <a:endParaRPr/>
          </a:p>
        </p:txBody>
      </p:sp>
      <p:sp>
        <p:nvSpPr>
          <p:cNvPr id="96" name="Shape 96"/>
          <p:cNvSpPr txBox="1"/>
          <p:nvPr>
            <p:ph idx="1" type="body"/>
          </p:nvPr>
        </p:nvSpPr>
        <p:spPr>
          <a:xfrm>
            <a:off x="471900" y="1919075"/>
            <a:ext cx="8222100" cy="3021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Django Web </a:t>
            </a:r>
            <a:r>
              <a:rPr lang="en-GB"/>
              <a:t>application</a:t>
            </a:r>
            <a:endParaRPr/>
          </a:p>
          <a:p>
            <a:pPr indent="0" lvl="0" marL="0" rtl="0">
              <a:spcBef>
                <a:spcPts val="1600"/>
              </a:spcBef>
              <a:spcAft>
                <a:spcPts val="0"/>
              </a:spcAft>
              <a:buNone/>
            </a:pPr>
            <a:r>
              <a:t/>
            </a:r>
            <a:endParaRPr/>
          </a:p>
          <a:p>
            <a:pPr indent="-342900" lvl="0" marL="457200" rtl="0">
              <a:spcBef>
                <a:spcPts val="0"/>
              </a:spcBef>
              <a:spcAft>
                <a:spcPts val="0"/>
              </a:spcAft>
              <a:buSzPts val="1800"/>
              <a:buChar char="●"/>
            </a:pPr>
            <a:r>
              <a:rPr lang="en-GB"/>
              <a:t>UI to browse metrics, display graph, build dashboard</a:t>
            </a:r>
            <a:endParaRPr/>
          </a:p>
          <a:p>
            <a:pPr indent="-317500" lvl="1" marL="914400" rtl="0">
              <a:spcBef>
                <a:spcPts val="0"/>
              </a:spcBef>
              <a:spcAft>
                <a:spcPts val="0"/>
              </a:spcAft>
              <a:buSzPts val="1400"/>
              <a:buChar char="○"/>
            </a:pPr>
            <a:r>
              <a:rPr lang="en-GB"/>
              <a:t>Mostly deprecated by </a:t>
            </a:r>
            <a:r>
              <a:rPr lang="en-GB" u="sng">
                <a:solidFill>
                  <a:schemeClr val="hlink"/>
                </a:solidFill>
                <a:hlinkClick r:id="rId3"/>
              </a:rPr>
              <a:t>Grafana</a:t>
            </a:r>
            <a:endParaRPr/>
          </a:p>
          <a:p>
            <a:pPr indent="0" lvl="0" marL="0" rtl="0">
              <a:spcBef>
                <a:spcPts val="1600"/>
              </a:spcBef>
              <a:spcAft>
                <a:spcPts val="0"/>
              </a:spcAft>
              <a:buNone/>
            </a:pPr>
            <a:r>
              <a:t/>
            </a:r>
            <a:endParaRPr/>
          </a:p>
          <a:p>
            <a:pPr indent="-342900" lvl="0" marL="457200" rtl="0">
              <a:spcBef>
                <a:spcPts val="0"/>
              </a:spcBef>
              <a:spcAft>
                <a:spcPts val="0"/>
              </a:spcAft>
              <a:buSzPts val="1800"/>
              <a:buChar char="●"/>
            </a:pPr>
            <a:r>
              <a:rPr lang="en-GB"/>
              <a:t>API to list metrics and fetch points (and generate graphs)</a:t>
            </a:r>
            <a:endParaRPr/>
          </a:p>
          <a:p>
            <a:pPr indent="-317500" lvl="1" marL="914400" rtl="0">
              <a:spcBef>
                <a:spcPts val="0"/>
              </a:spcBef>
              <a:spcAft>
                <a:spcPts val="0"/>
              </a:spcAft>
              <a:buSzPts val="1400"/>
              <a:buChar char="○"/>
            </a:pPr>
            <a:r>
              <a:rPr lang="en-GB"/>
              <a:t>/metrics/find?query=my.metrics.*</a:t>
            </a:r>
            <a:endParaRPr/>
          </a:p>
          <a:p>
            <a:pPr indent="-317500" lvl="1" marL="914400" rtl="0">
              <a:spcBef>
                <a:spcPts val="0"/>
              </a:spcBef>
              <a:spcAft>
                <a:spcPts val="0"/>
              </a:spcAft>
              <a:buSzPts val="1400"/>
              <a:buChar char="○"/>
            </a:pPr>
            <a:r>
              <a:rPr lang="en-GB"/>
              <a:t>/render/?target=sum(my.metrics.*)&amp;from=-10m</a:t>
            </a:r>
            <a:endParaRPr/>
          </a:p>
          <a:p>
            <a:pPr indent="0" lvl="0" marL="0" rt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a:t>Carbon</a:t>
            </a:r>
            <a:endParaRPr/>
          </a:p>
        </p:txBody>
      </p:sp>
      <p:sp>
        <p:nvSpPr>
          <p:cNvPr id="102" name="Shape 10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SzPts val="1800"/>
              <a:buChar char="●"/>
            </a:pPr>
            <a:r>
              <a:rPr lang="en-GB"/>
              <a:t>Receives metrics and relay them</a:t>
            </a:r>
            <a:endParaRPr/>
          </a:p>
          <a:p>
            <a:pPr indent="-317500" lvl="1" marL="914400" rtl="0">
              <a:lnSpc>
                <a:spcPct val="100000"/>
              </a:lnSpc>
              <a:spcBef>
                <a:spcPts val="0"/>
              </a:spcBef>
              <a:spcAft>
                <a:spcPts val="0"/>
              </a:spcAft>
              <a:buSzPts val="1400"/>
              <a:buChar char="○"/>
            </a:pPr>
            <a:r>
              <a:rPr lang="en-GB" sz="1400"/>
              <a:t>carbon-relay: receives the metrics from the clients and relay them</a:t>
            </a:r>
            <a:endParaRPr sz="1400"/>
          </a:p>
          <a:p>
            <a:pPr indent="-317500" lvl="1" marL="914400" rtl="0">
              <a:lnSpc>
                <a:spcPct val="100000"/>
              </a:lnSpc>
              <a:spcBef>
                <a:spcPts val="0"/>
              </a:spcBef>
              <a:spcAft>
                <a:spcPts val="0"/>
              </a:spcAft>
              <a:buSzPts val="1400"/>
              <a:buChar char="○"/>
            </a:pPr>
            <a:r>
              <a:rPr lang="en-GB" sz="1400"/>
              <a:t>carbon-aggregator: ‘aggregates’ metrics based on rules</a:t>
            </a:r>
            <a:endParaRPr/>
          </a:p>
          <a:p>
            <a:pPr indent="0" lvl="0" marL="0" rtl="0">
              <a:spcBef>
                <a:spcPts val="0"/>
              </a:spcBef>
              <a:spcAft>
                <a:spcPts val="0"/>
              </a:spcAft>
              <a:buNone/>
            </a:pPr>
            <a:r>
              <a:t/>
            </a:r>
            <a:endParaRPr/>
          </a:p>
          <a:p>
            <a:pPr indent="-342900" lvl="0" marL="457200" rtl="0">
              <a:spcBef>
                <a:spcPts val="0"/>
              </a:spcBef>
              <a:spcAft>
                <a:spcPts val="0"/>
              </a:spcAft>
              <a:buSzPts val="1800"/>
              <a:buChar char="●"/>
            </a:pPr>
            <a:r>
              <a:rPr lang="en-GB"/>
              <a:t>Persist metrics to disk</a:t>
            </a:r>
            <a:endParaRPr/>
          </a:p>
          <a:p>
            <a:pPr indent="-317500" lvl="1" marL="914400" rtl="0">
              <a:spcBef>
                <a:spcPts val="0"/>
              </a:spcBef>
              <a:spcAft>
                <a:spcPts val="0"/>
              </a:spcAft>
              <a:buSzPts val="1400"/>
              <a:buChar char="○"/>
            </a:pPr>
            <a:r>
              <a:rPr lang="en-GB"/>
              <a:t>carbon-cache: writes points to the storage layer</a:t>
            </a:r>
            <a:endParaRPr/>
          </a:p>
          <a:p>
            <a:pPr indent="-317500" lvl="1" marL="914400" rtl="0">
              <a:spcBef>
                <a:spcPts val="0"/>
              </a:spcBef>
              <a:spcAft>
                <a:spcPts val="0"/>
              </a:spcAft>
              <a:buSzPts val="1400"/>
              <a:buChar char="○"/>
            </a:pPr>
            <a:r>
              <a:rPr lang="en-GB"/>
              <a:t>Default database: whisper, one file = one metric</a:t>
            </a:r>
            <a:endParaRPr/>
          </a:p>
        </p:txBody>
      </p:sp>
      <p:sp>
        <p:nvSpPr>
          <p:cNvPr id="103" name="Shape 103"/>
          <p:cNvSpPr txBox="1"/>
          <p:nvPr/>
        </p:nvSpPr>
        <p:spPr>
          <a:xfrm>
            <a:off x="247800" y="4144825"/>
            <a:ext cx="3957000" cy="45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host123.cpu0.user &lt;timestamp&gt; 100</a:t>
            </a:r>
            <a:endParaRPr/>
          </a:p>
        </p:txBody>
      </p:sp>
      <p:cxnSp>
        <p:nvCxnSpPr>
          <p:cNvPr id="104" name="Shape 104"/>
          <p:cNvCxnSpPr/>
          <p:nvPr/>
        </p:nvCxnSpPr>
        <p:spPr>
          <a:xfrm flipH="1" rot="10800000">
            <a:off x="3776900" y="4347575"/>
            <a:ext cx="961200" cy="7500"/>
          </a:xfrm>
          <a:prstGeom prst="straightConnector1">
            <a:avLst/>
          </a:prstGeom>
          <a:noFill/>
          <a:ln cap="flat" cmpd="sng" w="9525">
            <a:solidFill>
              <a:schemeClr val="dk2"/>
            </a:solidFill>
            <a:prstDash val="solid"/>
            <a:round/>
            <a:headEnd len="lg" w="lg" type="none"/>
            <a:tailEnd len="lg" w="lg" type="triangle"/>
          </a:ln>
        </p:spPr>
      </p:cxnSp>
      <p:sp>
        <p:nvSpPr>
          <p:cNvPr id="105" name="Shape 105"/>
          <p:cNvSpPr txBox="1"/>
          <p:nvPr/>
        </p:nvSpPr>
        <p:spPr>
          <a:xfrm>
            <a:off x="4910725" y="4144825"/>
            <a:ext cx="1194000" cy="33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carbon</a:t>
            </a:r>
            <a:endParaRPr/>
          </a:p>
        </p:txBody>
      </p:sp>
      <p:sp>
        <p:nvSpPr>
          <p:cNvPr id="106" name="Shape 106"/>
          <p:cNvSpPr txBox="1"/>
          <p:nvPr/>
        </p:nvSpPr>
        <p:spPr>
          <a:xfrm>
            <a:off x="6685025" y="4144825"/>
            <a:ext cx="1194000" cy="33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a:t>disk</a:t>
            </a:r>
            <a:endParaRPr/>
          </a:p>
        </p:txBody>
      </p:sp>
      <p:cxnSp>
        <p:nvCxnSpPr>
          <p:cNvPr id="107" name="Shape 107"/>
          <p:cNvCxnSpPr/>
          <p:nvPr/>
        </p:nvCxnSpPr>
        <p:spPr>
          <a:xfrm flipH="1" rot="10800000">
            <a:off x="5663825" y="4347575"/>
            <a:ext cx="961200" cy="7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Our usage</a:t>
            </a:r>
            <a:endParaRPr/>
          </a:p>
        </p:txBody>
      </p:sp>
      <p:sp>
        <p:nvSpPr>
          <p:cNvPr id="113" name="Shape 11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6 datacenters, 20k servers, 10k+ “applications”</a:t>
            </a:r>
            <a:endParaRPr/>
          </a:p>
          <a:p>
            <a:pPr indent="-342900" lvl="0" marL="457200" rtl="0">
              <a:spcBef>
                <a:spcPts val="0"/>
              </a:spcBef>
              <a:spcAft>
                <a:spcPts val="0"/>
              </a:spcAft>
              <a:buSzPts val="1800"/>
              <a:buChar char="●"/>
            </a:pPr>
            <a:r>
              <a:rPr lang="en-GB"/>
              <a:t>We ingest and query &gt;80M metrics</a:t>
            </a:r>
            <a:endParaRPr/>
          </a:p>
          <a:p>
            <a:pPr indent="-317500" lvl="1" marL="914400" rtl="0">
              <a:spcBef>
                <a:spcPts val="0"/>
              </a:spcBef>
              <a:spcAft>
                <a:spcPts val="0"/>
              </a:spcAft>
              <a:buSzPts val="1400"/>
              <a:buChar char="○"/>
            </a:pPr>
            <a:r>
              <a:rPr lang="en-GB"/>
              <a:t>Read: ~20K metrics/s</a:t>
            </a:r>
            <a:endParaRPr/>
          </a:p>
          <a:p>
            <a:pPr indent="-317500" lvl="1" marL="914400" rtl="0">
              <a:spcBef>
                <a:spcPts val="0"/>
              </a:spcBef>
              <a:spcAft>
                <a:spcPts val="0"/>
              </a:spcAft>
              <a:buSzPts val="1400"/>
              <a:buChar char="○"/>
            </a:pPr>
            <a:r>
              <a:rPr lang="en-GB"/>
              <a:t>Write: ~800K points/s</a:t>
            </a:r>
            <a:endParaRPr/>
          </a:p>
          <a:p>
            <a:pPr indent="-342900" lvl="0" marL="457200" rtl="0">
              <a:spcBef>
                <a:spcPts val="0"/>
              </a:spcBef>
              <a:spcAft>
                <a:spcPts val="0"/>
              </a:spcAft>
              <a:buSzPts val="1800"/>
              <a:buChar char="●"/>
            </a:pPr>
            <a:r>
              <a:rPr lang="en-GB"/>
              <a:t>2000+ dashboards, 1000+ alerts (evaluated every 5min)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p:nvPr/>
        </p:nvSpPr>
        <p:spPr>
          <a:xfrm>
            <a:off x="421225" y="1753213"/>
            <a:ext cx="4158000" cy="3358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nvSpPr>
        <p:spPr>
          <a:xfrm>
            <a:off x="311700" y="489288"/>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3000">
                <a:solidFill>
                  <a:srgbClr val="FFFFFF"/>
                </a:solidFill>
                <a:latin typeface="Oswald"/>
                <a:ea typeface="Oswald"/>
                <a:cs typeface="Oswald"/>
                <a:sym typeface="Oswald"/>
              </a:rPr>
              <a:t>architecture overview</a:t>
            </a:r>
            <a:endParaRPr sz="3000">
              <a:solidFill>
                <a:srgbClr val="FFFFFF"/>
              </a:solidFill>
              <a:latin typeface="Oswald"/>
              <a:ea typeface="Oswald"/>
              <a:cs typeface="Oswald"/>
              <a:sym typeface="Oswald"/>
            </a:endParaRPr>
          </a:p>
        </p:txBody>
      </p:sp>
      <p:sp>
        <p:nvSpPr>
          <p:cNvPr id="120" name="Shape 120"/>
          <p:cNvSpPr/>
          <p:nvPr/>
        </p:nvSpPr>
        <p:spPr>
          <a:xfrm>
            <a:off x="579400" y="1883450"/>
            <a:ext cx="1934820" cy="1622268"/>
          </a:xfrm>
          <a:prstGeom prst="cloud">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l">
              <a:spcBef>
                <a:spcPts val="0"/>
              </a:spcBef>
              <a:spcAft>
                <a:spcPts val="0"/>
              </a:spcAft>
              <a:buNone/>
            </a:pPr>
            <a:r>
              <a:rPr lang="en-GB">
                <a:latin typeface="Average"/>
                <a:ea typeface="Average"/>
                <a:cs typeface="Average"/>
                <a:sym typeface="Average"/>
              </a:rPr>
              <a:t>Applications</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p:txBody>
      </p:sp>
      <p:sp>
        <p:nvSpPr>
          <p:cNvPr id="121" name="Shape 121"/>
          <p:cNvSpPr txBox="1"/>
          <p:nvPr/>
        </p:nvSpPr>
        <p:spPr>
          <a:xfrm>
            <a:off x="728200" y="1883438"/>
            <a:ext cx="986100" cy="32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a:off x="5280750" y="1751788"/>
            <a:ext cx="3493800" cy="3358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rot="10800000">
            <a:off x="1425875" y="3648938"/>
            <a:ext cx="1144200" cy="463800"/>
          </a:xfrm>
          <a:prstGeom prst="bentArrow">
            <a:avLst>
              <a:gd fmla="val 25000" name="adj1"/>
              <a:gd fmla="val 25000" name="adj2"/>
              <a:gd fmla="val 25000" name="adj3"/>
              <a:gd fmla="val 43750" name="adj4"/>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4361538" y="2871463"/>
            <a:ext cx="1068600" cy="714300"/>
          </a:xfrm>
          <a:prstGeom prst="notchedRightArrow">
            <a:avLst>
              <a:gd fmla="val 50000" name="adj1"/>
              <a:gd fmla="val 50000" name="adj2"/>
            </a:avLst>
          </a:prstGeom>
          <a:solidFill>
            <a:srgbClr val="FFD966"/>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GB">
                <a:latin typeface="Average"/>
                <a:ea typeface="Average"/>
                <a:cs typeface="Average"/>
                <a:sym typeface="Average"/>
              </a:rPr>
              <a:t>(TCP)</a:t>
            </a:r>
            <a:endParaRPr>
              <a:latin typeface="Average"/>
              <a:ea typeface="Average"/>
              <a:cs typeface="Average"/>
              <a:sym typeface="Average"/>
            </a:endParaRPr>
          </a:p>
        </p:txBody>
      </p:sp>
      <p:sp>
        <p:nvSpPr>
          <p:cNvPr id="125" name="Shape 125"/>
          <p:cNvSpPr/>
          <p:nvPr/>
        </p:nvSpPr>
        <p:spPr>
          <a:xfrm>
            <a:off x="2714238" y="2444327"/>
            <a:ext cx="1566600" cy="21693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rPr lang="en-GB">
                <a:latin typeface="Average"/>
                <a:ea typeface="Average"/>
                <a:cs typeface="Average"/>
                <a:sym typeface="Average"/>
              </a:rPr>
              <a:t>carbon-relay</a:t>
            </a:r>
            <a:br>
              <a:rPr lang="en-GB">
                <a:latin typeface="Average"/>
                <a:ea typeface="Average"/>
                <a:cs typeface="Average"/>
                <a:sym typeface="Average"/>
              </a:rPr>
            </a:br>
            <a:r>
              <a:rPr lang="en-GB">
                <a:latin typeface="Average"/>
                <a:ea typeface="Average"/>
                <a:cs typeface="Average"/>
                <a:sym typeface="Average"/>
              </a:rPr>
              <a:t>(dc local)</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p:txBody>
      </p:sp>
      <p:sp>
        <p:nvSpPr>
          <p:cNvPr id="126" name="Shape 126"/>
          <p:cNvSpPr txBox="1"/>
          <p:nvPr/>
        </p:nvSpPr>
        <p:spPr>
          <a:xfrm>
            <a:off x="1528175" y="4032238"/>
            <a:ext cx="939600" cy="25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a:off x="5475263" y="2684413"/>
            <a:ext cx="1287000" cy="10884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carbon-relay</a:t>
            </a:r>
            <a:endParaRPr>
              <a:latin typeface="Average"/>
              <a:ea typeface="Average"/>
              <a:cs typeface="Average"/>
              <a:sym typeface="Average"/>
            </a:endParaRPr>
          </a:p>
        </p:txBody>
      </p:sp>
      <p:sp>
        <p:nvSpPr>
          <p:cNvPr id="128" name="Shape 128"/>
          <p:cNvSpPr/>
          <p:nvPr/>
        </p:nvSpPr>
        <p:spPr>
          <a:xfrm>
            <a:off x="7156550" y="2994038"/>
            <a:ext cx="1287000" cy="17736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carbon-cache</a:t>
            </a:r>
            <a:endParaRPr>
              <a:latin typeface="Average"/>
              <a:ea typeface="Average"/>
              <a:cs typeface="Average"/>
              <a:sym typeface="Average"/>
            </a:endParaRPr>
          </a:p>
        </p:txBody>
      </p:sp>
      <p:sp>
        <p:nvSpPr>
          <p:cNvPr id="129" name="Shape 129"/>
          <p:cNvSpPr/>
          <p:nvPr/>
        </p:nvSpPr>
        <p:spPr>
          <a:xfrm rot="-5400000">
            <a:off x="6803100" y="3268138"/>
            <a:ext cx="312600" cy="325500"/>
          </a:xfrm>
          <a:prstGeom prst="downArrow">
            <a:avLst>
              <a:gd fmla="val 50000" name="adj1"/>
              <a:gd fmla="val 50000" name="adj2"/>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a:off x="7307000" y="3128488"/>
            <a:ext cx="986100" cy="520500"/>
          </a:xfrm>
          <a:prstGeom prst="snip1Rect">
            <a:avLst>
              <a:gd fmla="val 16667" name="adj"/>
            </a:avLst>
          </a:prstGeom>
          <a:solidFill>
            <a:srgbClr val="C9DAF8"/>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graphite</a:t>
            </a:r>
            <a:endParaRPr>
              <a:latin typeface="Average"/>
              <a:ea typeface="Average"/>
              <a:cs typeface="Average"/>
              <a:sym typeface="Average"/>
            </a:endParaRPr>
          </a:p>
          <a:p>
            <a:pPr indent="0" lvl="0" marL="0" rtl="0" algn="ctr">
              <a:spcBef>
                <a:spcPts val="0"/>
              </a:spcBef>
              <a:spcAft>
                <a:spcPts val="0"/>
              </a:spcAft>
              <a:buNone/>
            </a:pPr>
            <a:r>
              <a:rPr lang="en-GB">
                <a:latin typeface="Average"/>
                <a:ea typeface="Average"/>
                <a:cs typeface="Average"/>
                <a:sym typeface="Average"/>
              </a:rPr>
              <a:t>API + UI</a:t>
            </a:r>
            <a:endParaRPr>
              <a:latin typeface="Average"/>
              <a:ea typeface="Average"/>
              <a:cs typeface="Average"/>
              <a:sym typeface="Average"/>
            </a:endParaRPr>
          </a:p>
        </p:txBody>
      </p:sp>
      <p:sp>
        <p:nvSpPr>
          <p:cNvPr id="131" name="Shape 131"/>
          <p:cNvSpPr/>
          <p:nvPr/>
        </p:nvSpPr>
        <p:spPr>
          <a:xfrm>
            <a:off x="7307000" y="1921338"/>
            <a:ext cx="986100" cy="880800"/>
          </a:xfrm>
          <a:prstGeom prst="snip1Rect">
            <a:avLst>
              <a:gd fmla="val 16667" name="adj"/>
            </a:avLst>
          </a:prstGeom>
          <a:solidFill>
            <a:srgbClr val="C9DAF8"/>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grafana</a:t>
            </a:r>
            <a:endParaRPr>
              <a:latin typeface="Average"/>
              <a:ea typeface="Average"/>
              <a:cs typeface="Average"/>
              <a:sym typeface="Average"/>
            </a:endParaRPr>
          </a:p>
        </p:txBody>
      </p:sp>
      <p:sp>
        <p:nvSpPr>
          <p:cNvPr id="132" name="Shape 132"/>
          <p:cNvSpPr/>
          <p:nvPr/>
        </p:nvSpPr>
        <p:spPr>
          <a:xfrm>
            <a:off x="8027900" y="2589463"/>
            <a:ext cx="265200" cy="642900"/>
          </a:xfrm>
          <a:prstGeom prst="upDownArrow">
            <a:avLst>
              <a:gd fmla="val 50000" name="adj1"/>
              <a:gd fmla="val 50000" name="adj2"/>
            </a:avLst>
          </a:prstGeom>
          <a:solidFill>
            <a:srgbClr val="3D85C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txBox="1"/>
          <p:nvPr/>
        </p:nvSpPr>
        <p:spPr>
          <a:xfrm>
            <a:off x="1425875" y="4037538"/>
            <a:ext cx="9861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Average"/>
                <a:ea typeface="Average"/>
                <a:cs typeface="Average"/>
                <a:sym typeface="Average"/>
              </a:rPr>
              <a:t>(UDP)</a:t>
            </a:r>
            <a:endParaRPr>
              <a:solidFill>
                <a:srgbClr val="FFFFFF"/>
              </a:solidFill>
              <a:latin typeface="Average"/>
              <a:ea typeface="Average"/>
              <a:cs typeface="Average"/>
              <a:sym typeface="Average"/>
            </a:endParaRPr>
          </a:p>
        </p:txBody>
      </p:sp>
      <p:sp>
        <p:nvSpPr>
          <p:cNvPr id="134" name="Shape 134"/>
          <p:cNvSpPr/>
          <p:nvPr/>
        </p:nvSpPr>
        <p:spPr>
          <a:xfrm>
            <a:off x="2785425" y="3585775"/>
            <a:ext cx="1424225" cy="372000"/>
          </a:xfrm>
          <a:prstGeom prst="flowChartPredefinedProcess">
            <a:avLst/>
          </a:prstGeom>
          <a:solidFill>
            <a:srgbClr val="FFD966"/>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lang="en-GB">
                <a:latin typeface="Average"/>
                <a:ea typeface="Average"/>
                <a:cs typeface="Average"/>
                <a:sym typeface="Average"/>
              </a:rPr>
              <a:t>in-memory</a:t>
            </a:r>
            <a:endParaRPr>
              <a:latin typeface="Average"/>
              <a:ea typeface="Average"/>
              <a:cs typeface="Average"/>
              <a:sym typeface="Average"/>
            </a:endParaRPr>
          </a:p>
        </p:txBody>
      </p:sp>
      <p:sp>
        <p:nvSpPr>
          <p:cNvPr id="135" name="Shape 135"/>
          <p:cNvSpPr/>
          <p:nvPr/>
        </p:nvSpPr>
        <p:spPr>
          <a:xfrm>
            <a:off x="7353500" y="4169138"/>
            <a:ext cx="893100" cy="520500"/>
          </a:xfrm>
          <a:prstGeom prst="can">
            <a:avLst>
              <a:gd fmla="val 25000" name="adj"/>
            </a:avLst>
          </a:prstGeom>
          <a:solidFill>
            <a:srgbClr val="F6B26B"/>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Average"/>
                <a:ea typeface="Average"/>
                <a:cs typeface="Average"/>
                <a:sym typeface="Average"/>
              </a:rPr>
              <a:t>persisted</a:t>
            </a:r>
            <a:endParaRPr>
              <a:latin typeface="Average"/>
              <a:ea typeface="Average"/>
              <a:cs typeface="Average"/>
              <a:sym typeface="Average"/>
            </a:endParaRPr>
          </a:p>
        </p:txBody>
      </p:sp>
      <p:sp>
        <p:nvSpPr>
          <p:cNvPr id="136" name="Shape 136"/>
          <p:cNvSpPr txBox="1"/>
          <p:nvPr/>
        </p:nvSpPr>
        <p:spPr>
          <a:xfrm>
            <a:off x="1800593" y="3832418"/>
            <a:ext cx="682200" cy="25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900"/>
              <a:t>(</a:t>
            </a:r>
            <a:r>
              <a:rPr lang="en-GB" sz="900"/>
              <a:t>UDP)</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nvSpPr>
        <p:spPr>
          <a:xfrm>
            <a:off x="311700" y="489288"/>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3000">
                <a:solidFill>
                  <a:srgbClr val="FFFFFF"/>
                </a:solidFill>
                <a:latin typeface="Oswald"/>
                <a:ea typeface="Oswald"/>
                <a:cs typeface="Oswald"/>
                <a:sym typeface="Oswald"/>
              </a:rPr>
              <a:t>architecture overview (r=2)</a:t>
            </a:r>
            <a:endParaRPr sz="3000">
              <a:solidFill>
                <a:srgbClr val="FFFFFF"/>
              </a:solidFill>
              <a:latin typeface="Oswald"/>
              <a:ea typeface="Oswald"/>
              <a:cs typeface="Oswald"/>
              <a:sym typeface="Oswald"/>
            </a:endParaRPr>
          </a:p>
        </p:txBody>
      </p:sp>
      <p:sp>
        <p:nvSpPr>
          <p:cNvPr id="142" name="Shape 142"/>
          <p:cNvSpPr/>
          <p:nvPr/>
        </p:nvSpPr>
        <p:spPr>
          <a:xfrm>
            <a:off x="421225" y="1753213"/>
            <a:ext cx="4158000" cy="3358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579400" y="1883450"/>
            <a:ext cx="1934820" cy="1622268"/>
          </a:xfrm>
          <a:prstGeom prst="cloud">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l">
              <a:spcBef>
                <a:spcPts val="0"/>
              </a:spcBef>
              <a:spcAft>
                <a:spcPts val="0"/>
              </a:spcAft>
              <a:buNone/>
            </a:pPr>
            <a:r>
              <a:rPr lang="en-GB">
                <a:latin typeface="Average"/>
                <a:ea typeface="Average"/>
                <a:cs typeface="Average"/>
                <a:sym typeface="Average"/>
              </a:rPr>
              <a:t>Applications</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p:txBody>
      </p:sp>
      <p:sp>
        <p:nvSpPr>
          <p:cNvPr id="144" name="Shape 144"/>
          <p:cNvSpPr txBox="1"/>
          <p:nvPr/>
        </p:nvSpPr>
        <p:spPr>
          <a:xfrm>
            <a:off x="728200" y="1883438"/>
            <a:ext cx="986100" cy="32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5350850" y="2285491"/>
            <a:ext cx="1324500" cy="1003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rot="10800000">
            <a:off x="1425875" y="3648938"/>
            <a:ext cx="1144200" cy="463800"/>
          </a:xfrm>
          <a:prstGeom prst="bentArrow">
            <a:avLst>
              <a:gd fmla="val 25000" name="adj1"/>
              <a:gd fmla="val 25000" name="adj2"/>
              <a:gd fmla="val 25000" name="adj3"/>
              <a:gd fmla="val 43750" name="adj4"/>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2714238" y="2444327"/>
            <a:ext cx="1566600" cy="2169300"/>
          </a:xfrm>
          <a:prstGeom prst="rect">
            <a:avLst/>
          </a:prstGeom>
          <a:solidFill>
            <a:srgbClr val="E0E0E0"/>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rPr lang="en-GB">
                <a:latin typeface="Average"/>
                <a:ea typeface="Average"/>
                <a:cs typeface="Average"/>
                <a:sym typeface="Average"/>
              </a:rPr>
              <a:t>carbon-relay</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p:txBody>
      </p:sp>
      <p:sp>
        <p:nvSpPr>
          <p:cNvPr id="148" name="Shape 148"/>
          <p:cNvSpPr txBox="1"/>
          <p:nvPr/>
        </p:nvSpPr>
        <p:spPr>
          <a:xfrm>
            <a:off x="1528175" y="4032238"/>
            <a:ext cx="939600" cy="25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txBox="1"/>
          <p:nvPr/>
        </p:nvSpPr>
        <p:spPr>
          <a:xfrm>
            <a:off x="1425875" y="4037538"/>
            <a:ext cx="9861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Average"/>
                <a:ea typeface="Average"/>
                <a:cs typeface="Average"/>
                <a:sym typeface="Average"/>
              </a:rPr>
              <a:t>(UDP)</a:t>
            </a:r>
            <a:endParaRPr>
              <a:solidFill>
                <a:srgbClr val="FFFFFF"/>
              </a:solidFill>
              <a:latin typeface="Average"/>
              <a:ea typeface="Average"/>
              <a:cs typeface="Average"/>
              <a:sym typeface="Average"/>
            </a:endParaRPr>
          </a:p>
        </p:txBody>
      </p:sp>
      <p:sp>
        <p:nvSpPr>
          <p:cNvPr id="150" name="Shape 150"/>
          <p:cNvSpPr/>
          <p:nvPr/>
        </p:nvSpPr>
        <p:spPr>
          <a:xfrm>
            <a:off x="2785425" y="3585775"/>
            <a:ext cx="1424225" cy="372000"/>
          </a:xfrm>
          <a:prstGeom prst="flowChartPredefinedProcess">
            <a:avLst/>
          </a:prstGeom>
          <a:solidFill>
            <a:srgbClr val="FFD966"/>
          </a:solid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lang="en-GB">
                <a:latin typeface="Average"/>
                <a:ea typeface="Average"/>
                <a:cs typeface="Average"/>
                <a:sym typeface="Average"/>
              </a:rPr>
              <a:t>in-memory</a:t>
            </a:r>
            <a:endParaRPr>
              <a:latin typeface="Average"/>
              <a:ea typeface="Average"/>
              <a:cs typeface="Average"/>
              <a:sym typeface="Average"/>
            </a:endParaRPr>
          </a:p>
        </p:txBody>
      </p:sp>
      <p:sp>
        <p:nvSpPr>
          <p:cNvPr id="151" name="Shape 151"/>
          <p:cNvSpPr txBox="1"/>
          <p:nvPr/>
        </p:nvSpPr>
        <p:spPr>
          <a:xfrm>
            <a:off x="1800593" y="3832418"/>
            <a:ext cx="682200" cy="25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900"/>
              <a:t>(UDP)</a:t>
            </a:r>
            <a:endParaRPr sz="900"/>
          </a:p>
        </p:txBody>
      </p:sp>
      <p:sp>
        <p:nvSpPr>
          <p:cNvPr id="152" name="Shape 152"/>
          <p:cNvSpPr/>
          <p:nvPr/>
        </p:nvSpPr>
        <p:spPr>
          <a:xfrm>
            <a:off x="5351375" y="3456366"/>
            <a:ext cx="1324500" cy="1003200"/>
          </a:xfrm>
          <a:prstGeom prst="roundRect">
            <a:avLst>
              <a:gd fmla="val 16667" name="adj"/>
            </a:avLst>
          </a:prstGeom>
          <a:noFill/>
          <a:ln cap="flat" cmpd="sng" w="9525">
            <a:solidFill>
              <a:srgbClr val="9E9E9E"/>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a:off x="8057250" y="2841300"/>
            <a:ext cx="784800" cy="744600"/>
          </a:xfrm>
          <a:prstGeom prst="smileyFace">
            <a:avLst>
              <a:gd fmla="val 4653" name="adj"/>
            </a:avLst>
          </a:prstGeom>
          <a:solidFill>
            <a:srgbClr val="B6D7A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a:off x="4391800" y="2824900"/>
            <a:ext cx="848100" cy="463800"/>
          </a:xfrm>
          <a:prstGeom prst="right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a:off x="4425025" y="3539875"/>
            <a:ext cx="848100" cy="463800"/>
          </a:xfrm>
          <a:prstGeom prst="right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56" name="Shape 156"/>
          <p:cNvCxnSpPr/>
          <p:nvPr/>
        </p:nvCxnSpPr>
        <p:spPr>
          <a:xfrm rot="10800000">
            <a:off x="6934725" y="2911800"/>
            <a:ext cx="989100" cy="314100"/>
          </a:xfrm>
          <a:prstGeom prst="straightConnector1">
            <a:avLst/>
          </a:prstGeom>
          <a:noFill/>
          <a:ln cap="flat" cmpd="sng" w="9525">
            <a:solidFill>
              <a:schemeClr val="dk2"/>
            </a:solidFill>
            <a:prstDash val="solid"/>
            <a:round/>
            <a:headEnd len="lg" w="lg" type="none"/>
            <a:tailEnd len="lg" w="lg" type="triangle"/>
          </a:ln>
        </p:spPr>
      </p:cxnSp>
      <p:cxnSp>
        <p:nvCxnSpPr>
          <p:cNvPr id="157" name="Shape 157"/>
          <p:cNvCxnSpPr/>
          <p:nvPr/>
        </p:nvCxnSpPr>
        <p:spPr>
          <a:xfrm flipH="1">
            <a:off x="7021225" y="3375050"/>
            <a:ext cx="918300" cy="423900"/>
          </a:xfrm>
          <a:prstGeom prst="straightConnector1">
            <a:avLst/>
          </a:prstGeom>
          <a:noFill/>
          <a:ln cap="flat" cmpd="sng" w="9525">
            <a:solidFill>
              <a:schemeClr val="dk2"/>
            </a:solidFill>
            <a:prstDash val="solid"/>
            <a:round/>
            <a:headEnd len="lg" w="lg" type="none"/>
            <a:tailEnd len="lg" w="lg" type="triangle"/>
          </a:ln>
        </p:spPr>
      </p:cxnSp>
      <p:sp>
        <p:nvSpPr>
          <p:cNvPr id="158" name="Shape 158"/>
          <p:cNvSpPr txBox="1"/>
          <p:nvPr/>
        </p:nvSpPr>
        <p:spPr>
          <a:xfrm>
            <a:off x="5704850" y="2545350"/>
            <a:ext cx="624000" cy="52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PAR</a:t>
            </a:r>
            <a:endParaRPr/>
          </a:p>
        </p:txBody>
      </p:sp>
      <p:sp>
        <p:nvSpPr>
          <p:cNvPr id="159" name="Shape 159"/>
          <p:cNvSpPr txBox="1"/>
          <p:nvPr/>
        </p:nvSpPr>
        <p:spPr>
          <a:xfrm>
            <a:off x="5701625" y="3755950"/>
            <a:ext cx="624000" cy="52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a:t>AMS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