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404" r:id="rId3"/>
    <p:sldId id="258" r:id="rId4"/>
    <p:sldId id="372" r:id="rId5"/>
    <p:sldId id="409" r:id="rId6"/>
    <p:sldId id="395" r:id="rId7"/>
    <p:sldId id="383" r:id="rId8"/>
    <p:sldId id="408" r:id="rId9"/>
    <p:sldId id="407" r:id="rId10"/>
    <p:sldId id="401" r:id="rId11"/>
    <p:sldId id="405" r:id="rId12"/>
    <p:sldId id="400" r:id="rId13"/>
    <p:sldId id="406" r:id="rId14"/>
    <p:sldId id="393" r:id="rId15"/>
    <p:sldId id="344" r:id="rId16"/>
    <p:sldId id="387" r:id="rId17"/>
    <p:sldId id="371" r:id="rId18"/>
    <p:sldId id="410" r:id="rId19"/>
    <p:sldId id="411" r:id="rId20"/>
    <p:sldId id="412" r:id="rId21"/>
    <p:sldId id="384" r:id="rId22"/>
    <p:sldId id="382" r:id="rId23"/>
    <p:sldId id="413" r:id="rId24"/>
    <p:sldId id="3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68700" autoAdjust="0"/>
  </p:normalViewPr>
  <p:slideViewPr>
    <p:cSldViewPr snapToGrid="0" snapToObjects="1">
      <p:cViewPr varScale="1">
        <p:scale>
          <a:sx n="80" d="100"/>
          <a:sy n="80" d="100"/>
        </p:scale>
        <p:origin x="102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BE53-79EF-D843-A8F5-C489D44B0D9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3DF69-C3C1-624E-8238-51DAFA90A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3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 I am Charlie Gracie</a:t>
            </a:r>
          </a:p>
          <a:p>
            <a:r>
              <a:rPr lang="en-US" dirty="0" smtClean="0"/>
              <a:t>Today</a:t>
            </a:r>
            <a:r>
              <a:rPr lang="en-US" baseline="0" dirty="0" smtClean="0"/>
              <a:t> I will be talking to you about OpenJ9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have been a software developer at IBM for over 13 years working on the IBM J9 Java VM</a:t>
            </a:r>
          </a:p>
          <a:p>
            <a:r>
              <a:rPr lang="en-US" baseline="0" dirty="0" smtClean="0"/>
              <a:t>I have worked on most areas of the VM but I have been focused on garbage collection for most of my career.</a:t>
            </a:r>
          </a:p>
          <a:p>
            <a:r>
              <a:rPr lang="en-US" baseline="0" dirty="0" smtClean="0"/>
              <a:t>Currently I am the garbage collection architect and I am also the co-project lead on the Eclipse OMR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1489-9415-F34E-A348-4A3C30EC24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59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Java's bytecodes are compiled as required, optimized based on runtime profiling</a:t>
            </a:r>
          </a:p>
          <a:p>
            <a:pPr marL="285750" indent="-285750" eaLnBrk="1" hangingPunct="1">
              <a:buClrTx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Dynamic compilation determines the target machine capabilities and app demands</a:t>
            </a:r>
          </a:p>
          <a:p>
            <a:pPr marL="285750" indent="-285750" eaLnBrk="1" hangingPunct="1">
              <a:buClrTx/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Multiple phases, enable adaptive response to changing environment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31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this slide here to show that performance</a:t>
            </a:r>
            <a:r>
              <a:rPr lang="en-US" baseline="0" dirty="0" smtClean="0"/>
              <a:t> continually improves from release to release on workloads that matter</a:t>
            </a:r>
          </a:p>
          <a:p>
            <a:r>
              <a:rPr lang="en-US" baseline="0" dirty="0" smtClean="0"/>
              <a:t>	Apache Spark and </a:t>
            </a:r>
            <a:r>
              <a:rPr lang="en-US" baseline="0" dirty="0" err="1" smtClean="0"/>
              <a:t>Daytrader</a:t>
            </a:r>
            <a:r>
              <a:rPr lang="en-US" baseline="0" dirty="0" smtClean="0"/>
              <a:t> for example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this isn’t really the interesting part, let’s look at the details of J9.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64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1489-9415-F34E-A348-4A3C30EC24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21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next step for us is OpenJ9.  Where we open up the rest of the J9 code base and build a fully open source JVM, continuing to leverage </a:t>
            </a:r>
            <a:r>
              <a:rPr lang="en-US" baseline="0" dirty="0" err="1" smtClean="0"/>
              <a:t>OpenJDK</a:t>
            </a:r>
            <a:r>
              <a:rPr lang="en-US" baseline="0" dirty="0" smtClean="0"/>
              <a:t> and OMR.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92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Collaboration: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Hard to collaborate when no one can see the source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Want to make it easy for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everyone to work together on the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Community members, customers, partners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Whether prototyping some new feature, have people try it, test out a new idea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Together we’re smarter than alone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Rapid innovation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One JVM good, multiple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JVMs better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Competition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makes runtimes better.  It’s driven the perf improvements in Java for many years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Having two major ones enables more innovation &amp; healthy competition.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Collaboration / Competition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are the push-pull that drives rapid innovation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Absolutely necessary in the cloud age.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Polyglot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IBM Runtimes, when we enable some feature for Java, say RDMA, 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We’re immediately asked when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Javascript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Swift, Go, Ruby will get it.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Flexible runtime components will benefit every language, including Java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dirty="0" smtClean="0"/>
              <a:t>And this gives rise to ne</a:t>
            </a:r>
            <a:r>
              <a:rPr lang="en-US" baseline="0" dirty="0" smtClean="0"/>
              <a:t>w functionality – better interop, portability, common debug / diagnostics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Platforms</a:t>
            </a:r>
          </a:p>
          <a:p>
            <a:r>
              <a:rPr lang="en-US" dirty="0" smtClean="0"/>
              <a:t>Whether you run on X, or P, or Z, or ARM.</a:t>
            </a:r>
            <a:r>
              <a:rPr lang="en-US" baseline="0" dirty="0" smtClean="0"/>
              <a:t>  This is good for you.</a:t>
            </a:r>
          </a:p>
          <a:p>
            <a:r>
              <a:rPr lang="en-US" baseline="0" dirty="0" smtClean="0"/>
              <a:t>Cross platform capabilities makes your life easier as a dev when its</a:t>
            </a:r>
          </a:p>
          <a:p>
            <a:r>
              <a:rPr lang="en-US" baseline="0" dirty="0" smtClean="0"/>
              <a:t>The same everywhere.</a:t>
            </a:r>
          </a:p>
          <a:p>
            <a:r>
              <a:rPr lang="en-US" baseline="0" dirty="0" smtClean="0"/>
              <a:t>Enables HW producers – and not just </a:t>
            </a:r>
            <a:r>
              <a:rPr lang="en-US" baseline="0" dirty="0" err="1" smtClean="0"/>
              <a:t>cpus</a:t>
            </a:r>
            <a:r>
              <a:rPr lang="en-US" baseline="0" dirty="0" smtClean="0"/>
              <a:t> but </a:t>
            </a:r>
            <a:r>
              <a:rPr lang="en-US" baseline="0" dirty="0" err="1" smtClean="0"/>
              <a:t>gpus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fpga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words:</a:t>
            </a:r>
            <a:r>
              <a:rPr lang="en-US" baseline="0" dirty="0" smtClean="0"/>
              <a:t> Rapid innovation.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02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</a:t>
            </a:r>
            <a:r>
              <a:rPr lang="en-US" baseline="0" dirty="0" smtClean="0"/>
              <a:t> intentions are to work directly in the open source projects.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feel that the best place would be to have the Open J9 project located at </a:t>
            </a:r>
            <a:r>
              <a:rPr lang="en-US" baseline="0" dirty="0" err="1" smtClean="0"/>
              <a:t>OpenJDK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would give us the best opportunity to collaborate.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IBM already does JCL work at </a:t>
            </a:r>
            <a:r>
              <a:rPr lang="en-US" baseline="0" dirty="0" err="1" smtClean="0"/>
              <a:t>OpenJDK</a:t>
            </a:r>
            <a:r>
              <a:rPr lang="en-US" baseline="0" dirty="0" smtClean="0"/>
              <a:t> so it just makes sense to do our VM work there as well.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89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goal is to have it be integrated seamlessly into </a:t>
            </a:r>
            <a:r>
              <a:rPr lang="en-US" baseline="0" dirty="0" err="1" smtClean="0"/>
              <a:t>OpenJDK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get_source.sh could be modified to only pull OpenJ9 if you were going to use it by adding a –with-openj9 option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first step would be just compiling OpenJ9 if it is asked for.  In theory both </a:t>
            </a:r>
            <a:r>
              <a:rPr lang="en-US" baseline="0" dirty="0" err="1" smtClean="0"/>
              <a:t>HotSpot</a:t>
            </a:r>
            <a:r>
              <a:rPr lang="en-US" baseline="0" dirty="0" smtClean="0"/>
              <a:t> and OpenJ9 could be compiled and you could pick either one at runtime via a command line option but I am not sure this is something we want to pursue immediately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51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development of getting ready for Open J9 is happening along side our Java 9 development</a:t>
            </a:r>
          </a:p>
          <a:p>
            <a:endParaRPr lang="en-US" dirty="0" smtClean="0"/>
          </a:p>
          <a:p>
            <a:r>
              <a:rPr lang="en-US" dirty="0" smtClean="0"/>
              <a:t>By doing it at the same time it keeps us honest and makes sure that everything works for both the open source project and for our internal JDK product</a:t>
            </a:r>
          </a:p>
          <a:p>
            <a:endParaRPr lang="en-US" dirty="0" smtClean="0"/>
          </a:p>
          <a:p>
            <a:r>
              <a:rPr lang="en-US" dirty="0" smtClean="0"/>
              <a:t>This means development is slower than we would like</a:t>
            </a:r>
          </a:p>
          <a:p>
            <a:endParaRPr lang="en-US" dirty="0" smtClean="0"/>
          </a:p>
          <a:p>
            <a:r>
              <a:rPr lang="en-US" dirty="0" smtClean="0"/>
              <a:t>We are hoping to have the initial drop ready around Java 9 GA.</a:t>
            </a:r>
            <a:r>
              <a:rPr lang="en-US" baseline="0" dirty="0" smtClean="0"/>
              <a:t>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51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6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IBM provides the OS for</a:t>
            </a:r>
            <a:r>
              <a:rPr lang="en-US" baseline="0" dirty="0" smtClean="0"/>
              <a:t> our hardware: power and s390 / Z</a:t>
            </a:r>
          </a:p>
          <a:p>
            <a:r>
              <a:rPr lang="en-US" baseline="0" dirty="0" smtClean="0"/>
              <a:t>IBM provides the middleware: be it </a:t>
            </a:r>
            <a:r>
              <a:rPr lang="en-US" baseline="0" dirty="0" err="1" smtClean="0"/>
              <a:t>websphere</a:t>
            </a:r>
            <a:r>
              <a:rPr lang="en-US" baseline="0" dirty="0" smtClean="0"/>
              <a:t>, liberty or others</a:t>
            </a:r>
          </a:p>
          <a:p>
            <a:r>
              <a:rPr lang="en-US" baseline="0" dirty="0" smtClean="0"/>
              <a:t>It only makes sense for us to implement the pieces of the stack</a:t>
            </a:r>
          </a:p>
          <a:p>
            <a:r>
              <a:rPr lang="en-US" baseline="0" dirty="0" smtClean="0"/>
              <a:t>That sit in the middle.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we’ve done it in a way that provides a new, clean implementation</a:t>
            </a:r>
          </a:p>
          <a:p>
            <a:r>
              <a:rPr lang="en-US" baseline="0" dirty="0" smtClean="0"/>
              <a:t>J9 is an independent implementation of the JVM.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1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Scales</a:t>
            </a:r>
            <a:r>
              <a:rPr lang="en-US" baseline="0" dirty="0" smtClean="0"/>
              <a:t> from cell phones (embedded platforms) to servers, and </a:t>
            </a:r>
            <a:r>
              <a:rPr lang="en-US" baseline="0" dirty="0" err="1" smtClean="0"/>
              <a:t>mainfraimes</a:t>
            </a:r>
            <a:r>
              <a:rPr lang="en-US" baseline="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Multiplatform: x86, </a:t>
            </a:r>
            <a:r>
              <a:rPr lang="en-US" dirty="0" err="1" smtClean="0"/>
              <a:t>ppc</a:t>
            </a:r>
            <a:r>
              <a:rPr lang="en-US" dirty="0" smtClean="0"/>
              <a:t>, </a:t>
            </a:r>
            <a:r>
              <a:rPr lang="en-US" dirty="0" err="1" smtClean="0"/>
              <a:t>zOS</a:t>
            </a:r>
            <a:r>
              <a:rPr lang="en-US" dirty="0" smtClean="0"/>
              <a:t>, arm</a:t>
            </a:r>
          </a:p>
          <a:p>
            <a:r>
              <a:rPr lang="en-US" dirty="0" smtClean="0"/>
              <a:t>Big &amp; little endian</a:t>
            </a:r>
          </a:p>
          <a:p>
            <a:r>
              <a:rPr lang="en-US" dirty="0" smtClean="0"/>
              <a:t>32, 64 &amp; </a:t>
            </a:r>
            <a:r>
              <a:rPr lang="en-US" dirty="0" err="1" smtClean="0"/>
              <a:t>compressedrefs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https://upload.wikimedia.org/wikipedia/commons/7/7e/Tektronix_TDS210_Oscilloscope.jpg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 is an old slide, but the</a:t>
            </a:r>
            <a:r>
              <a:rPr lang="en-US" baseline="0" smtClean="0"/>
              <a:t> key idea it conveys is that J9</a:t>
            </a:r>
          </a:p>
          <a:p>
            <a:r>
              <a:rPr lang="en-US" baseline="0" smtClean="0"/>
              <a:t>Has been developed as components</a:t>
            </a:r>
          </a:p>
          <a:p>
            <a:r>
              <a:rPr lang="en-US" baseline="0" smtClean="0"/>
              <a:t>Pieces that can be added / removed at runtime where possible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Highly configurable with pluggable interfaces for alternative implementations of GC, JIT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3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Interpreter</a:t>
            </a:r>
            <a:r>
              <a:rPr lang="en-US" baseline="0" dirty="0" smtClean="0"/>
              <a:t> used to be written in assembly code that was generated from Smalltalk.</a:t>
            </a:r>
          </a:p>
          <a:p>
            <a:r>
              <a:rPr lang="en-US" baseline="0" dirty="0" smtClean="0"/>
              <a:t>This was a big barrier to entry and made it hard for everyone to modify the critical parts of the code</a:t>
            </a:r>
          </a:p>
          <a:p>
            <a:r>
              <a:rPr lang="en-US" baseline="0" dirty="0" smtClean="0"/>
              <a:t>In </a:t>
            </a:r>
            <a:r>
              <a:rPr lang="en-US" dirty="0" smtClean="0"/>
              <a:t>Java 7.0.1, we replaced it with the C++ code.  This came at</a:t>
            </a:r>
            <a:r>
              <a:rPr lang="en-US" baseline="0" dirty="0" smtClean="0"/>
              <a:t> a slight performance hit, particularly to </a:t>
            </a:r>
          </a:p>
          <a:p>
            <a:r>
              <a:rPr lang="en-US" baseline="0" dirty="0" smtClean="0"/>
              <a:t>Startup but we’ve recovered the loss through other improvements.</a:t>
            </a:r>
          </a:p>
          <a:p>
            <a:r>
              <a:rPr lang="en-US" baseline="0" dirty="0" smtClean="0"/>
              <a:t>In Java 9, we will complete the removal of all Smalltalk generated assembly, preferring C/C++ and minimal amounts of handwritten assembly.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5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9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Improved cache</a:t>
            </a:r>
            <a:r>
              <a:rPr lang="en-US" baseline="0" dirty="0" smtClean="0"/>
              <a:t> locality by placing related objects closer together</a:t>
            </a:r>
          </a:p>
          <a:p>
            <a:r>
              <a:rPr lang="en-US" baseline="0" dirty="0" smtClean="0"/>
              <a:t>Allocation efficiency</a:t>
            </a:r>
          </a:p>
          <a:p>
            <a:r>
              <a:rPr lang="en-US" baseline="0" dirty="0" smtClean="0"/>
              <a:t>Reduces working set size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Allows you to take more advantage of HW features like SSD, NUMA,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This can provide more scaling and sharing of memory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focus GC efforts on areas with high ROI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36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JIT is not *just* a compiler. It’s also a profile</a:t>
            </a:r>
            <a:r>
              <a:rPr lang="en-US" baseline="0" dirty="0" smtClean="0"/>
              <a:t> management, runtime assumptions and a high performance runtime collection system.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3DF69-C3C1-624E-8238-51DAFA90AD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0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8CBD-4401-FE48-B155-FBB5935489B8}" type="datetime1">
              <a:rPr lang="en-CA" smtClean="0"/>
              <a:t>15/02/2017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5A8-5C91-E14E-8044-7E84EBF5E713}" type="datetime1">
              <a:rPr lang="en-CA" smtClean="0"/>
              <a:t>15/02/2017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180F-F1D4-BD46-85E1-C6BE1913F01B}" type="datetime1">
              <a:rPr lang="en-CA" smtClean="0"/>
              <a:t>15/02/2017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96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tIns="914400" anchor="ctr" anchorCtr="0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151" y="5440680"/>
            <a:ext cx="11338560" cy="526640"/>
          </a:xfrm>
        </p:spPr>
        <p:txBody>
          <a:bodyPr/>
          <a:lstStyle>
            <a:lvl1pPr>
              <a:defRPr>
                <a:solidFill>
                  <a:srgbClr val="FDB813"/>
                </a:solidFill>
              </a:defRPr>
            </a:lvl1pPr>
          </a:lstStyle>
          <a:p>
            <a:r>
              <a:rPr lang="en-US" dirty="0" smtClean="0"/>
              <a:t>Full bleed images preferred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912" y="5989320"/>
            <a:ext cx="11338560" cy="731520"/>
          </a:xfrm>
        </p:spPr>
        <p:txBody>
          <a:bodyPr/>
          <a:lstStyle>
            <a:lvl1pPr marL="0" indent="0">
              <a:buNone/>
              <a:defRPr lang="en-US" sz="2133" kern="1200" dirty="0" smtClean="0">
                <a:solidFill>
                  <a:srgbClr val="6D6E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itchFamily="2" charset="2"/>
              <a:buNone/>
            </a:pPr>
            <a:r>
              <a:rPr lang="en-US" dirty="0" smtClean="0"/>
              <a:t>Text over top of full bleed images would be in white or a color from the color palette that would offer good contrast. Also, colored text in Arial Bold would have greater impact.</a:t>
            </a:r>
          </a:p>
        </p:txBody>
      </p:sp>
    </p:spTree>
    <p:extLst>
      <p:ext uri="{BB962C8B-B14F-4D97-AF65-F5344CB8AC3E}">
        <p14:creationId xmlns:p14="http://schemas.microsoft.com/office/powerpoint/2010/main" val="310753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A5ED-6696-504F-8342-4A70D7CF57C6}" type="datetime1">
              <a:rPr lang="en-CA" smtClean="0"/>
              <a:t>15/02/2017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3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F1DE-85FD-6D41-9794-15DE1D78F492}" type="datetime1">
              <a:rPr lang="en-CA" smtClean="0"/>
              <a:t>15/02/2017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0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AE34-D124-0E46-8D58-8659352608D6}" type="datetime1">
              <a:rPr lang="en-CA" smtClean="0"/>
              <a:t>15/02/2017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AF79-8B7C-1A4B-8562-1DEC246443C8}" type="datetime1">
              <a:rPr lang="en-CA" smtClean="0"/>
              <a:t>15/02/2017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5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E90-7F1E-8542-9499-AC6AF998A83E}" type="datetime1">
              <a:rPr lang="en-CA" smtClean="0"/>
              <a:t>15/02/2017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1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DFAD-CA54-8248-B289-612E2BFA96D0}" type="datetime1">
              <a:rPr lang="en-CA" smtClean="0"/>
              <a:t>15/02/2017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7176-6CDA-0646-AB59-01384D435BE3}" type="datetime1">
              <a:rPr lang="en-CA" smtClean="0"/>
              <a:t>15/02/2017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9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015D-914D-734A-AC84-6D21068A667B}" type="datetime1">
              <a:rPr lang="en-CA" smtClean="0"/>
              <a:t>15/02/2017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6E93-B314-8941-B02A-8EFDC03966D3}" type="datetime1">
              <a:rPr lang="en-CA" smtClean="0"/>
              <a:t>15/02/2017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75E5-52C8-7949-995D-C17B0AADD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clipse/omr" TargetMode="External"/><Relationship Id="rId2" Type="http://schemas.openxmlformats.org/officeDocument/2006/relationships/hyperlink" Target="http://www.eclipse.org/om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hyperlink" Target="https://github.com/eclipse/omr/blob/master/CONTRIBUTING.md" TargetMode="External"/><Relationship Id="rId4" Type="http://schemas.openxmlformats.org/officeDocument/2006/relationships/hyperlink" Target="https://developer.ibm.com/open/om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clipse.om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138" y="1243012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Open J9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799" y="3630612"/>
            <a:ext cx="10058401" cy="2198688"/>
          </a:xfrm>
        </p:spPr>
        <p:txBody>
          <a:bodyPr>
            <a:normAutofit/>
          </a:bodyPr>
          <a:lstStyle/>
          <a:p>
            <a:r>
              <a:rPr lang="en-US" dirty="0" smtClean="0"/>
              <a:t>The Next Free Java VM</a:t>
            </a:r>
          </a:p>
          <a:p>
            <a:endParaRPr lang="en-US" dirty="0"/>
          </a:p>
          <a:p>
            <a:r>
              <a:rPr lang="en-US" dirty="0" smtClean="0"/>
              <a:t>Charlie Gracie, </a:t>
            </a:r>
            <a:r>
              <a:rPr lang="en-US" dirty="0" smtClean="0"/>
              <a:t>Eclipse OMR Co-Project </a:t>
            </a:r>
            <a:r>
              <a:rPr lang="en-US" dirty="0" smtClean="0"/>
              <a:t>Lead</a:t>
            </a:r>
          </a:p>
          <a:p>
            <a:r>
              <a:rPr lang="en-US" dirty="0" smtClean="0"/>
              <a:t>IBM Advisory Software Developer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6" y="637725"/>
            <a:ext cx="2526124" cy="20832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GC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CF11F5-30E8-5742-9254-3F3A3B30CED0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43" y="365125"/>
            <a:ext cx="1406757" cy="1160124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97974" y="2157630"/>
            <a:ext cx="990600" cy="762000"/>
          </a:xfrm>
          <a:prstGeom prst="rect">
            <a:avLst/>
          </a:prstGeom>
          <a:solidFill>
            <a:srgbClr val="CCFFCC"/>
          </a:solidFill>
          <a:ln w="25400" algn="ctr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07374" y="2157630"/>
            <a:ext cx="990600" cy="762000"/>
          </a:xfrm>
          <a:prstGeom prst="rect">
            <a:avLst/>
          </a:prstGeom>
          <a:solidFill>
            <a:srgbClr val="FF0000"/>
          </a:solidFill>
          <a:ln w="25400" algn="ctr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16774" y="2157630"/>
            <a:ext cx="990600" cy="762000"/>
          </a:xfrm>
          <a:prstGeom prst="rect">
            <a:avLst/>
          </a:prstGeom>
          <a:solidFill>
            <a:srgbClr val="CCFFCC"/>
          </a:solidFill>
          <a:ln w="25400" algn="ctr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26174" y="2157630"/>
            <a:ext cx="990600" cy="762000"/>
          </a:xfrm>
          <a:prstGeom prst="rect">
            <a:avLst/>
          </a:prstGeom>
          <a:solidFill>
            <a:schemeClr val="hlink"/>
          </a:solidFill>
          <a:ln w="25400" algn="ctr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35574" y="2157630"/>
            <a:ext cx="990600" cy="762000"/>
          </a:xfrm>
          <a:prstGeom prst="rect">
            <a:avLst/>
          </a:prstGeom>
          <a:solidFill>
            <a:srgbClr val="CCFFCC"/>
          </a:solidFill>
          <a:ln w="25400" algn="ctr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911774" y="2462430"/>
            <a:ext cx="838200" cy="152400"/>
            <a:chOff x="2016" y="2592"/>
            <a:chExt cx="528" cy="96"/>
          </a:xfrm>
        </p:grpSpPr>
        <p:sp>
          <p:nvSpPr>
            <p:cNvPr id="64" name="AutoShape 8"/>
            <p:cNvSpPr>
              <a:spLocks noChangeArrowheads="1"/>
            </p:cNvSpPr>
            <p:nvPr/>
          </p:nvSpPr>
          <p:spPr bwMode="auto">
            <a:xfrm>
              <a:off x="2208" y="2592"/>
              <a:ext cx="144" cy="96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5" name="AutoShape 9"/>
            <p:cNvSpPr>
              <a:spLocks noChangeArrowheads="1"/>
            </p:cNvSpPr>
            <p:nvPr/>
          </p:nvSpPr>
          <p:spPr bwMode="auto">
            <a:xfrm>
              <a:off x="2400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AutoShape 10"/>
            <p:cNvSpPr>
              <a:spLocks noChangeArrowheads="1"/>
            </p:cNvSpPr>
            <p:nvPr/>
          </p:nvSpPr>
          <p:spPr bwMode="auto">
            <a:xfrm>
              <a:off x="2496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7" name="AutoShape 11"/>
            <p:cNvSpPr>
              <a:spLocks noChangeArrowheads="1"/>
            </p:cNvSpPr>
            <p:nvPr/>
          </p:nvSpPr>
          <p:spPr bwMode="auto">
            <a:xfrm>
              <a:off x="2112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8" name="AutoShape 12"/>
            <p:cNvSpPr>
              <a:spLocks noChangeArrowheads="1"/>
            </p:cNvSpPr>
            <p:nvPr/>
          </p:nvSpPr>
          <p:spPr bwMode="auto">
            <a:xfrm>
              <a:off x="2016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883574" y="2462430"/>
            <a:ext cx="838200" cy="152400"/>
            <a:chOff x="2016" y="2592"/>
            <a:chExt cx="528" cy="96"/>
          </a:xfrm>
        </p:grpSpPr>
        <p:sp>
          <p:nvSpPr>
            <p:cNvPr id="59" name="AutoShape 14"/>
            <p:cNvSpPr>
              <a:spLocks noChangeArrowheads="1"/>
            </p:cNvSpPr>
            <p:nvPr/>
          </p:nvSpPr>
          <p:spPr bwMode="auto">
            <a:xfrm>
              <a:off x="2208" y="2592"/>
              <a:ext cx="144" cy="96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0" name="AutoShape 15"/>
            <p:cNvSpPr>
              <a:spLocks noChangeArrowheads="1"/>
            </p:cNvSpPr>
            <p:nvPr/>
          </p:nvSpPr>
          <p:spPr bwMode="auto">
            <a:xfrm>
              <a:off x="2400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1" name="AutoShape 16"/>
            <p:cNvSpPr>
              <a:spLocks noChangeArrowheads="1"/>
            </p:cNvSpPr>
            <p:nvPr/>
          </p:nvSpPr>
          <p:spPr bwMode="auto">
            <a:xfrm>
              <a:off x="2496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2" name="AutoShape 17"/>
            <p:cNvSpPr>
              <a:spLocks noChangeArrowheads="1"/>
            </p:cNvSpPr>
            <p:nvPr/>
          </p:nvSpPr>
          <p:spPr bwMode="auto">
            <a:xfrm>
              <a:off x="2112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63" name="AutoShape 18"/>
            <p:cNvSpPr>
              <a:spLocks noChangeArrowheads="1"/>
            </p:cNvSpPr>
            <p:nvPr/>
          </p:nvSpPr>
          <p:spPr bwMode="auto">
            <a:xfrm>
              <a:off x="2016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892974" y="2462430"/>
            <a:ext cx="838200" cy="152400"/>
            <a:chOff x="2016" y="2592"/>
            <a:chExt cx="528" cy="96"/>
          </a:xfrm>
        </p:grpSpPr>
        <p:sp>
          <p:nvSpPr>
            <p:cNvPr id="54" name="AutoShape 20"/>
            <p:cNvSpPr>
              <a:spLocks noChangeArrowheads="1"/>
            </p:cNvSpPr>
            <p:nvPr/>
          </p:nvSpPr>
          <p:spPr bwMode="auto">
            <a:xfrm>
              <a:off x="2208" y="2592"/>
              <a:ext cx="144" cy="96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2400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56" name="AutoShape 22"/>
            <p:cNvSpPr>
              <a:spLocks noChangeArrowheads="1"/>
            </p:cNvSpPr>
            <p:nvPr/>
          </p:nvSpPr>
          <p:spPr bwMode="auto">
            <a:xfrm>
              <a:off x="2496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57" name="AutoShape 23"/>
            <p:cNvSpPr>
              <a:spLocks noChangeArrowheads="1"/>
            </p:cNvSpPr>
            <p:nvPr/>
          </p:nvSpPr>
          <p:spPr bwMode="auto">
            <a:xfrm>
              <a:off x="2112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58" name="AutoShape 24"/>
            <p:cNvSpPr>
              <a:spLocks noChangeArrowheads="1"/>
            </p:cNvSpPr>
            <p:nvPr/>
          </p:nvSpPr>
          <p:spPr bwMode="auto">
            <a:xfrm>
              <a:off x="2016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902374" y="2462430"/>
            <a:ext cx="838200" cy="152400"/>
            <a:chOff x="2016" y="2592"/>
            <a:chExt cx="528" cy="96"/>
          </a:xfrm>
        </p:grpSpPr>
        <p:sp>
          <p:nvSpPr>
            <p:cNvPr id="49" name="AutoShape 26"/>
            <p:cNvSpPr>
              <a:spLocks noChangeArrowheads="1"/>
            </p:cNvSpPr>
            <p:nvPr/>
          </p:nvSpPr>
          <p:spPr bwMode="auto">
            <a:xfrm>
              <a:off x="2208" y="2592"/>
              <a:ext cx="144" cy="96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50" name="AutoShape 27"/>
            <p:cNvSpPr>
              <a:spLocks noChangeArrowheads="1"/>
            </p:cNvSpPr>
            <p:nvPr/>
          </p:nvSpPr>
          <p:spPr bwMode="auto">
            <a:xfrm>
              <a:off x="2400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51" name="AutoShape 28"/>
            <p:cNvSpPr>
              <a:spLocks noChangeArrowheads="1"/>
            </p:cNvSpPr>
            <p:nvPr/>
          </p:nvSpPr>
          <p:spPr bwMode="auto">
            <a:xfrm>
              <a:off x="2496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52" name="AutoShape 29"/>
            <p:cNvSpPr>
              <a:spLocks noChangeArrowheads="1"/>
            </p:cNvSpPr>
            <p:nvPr/>
          </p:nvSpPr>
          <p:spPr bwMode="auto">
            <a:xfrm>
              <a:off x="2112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53" name="AutoShape 30"/>
            <p:cNvSpPr>
              <a:spLocks noChangeArrowheads="1"/>
            </p:cNvSpPr>
            <p:nvPr/>
          </p:nvSpPr>
          <p:spPr bwMode="auto">
            <a:xfrm>
              <a:off x="2016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874174" y="2462430"/>
            <a:ext cx="838200" cy="152400"/>
            <a:chOff x="2016" y="2592"/>
            <a:chExt cx="528" cy="96"/>
          </a:xfrm>
        </p:grpSpPr>
        <p:sp>
          <p:nvSpPr>
            <p:cNvPr id="44" name="AutoShape 32"/>
            <p:cNvSpPr>
              <a:spLocks noChangeArrowheads="1"/>
            </p:cNvSpPr>
            <p:nvPr/>
          </p:nvSpPr>
          <p:spPr bwMode="auto">
            <a:xfrm>
              <a:off x="2208" y="2592"/>
              <a:ext cx="144" cy="96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5" name="AutoShape 33"/>
            <p:cNvSpPr>
              <a:spLocks noChangeArrowheads="1"/>
            </p:cNvSpPr>
            <p:nvPr/>
          </p:nvSpPr>
          <p:spPr bwMode="auto">
            <a:xfrm>
              <a:off x="2400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6" name="AutoShape 34"/>
            <p:cNvSpPr>
              <a:spLocks noChangeArrowheads="1"/>
            </p:cNvSpPr>
            <p:nvPr/>
          </p:nvSpPr>
          <p:spPr bwMode="auto">
            <a:xfrm>
              <a:off x="2496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2112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8" name="AutoShape 36"/>
            <p:cNvSpPr>
              <a:spLocks noChangeArrowheads="1"/>
            </p:cNvSpPr>
            <p:nvPr/>
          </p:nvSpPr>
          <p:spPr bwMode="auto">
            <a:xfrm>
              <a:off x="2016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844974" y="2157630"/>
            <a:ext cx="990600" cy="762000"/>
          </a:xfrm>
          <a:prstGeom prst="rect">
            <a:avLst/>
          </a:prstGeom>
          <a:solidFill>
            <a:srgbClr val="FF0000"/>
          </a:solidFill>
          <a:ln w="25400" algn="ctr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854374" y="2157630"/>
            <a:ext cx="990600" cy="762000"/>
          </a:xfrm>
          <a:prstGeom prst="rect">
            <a:avLst/>
          </a:prstGeom>
          <a:solidFill>
            <a:schemeClr val="hlink"/>
          </a:solidFill>
          <a:ln w="25400" algn="ctr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AutoShape 39"/>
          <p:cNvSpPr>
            <a:spLocks noChangeArrowheads="1"/>
          </p:cNvSpPr>
          <p:nvPr/>
        </p:nvSpPr>
        <p:spPr bwMode="auto">
          <a:xfrm>
            <a:off x="1930574" y="2233830"/>
            <a:ext cx="533400" cy="152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AutoShape 40"/>
          <p:cNvSpPr>
            <a:spLocks noChangeArrowheads="1"/>
          </p:cNvSpPr>
          <p:nvPr/>
        </p:nvSpPr>
        <p:spPr bwMode="auto">
          <a:xfrm>
            <a:off x="2540174" y="2233830"/>
            <a:ext cx="228600" cy="152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AutoShape 41"/>
          <p:cNvSpPr>
            <a:spLocks noChangeArrowheads="1"/>
          </p:cNvSpPr>
          <p:nvPr/>
        </p:nvSpPr>
        <p:spPr bwMode="auto">
          <a:xfrm>
            <a:off x="1930574" y="2462430"/>
            <a:ext cx="228600" cy="152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AutoShape 42"/>
          <p:cNvSpPr>
            <a:spLocks noChangeArrowheads="1"/>
          </p:cNvSpPr>
          <p:nvPr/>
        </p:nvSpPr>
        <p:spPr bwMode="auto">
          <a:xfrm>
            <a:off x="2540174" y="2462430"/>
            <a:ext cx="228600" cy="152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AutoShape 43"/>
          <p:cNvSpPr>
            <a:spLocks noChangeArrowheads="1"/>
          </p:cNvSpPr>
          <p:nvPr/>
        </p:nvSpPr>
        <p:spPr bwMode="auto">
          <a:xfrm>
            <a:off x="1930574" y="2691030"/>
            <a:ext cx="838200" cy="152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921174" y="2462430"/>
            <a:ext cx="838200" cy="152400"/>
            <a:chOff x="2016" y="2592"/>
            <a:chExt cx="528" cy="96"/>
          </a:xfrm>
        </p:grpSpPr>
        <p:sp>
          <p:nvSpPr>
            <p:cNvPr id="39" name="AutoShape 45"/>
            <p:cNvSpPr>
              <a:spLocks noChangeArrowheads="1"/>
            </p:cNvSpPr>
            <p:nvPr/>
          </p:nvSpPr>
          <p:spPr bwMode="auto">
            <a:xfrm>
              <a:off x="2208" y="2592"/>
              <a:ext cx="144" cy="96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AutoShape 46"/>
            <p:cNvSpPr>
              <a:spLocks noChangeArrowheads="1"/>
            </p:cNvSpPr>
            <p:nvPr/>
          </p:nvSpPr>
          <p:spPr bwMode="auto">
            <a:xfrm>
              <a:off x="2400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AutoShape 47"/>
            <p:cNvSpPr>
              <a:spLocks noChangeArrowheads="1"/>
            </p:cNvSpPr>
            <p:nvPr/>
          </p:nvSpPr>
          <p:spPr bwMode="auto">
            <a:xfrm>
              <a:off x="2496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AutoShape 48"/>
            <p:cNvSpPr>
              <a:spLocks noChangeArrowheads="1"/>
            </p:cNvSpPr>
            <p:nvPr/>
          </p:nvSpPr>
          <p:spPr bwMode="auto">
            <a:xfrm>
              <a:off x="2112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AutoShape 49"/>
            <p:cNvSpPr>
              <a:spLocks noChangeArrowheads="1"/>
            </p:cNvSpPr>
            <p:nvPr/>
          </p:nvSpPr>
          <p:spPr bwMode="auto">
            <a:xfrm>
              <a:off x="2016" y="2640"/>
              <a:ext cx="48" cy="4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24" name="AutoShape 50"/>
          <p:cNvSpPr>
            <a:spLocks noChangeArrowheads="1"/>
          </p:cNvSpPr>
          <p:nvPr/>
        </p:nvSpPr>
        <p:spPr bwMode="auto">
          <a:xfrm>
            <a:off x="2235374" y="2462430"/>
            <a:ext cx="228600" cy="152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5" name="AutoShape 53"/>
          <p:cNvCxnSpPr>
            <a:cxnSpLocks noChangeShapeType="1"/>
          </p:cNvCxnSpPr>
          <p:nvPr/>
        </p:nvCxnSpPr>
        <p:spPr bwMode="auto">
          <a:xfrm rot="5400000" flipV="1">
            <a:off x="3148980" y="1091624"/>
            <a:ext cx="1588" cy="1981200"/>
          </a:xfrm>
          <a:prstGeom prst="curvedConnector3">
            <a:avLst>
              <a:gd name="adj1" fmla="val -25800000"/>
            </a:avLst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54"/>
          <p:cNvCxnSpPr>
            <a:cxnSpLocks noChangeShapeType="1"/>
          </p:cNvCxnSpPr>
          <p:nvPr/>
        </p:nvCxnSpPr>
        <p:spPr bwMode="auto">
          <a:xfrm rot="5400000" flipV="1">
            <a:off x="5930280" y="1586924"/>
            <a:ext cx="1588" cy="990600"/>
          </a:xfrm>
          <a:prstGeom prst="curvedConnector3">
            <a:avLst>
              <a:gd name="adj1" fmla="val -14400000"/>
            </a:avLst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55"/>
          <p:cNvCxnSpPr>
            <a:cxnSpLocks noChangeShapeType="1"/>
          </p:cNvCxnSpPr>
          <p:nvPr/>
        </p:nvCxnSpPr>
        <p:spPr bwMode="auto">
          <a:xfrm rot="16200000" flipH="1" flipV="1">
            <a:off x="7759080" y="1586924"/>
            <a:ext cx="1588" cy="990600"/>
          </a:xfrm>
          <a:prstGeom prst="curvedConnector3">
            <a:avLst>
              <a:gd name="adj1" fmla="val -14400000"/>
            </a:avLst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56"/>
          <p:cNvCxnSpPr>
            <a:cxnSpLocks noChangeShapeType="1"/>
          </p:cNvCxnSpPr>
          <p:nvPr/>
        </p:nvCxnSpPr>
        <p:spPr bwMode="auto">
          <a:xfrm rot="16200000" flipH="1" flipV="1">
            <a:off x="4787280" y="1586924"/>
            <a:ext cx="1588" cy="990600"/>
          </a:xfrm>
          <a:prstGeom prst="curvedConnector3">
            <a:avLst>
              <a:gd name="adj1" fmla="val -14400000"/>
            </a:avLst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57"/>
          <p:cNvCxnSpPr>
            <a:cxnSpLocks noChangeShapeType="1"/>
          </p:cNvCxnSpPr>
          <p:nvPr/>
        </p:nvCxnSpPr>
        <p:spPr bwMode="auto">
          <a:xfrm>
            <a:off x="5140499" y="3291105"/>
            <a:ext cx="304800" cy="0"/>
          </a:xfrm>
          <a:prstGeom prst="straightConnector1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58"/>
          <p:cNvSpPr txBox="1">
            <a:spLocks noChangeArrowheads="1"/>
          </p:cNvSpPr>
          <p:nvPr/>
        </p:nvSpPr>
        <p:spPr bwMode="auto">
          <a:xfrm>
            <a:off x="5521499" y="3214905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aseline="0">
                <a:latin typeface="Lucida Sans" pitchFamily="34" charset="0"/>
              </a:rPr>
              <a:t>“Points To”</a:t>
            </a:r>
            <a:br>
              <a:rPr lang="en-US" sz="1200" baseline="0">
                <a:latin typeface="Lucida Sans" pitchFamily="34" charset="0"/>
              </a:rPr>
            </a:br>
            <a:r>
              <a:rPr lang="en-US" sz="1200" baseline="0">
                <a:latin typeface="Lucida Sans" pitchFamily="34" charset="0"/>
              </a:rPr>
              <a:t>Relationship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863899" y="3138705"/>
            <a:ext cx="685800" cy="228600"/>
            <a:chOff x="2256" y="3600"/>
            <a:chExt cx="432" cy="144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544" y="3600"/>
              <a:ext cx="144" cy="144"/>
            </a:xfrm>
            <a:prstGeom prst="rect">
              <a:avLst/>
            </a:prstGeom>
            <a:solidFill>
              <a:srgbClr val="CCFFCC"/>
            </a:solidFill>
            <a:ln w="25400" algn="ctr"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400" y="3600"/>
              <a:ext cx="144" cy="144"/>
            </a:xfrm>
            <a:prstGeom prst="rect">
              <a:avLst/>
            </a:prstGeom>
            <a:solidFill>
              <a:schemeClr val="hlink"/>
            </a:solidFill>
            <a:ln w="25400" algn="ctr"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256" y="3600"/>
              <a:ext cx="144" cy="144"/>
            </a:xfrm>
            <a:prstGeom prst="rect">
              <a:avLst/>
            </a:prstGeom>
            <a:solidFill>
              <a:srgbClr val="FF0000"/>
            </a:solidFill>
            <a:ln w="25400" algn="ctr"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2625899" y="3214905"/>
            <a:ext cx="126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aseline="0">
                <a:latin typeface="Lucida Sans" pitchFamily="34" charset="0"/>
              </a:rPr>
              <a:t>Heap Region</a:t>
            </a:r>
            <a:br>
              <a:rPr lang="en-US" sz="1200" baseline="0">
                <a:latin typeface="Lucida Sans" pitchFamily="34" charset="0"/>
              </a:rPr>
            </a:br>
            <a:r>
              <a:rPr lang="en-US" sz="1200" baseline="0">
                <a:latin typeface="Lucida Sans" pitchFamily="34" charset="0"/>
              </a:rPr>
              <a:t>Differentiation</a:t>
            </a:r>
          </a:p>
        </p:txBody>
      </p:sp>
      <p:sp>
        <p:nvSpPr>
          <p:cNvPr id="33" name="Text Box 64"/>
          <p:cNvSpPr txBox="1">
            <a:spLocks noChangeArrowheads="1"/>
          </p:cNvSpPr>
          <p:nvPr/>
        </p:nvSpPr>
        <p:spPr bwMode="auto">
          <a:xfrm>
            <a:off x="852740" y="1513520"/>
            <a:ext cx="750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baseline="0" dirty="0">
                <a:latin typeface="Lucida Sans" pitchFamily="34" charset="0"/>
              </a:rPr>
              <a:t>Heap</a:t>
            </a:r>
          </a:p>
        </p:txBody>
      </p:sp>
      <p:sp>
        <p:nvSpPr>
          <p:cNvPr id="34" name="AutoShape 65"/>
          <p:cNvSpPr>
            <a:spLocks noChangeArrowheads="1"/>
          </p:cNvSpPr>
          <p:nvPr/>
        </p:nvSpPr>
        <p:spPr bwMode="auto">
          <a:xfrm>
            <a:off x="4073699" y="3138705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Text Box 66"/>
          <p:cNvSpPr txBox="1">
            <a:spLocks noChangeArrowheads="1"/>
          </p:cNvSpPr>
          <p:nvPr/>
        </p:nvSpPr>
        <p:spPr bwMode="auto">
          <a:xfrm>
            <a:off x="4302299" y="3138705"/>
            <a:ext cx="66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alibri" pitchFamily="34" charset="0"/>
                <a:ea typeface="SimSun" pitchFamily="2" charset="-122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aseline="0">
                <a:latin typeface="Lucida Sans" pitchFamily="34" charset="0"/>
              </a:rPr>
              <a:t>Object</a:t>
            </a:r>
          </a:p>
        </p:txBody>
      </p:sp>
      <p:sp>
        <p:nvSpPr>
          <p:cNvPr id="69" name="Rectangle 52"/>
          <p:cNvSpPr txBox="1">
            <a:spLocks noChangeArrowheads="1"/>
          </p:cNvSpPr>
          <p:nvPr/>
        </p:nvSpPr>
        <p:spPr>
          <a:xfrm>
            <a:off x="966952" y="4096037"/>
            <a:ext cx="4376737" cy="231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Gather objects with common properties</a:t>
            </a:r>
          </a:p>
          <a:p>
            <a:pPr lvl="1"/>
            <a:r>
              <a:rPr lang="en-US" sz="1200" dirty="0" smtClean="0"/>
              <a:t>Locality  - sibling, child</a:t>
            </a:r>
          </a:p>
          <a:p>
            <a:pPr lvl="1"/>
            <a:r>
              <a:rPr lang="en-US" sz="1200" dirty="0" smtClean="0"/>
              <a:t>Usage frequency</a:t>
            </a:r>
          </a:p>
          <a:p>
            <a:pPr lvl="1"/>
            <a:r>
              <a:rPr lang="en-US" sz="1200" dirty="0" smtClean="0"/>
              <a:t>Lifetime, birthplace, resting place </a:t>
            </a:r>
          </a:p>
          <a:p>
            <a:pPr lvl="1"/>
            <a:endParaRPr lang="en-US" sz="1200" dirty="0" smtClean="0"/>
          </a:p>
          <a:p>
            <a:r>
              <a:rPr lang="en-US" sz="1400" dirty="0" smtClean="0"/>
              <a:t>“Results based” incremental operations</a:t>
            </a:r>
          </a:p>
          <a:p>
            <a:pPr lvl="1"/>
            <a:r>
              <a:rPr lang="en-US" sz="1200" dirty="0" smtClean="0"/>
              <a:t>productive GC every cycle </a:t>
            </a:r>
          </a:p>
          <a:p>
            <a:pPr lvl="1"/>
            <a:r>
              <a:rPr lang="en-US" sz="1200" dirty="0" smtClean="0"/>
              <a:t>localized garbage collect</a:t>
            </a:r>
          </a:p>
          <a:p>
            <a:pPr lvl="1"/>
            <a:endParaRPr lang="en-US" sz="1200" dirty="0" smtClean="0"/>
          </a:p>
        </p:txBody>
      </p:sp>
      <p:sp>
        <p:nvSpPr>
          <p:cNvPr id="73" name="Rectangle 52"/>
          <p:cNvSpPr txBox="1">
            <a:spLocks noChangeArrowheads="1"/>
          </p:cNvSpPr>
          <p:nvPr/>
        </p:nvSpPr>
        <p:spPr>
          <a:xfrm>
            <a:off x="5238173" y="4059938"/>
            <a:ext cx="4376737" cy="2400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Optimize based on memory characteristics</a:t>
            </a:r>
          </a:p>
          <a:p>
            <a:pPr lvl="1"/>
            <a:r>
              <a:rPr lang="en-US" sz="1200" dirty="0" smtClean="0"/>
              <a:t>Sharing status of mapped pages</a:t>
            </a:r>
          </a:p>
          <a:p>
            <a:pPr lvl="1"/>
            <a:r>
              <a:rPr lang="en-US" sz="1200" dirty="0" smtClean="0"/>
              <a:t>Regions grouped by memory speed</a:t>
            </a:r>
          </a:p>
          <a:p>
            <a:pPr lvl="2"/>
            <a:r>
              <a:rPr lang="en-US" sz="1100" dirty="0" smtClean="0"/>
              <a:t>NUMA, Tiered memory</a:t>
            </a:r>
          </a:p>
          <a:p>
            <a:pPr lvl="1"/>
            <a:r>
              <a:rPr lang="en-US" sz="1200" dirty="0" smtClean="0"/>
              <a:t>Flash, SSD, GPU exploitation</a:t>
            </a:r>
          </a:p>
          <a:p>
            <a:pPr lvl="2"/>
            <a:r>
              <a:rPr lang="en-US" sz="1100" dirty="0" smtClean="0"/>
              <a:t>Swapping, compression, LRU, custom formats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7167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 Compilation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11</a:t>
            </a:fld>
            <a:endParaRPr lang="en-US"/>
          </a:p>
        </p:txBody>
      </p:sp>
      <p:sp>
        <p:nvSpPr>
          <p:cNvPr id="5" name="AutoShape 43"/>
          <p:cNvSpPr>
            <a:spLocks noChangeArrowheads="1"/>
          </p:cNvSpPr>
          <p:nvPr/>
        </p:nvSpPr>
        <p:spPr bwMode="auto">
          <a:xfrm>
            <a:off x="3299314" y="4276151"/>
            <a:ext cx="3887788" cy="1293811"/>
          </a:xfrm>
          <a:prstGeom prst="roundRect">
            <a:avLst>
              <a:gd name="adj" fmla="val 16667"/>
            </a:avLst>
          </a:prstGeom>
          <a:solidFill>
            <a:srgbClr val="FAAF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 algn="ctr">
              <a:defRPr/>
            </a:pPr>
            <a:r>
              <a:rPr lang="en-US" sz="1000" dirty="0" smtClean="0">
                <a:ea typeface="ＭＳ Ｐゴシック" charset="0"/>
              </a:rPr>
              <a:t>ARM             </a:t>
            </a:r>
            <a:endParaRPr lang="en-US" sz="1100" dirty="0" smtClean="0">
              <a:ea typeface="ＭＳ Ｐゴシック" charset="0"/>
            </a:endParaRPr>
          </a:p>
          <a:p>
            <a:pPr>
              <a:defRPr/>
            </a:pPr>
            <a:endParaRPr lang="en-US" sz="1800" dirty="0">
              <a:ea typeface="ＭＳ Ｐゴシック" charset="0"/>
            </a:endParaRPr>
          </a:p>
          <a:p>
            <a:pPr>
              <a:defRPr/>
            </a:pPr>
            <a:endParaRPr lang="en-US" sz="1800" dirty="0" smtClean="0">
              <a:ea typeface="ＭＳ Ｐゴシック" charset="0"/>
            </a:endParaRPr>
          </a:p>
          <a:p>
            <a:pPr>
              <a:defRPr/>
            </a:pPr>
            <a:endParaRPr lang="en-US" sz="1800" dirty="0">
              <a:ea typeface="ＭＳ Ｐゴシック" charset="0"/>
            </a:endParaRPr>
          </a:p>
          <a:p>
            <a:pPr>
              <a:defRPr/>
            </a:pPr>
            <a:endParaRPr lang="en-US" sz="1800" dirty="0">
              <a:ea typeface="ＭＳ Ｐゴシック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98703" y="4147890"/>
            <a:ext cx="287339" cy="2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80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393818" y="2364660"/>
            <a:ext cx="3568701" cy="1644650"/>
            <a:chOff x="1721" y="988"/>
            <a:chExt cx="2248" cy="1036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746" y="1210"/>
              <a:ext cx="2223" cy="814"/>
            </a:xfrm>
            <a:prstGeom prst="rect">
              <a:avLst/>
            </a:prstGeom>
            <a:solidFill>
              <a:srgbClr val="9AF1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 tIns="46800" rIns="54000" bIns="46800" anchor="ctr"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721" y="988"/>
              <a:ext cx="59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 tIns="46800" rIns="54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b="1" dirty="0"/>
                <a:t>Optimizer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1862" y="1337"/>
              <a:ext cx="1957" cy="604"/>
            </a:xfrm>
            <a:prstGeom prst="roundRect">
              <a:avLst>
                <a:gd name="adj" fmla="val 16667"/>
              </a:avLst>
            </a:prstGeom>
            <a:solidFill>
              <a:srgbClr val="9AF19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 tIns="46800" rIns="54000" bIns="46800" anchor="ctr"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746" y="1280"/>
              <a:ext cx="222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54000" tIns="46800" rIns="54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b="1" dirty="0"/>
                <a:t>Analyses and Optimizations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979" y="1450"/>
              <a:ext cx="702" cy="159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 tIns="46800" rIns="54000" bIns="46800" anchor="ctr"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009" y="1498"/>
              <a:ext cx="700" cy="159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 tIns="46800" rIns="54000" bIns="46800" anchor="ctr"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036" y="1545"/>
              <a:ext cx="703" cy="16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 tIns="46800" rIns="54000" bIns="46800" anchor="ctr"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067" y="1593"/>
              <a:ext cx="701" cy="159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 tIns="46800" rIns="54000" bIns="46800" anchor="ctr"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095" y="1641"/>
              <a:ext cx="703" cy="159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 tIns="46800" rIns="54000" bIns="46800" anchor="ctr"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125" y="1688"/>
              <a:ext cx="701" cy="16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 tIns="46800" rIns="54000" bIns="46800" anchor="ctr"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833" y="1441"/>
              <a:ext cx="701" cy="15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 tIns="46800" rIns="54000" bIns="46800" anchor="ctr"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855" y="1497"/>
              <a:ext cx="701" cy="159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 tIns="46800" rIns="54000" bIns="46800" anchor="ctr"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883" y="1545"/>
              <a:ext cx="702" cy="159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 tIns="46800" rIns="54000" bIns="46800" anchor="ctr"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913" y="1593"/>
              <a:ext cx="702" cy="159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 tIns="46800" rIns="54000" bIns="46800" anchor="ctr"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942" y="1641"/>
              <a:ext cx="703" cy="15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 tIns="46800" rIns="54000" bIns="46800" anchor="ctr"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972" y="1688"/>
              <a:ext cx="701" cy="159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 tIns="46800" rIns="54000" bIns="46800" anchor="ctr"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cxnSp>
          <p:nvCxnSpPr>
            <p:cNvPr id="24" name="AutoShape 21"/>
            <p:cNvCxnSpPr>
              <a:cxnSpLocks noChangeShapeType="1"/>
            </p:cNvCxnSpPr>
            <p:nvPr/>
          </p:nvCxnSpPr>
          <p:spPr bwMode="auto">
            <a:xfrm rot="16200000" flipV="1">
              <a:off x="2590" y="1617"/>
              <a:ext cx="612" cy="37"/>
            </a:xfrm>
            <a:prstGeom prst="curvedConnector5">
              <a:avLst>
                <a:gd name="adj1" fmla="val -10019"/>
                <a:gd name="adj2" fmla="val -711111"/>
                <a:gd name="adj3" fmla="val 117372"/>
              </a:avLst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433503" y="2640884"/>
            <a:ext cx="369888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 algn="ctr">
              <a:defRPr/>
            </a:pPr>
            <a:r>
              <a:rPr lang="en-US" sz="1000" b="1">
                <a:ea typeface="ＭＳ Ｐゴシック" charset="0"/>
              </a:rPr>
              <a:t>cold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803392" y="2640884"/>
            <a:ext cx="373063" cy="76200"/>
          </a:xfrm>
          <a:prstGeom prst="rect">
            <a:avLst/>
          </a:prstGeom>
          <a:solidFill>
            <a:srgbClr val="FC848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 algn="ctr">
              <a:defRPr/>
            </a:pPr>
            <a:r>
              <a:rPr lang="en-US" sz="1000" b="1">
                <a:ea typeface="ＭＳ Ｐゴシック" charset="0"/>
              </a:rPr>
              <a:t>warm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4176454" y="2640884"/>
            <a:ext cx="368300" cy="76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 algn="ctr">
              <a:defRPr/>
            </a:pPr>
            <a:r>
              <a:rPr lang="en-US" sz="1000" b="1">
                <a:ea typeface="ＭＳ Ｐゴシック" charset="0"/>
              </a:rPr>
              <a:t>hot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6533891" y="2640887"/>
            <a:ext cx="428627" cy="74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tIns="46800" rIns="54000" bIns="46800" anchor="ctr"/>
          <a:lstStyle/>
          <a:p>
            <a:pPr algn="ctr">
              <a:defRPr/>
            </a:pPr>
            <a:r>
              <a:rPr lang="en-US" altLang="en-US" sz="900" b="1" dirty="0">
                <a:latin typeface="Calibri" panose="020F0502020204030204" pitchFamily="34" charset="0"/>
              </a:rPr>
              <a:t>FSD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5463916" y="2640884"/>
            <a:ext cx="639763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 algn="ctr">
              <a:defRPr/>
            </a:pPr>
            <a:r>
              <a:rPr lang="en-US" sz="1000" b="1">
                <a:ea typeface="ＭＳ Ｐゴシック" charset="0"/>
              </a:rPr>
              <a:t>scorching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6103680" y="2640884"/>
            <a:ext cx="419100" cy="7620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 algn="ctr">
              <a:defRPr/>
            </a:pPr>
            <a:r>
              <a:rPr lang="en-US" sz="900" b="1">
                <a:ea typeface="ＭＳ Ｐゴシック" charset="0"/>
              </a:rPr>
              <a:t>AOT</a:t>
            </a:r>
          </a:p>
        </p:txBody>
      </p:sp>
      <p:cxnSp>
        <p:nvCxnSpPr>
          <p:cNvPr id="31" name="AutoShape 31"/>
          <p:cNvCxnSpPr>
            <a:cxnSpLocks noChangeShapeType="1"/>
            <a:stCxn id="32" idx="2"/>
          </p:cNvCxnSpPr>
          <p:nvPr/>
        </p:nvCxnSpPr>
        <p:spPr bwMode="auto">
          <a:xfrm>
            <a:off x="5187326" y="2232553"/>
            <a:ext cx="0" cy="464619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179263" y="1668991"/>
            <a:ext cx="2016125" cy="563563"/>
          </a:xfrm>
          <a:prstGeom prst="roundRect">
            <a:avLst>
              <a:gd name="adj" fmla="val 16667"/>
            </a:avLst>
          </a:prstGeom>
          <a:solidFill>
            <a:srgbClr val="FCFC1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4514224" y="1768210"/>
            <a:ext cx="139415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CFC1E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dirty="0"/>
              <a:t>IL Generation</a:t>
            </a:r>
          </a:p>
        </p:txBody>
      </p:sp>
      <p:sp>
        <p:nvSpPr>
          <p:cNvPr id="34" name="AutoShape 43"/>
          <p:cNvSpPr>
            <a:spLocks noChangeArrowheads="1"/>
          </p:cNvSpPr>
          <p:nvPr/>
        </p:nvSpPr>
        <p:spPr bwMode="auto">
          <a:xfrm>
            <a:off x="3362066" y="4419585"/>
            <a:ext cx="3887788" cy="1293811"/>
          </a:xfrm>
          <a:prstGeom prst="roundRect">
            <a:avLst>
              <a:gd name="adj" fmla="val 16667"/>
            </a:avLst>
          </a:prstGeom>
          <a:solidFill>
            <a:srgbClr val="FAAF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35" name="AutoShape 44"/>
          <p:cNvSpPr>
            <a:spLocks noChangeArrowheads="1"/>
          </p:cNvSpPr>
          <p:nvPr/>
        </p:nvSpPr>
        <p:spPr bwMode="auto">
          <a:xfrm>
            <a:off x="3435091" y="4564047"/>
            <a:ext cx="3887788" cy="1293812"/>
          </a:xfrm>
          <a:prstGeom prst="roundRect">
            <a:avLst>
              <a:gd name="adj" fmla="val 16667"/>
            </a:avLst>
          </a:prstGeom>
          <a:solidFill>
            <a:srgbClr val="FAAF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36" name="AutoShape 45"/>
          <p:cNvSpPr>
            <a:spLocks noChangeArrowheads="1"/>
          </p:cNvSpPr>
          <p:nvPr/>
        </p:nvSpPr>
        <p:spPr bwMode="auto">
          <a:xfrm>
            <a:off x="3506528" y="4706922"/>
            <a:ext cx="3887789" cy="1222374"/>
          </a:xfrm>
          <a:prstGeom prst="roundRect">
            <a:avLst>
              <a:gd name="adj" fmla="val 16667"/>
            </a:avLst>
          </a:prstGeom>
          <a:solidFill>
            <a:srgbClr val="FAAF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37" name="AutoShape 46"/>
          <p:cNvSpPr>
            <a:spLocks noChangeArrowheads="1"/>
          </p:cNvSpPr>
          <p:nvPr/>
        </p:nvSpPr>
        <p:spPr bwMode="auto">
          <a:xfrm>
            <a:off x="3793866" y="4851385"/>
            <a:ext cx="504825" cy="288925"/>
          </a:xfrm>
          <a:prstGeom prst="roundRect">
            <a:avLst>
              <a:gd name="adj" fmla="val 16667"/>
            </a:avLst>
          </a:prstGeom>
          <a:solidFill>
            <a:srgbClr val="FAAF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38" name="AutoShape 47"/>
          <p:cNvSpPr>
            <a:spLocks noChangeArrowheads="1"/>
          </p:cNvSpPr>
          <p:nvPr/>
        </p:nvSpPr>
        <p:spPr bwMode="auto">
          <a:xfrm>
            <a:off x="4514591" y="4851385"/>
            <a:ext cx="504825" cy="288925"/>
          </a:xfrm>
          <a:prstGeom prst="roundRect">
            <a:avLst>
              <a:gd name="adj" fmla="val 16667"/>
            </a:avLst>
          </a:prstGeom>
          <a:solidFill>
            <a:srgbClr val="FAAF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39" name="AutoShape 48"/>
          <p:cNvSpPr>
            <a:spLocks noChangeArrowheads="1"/>
          </p:cNvSpPr>
          <p:nvPr/>
        </p:nvSpPr>
        <p:spPr bwMode="auto">
          <a:xfrm>
            <a:off x="5235316" y="4851385"/>
            <a:ext cx="504825" cy="288925"/>
          </a:xfrm>
          <a:prstGeom prst="roundRect">
            <a:avLst>
              <a:gd name="adj" fmla="val 16667"/>
            </a:avLst>
          </a:prstGeom>
          <a:solidFill>
            <a:srgbClr val="FAAF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40" name="AutoShape 49"/>
          <p:cNvSpPr>
            <a:spLocks noChangeArrowheads="1"/>
          </p:cNvSpPr>
          <p:nvPr/>
        </p:nvSpPr>
        <p:spPr bwMode="auto">
          <a:xfrm>
            <a:off x="5954454" y="4851385"/>
            <a:ext cx="504825" cy="288925"/>
          </a:xfrm>
          <a:prstGeom prst="roundRect">
            <a:avLst>
              <a:gd name="adj" fmla="val 16667"/>
            </a:avLst>
          </a:prstGeom>
          <a:solidFill>
            <a:srgbClr val="FAAF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41" name="AutoShape 50"/>
          <p:cNvSpPr>
            <a:spLocks noChangeArrowheads="1"/>
          </p:cNvSpPr>
          <p:nvPr/>
        </p:nvSpPr>
        <p:spPr bwMode="auto">
          <a:xfrm>
            <a:off x="6673592" y="4851385"/>
            <a:ext cx="504825" cy="288925"/>
          </a:xfrm>
          <a:prstGeom prst="roundRect">
            <a:avLst>
              <a:gd name="adj" fmla="val 16667"/>
            </a:avLst>
          </a:prstGeom>
          <a:solidFill>
            <a:srgbClr val="FAAF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793866" y="5427646"/>
            <a:ext cx="504825" cy="287338"/>
          </a:xfrm>
          <a:prstGeom prst="roundRect">
            <a:avLst>
              <a:gd name="adj" fmla="val 16667"/>
            </a:avLst>
          </a:prstGeom>
          <a:solidFill>
            <a:srgbClr val="FAAF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43" name="AutoShape 52"/>
          <p:cNvSpPr>
            <a:spLocks noChangeArrowheads="1"/>
          </p:cNvSpPr>
          <p:nvPr/>
        </p:nvSpPr>
        <p:spPr bwMode="auto">
          <a:xfrm>
            <a:off x="4514591" y="5427646"/>
            <a:ext cx="504825" cy="287338"/>
          </a:xfrm>
          <a:prstGeom prst="roundRect">
            <a:avLst>
              <a:gd name="adj" fmla="val 16667"/>
            </a:avLst>
          </a:prstGeom>
          <a:solidFill>
            <a:srgbClr val="FAAF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44" name="AutoShape 53"/>
          <p:cNvSpPr>
            <a:spLocks noChangeArrowheads="1"/>
          </p:cNvSpPr>
          <p:nvPr/>
        </p:nvSpPr>
        <p:spPr bwMode="auto">
          <a:xfrm>
            <a:off x="5233728" y="5427646"/>
            <a:ext cx="504825" cy="287338"/>
          </a:xfrm>
          <a:prstGeom prst="roundRect">
            <a:avLst>
              <a:gd name="adj" fmla="val 16667"/>
            </a:avLst>
          </a:prstGeom>
          <a:solidFill>
            <a:srgbClr val="FAAF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45" name="AutoShape 54"/>
          <p:cNvSpPr>
            <a:spLocks noChangeArrowheads="1"/>
          </p:cNvSpPr>
          <p:nvPr/>
        </p:nvSpPr>
        <p:spPr bwMode="auto">
          <a:xfrm>
            <a:off x="5954454" y="5427646"/>
            <a:ext cx="504825" cy="287338"/>
          </a:xfrm>
          <a:prstGeom prst="roundRect">
            <a:avLst>
              <a:gd name="adj" fmla="val 16667"/>
            </a:avLst>
          </a:prstGeom>
          <a:solidFill>
            <a:srgbClr val="FAAF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cxnSp>
        <p:nvCxnSpPr>
          <p:cNvPr id="46" name="AutoShape 55"/>
          <p:cNvCxnSpPr>
            <a:cxnSpLocks noChangeShapeType="1"/>
          </p:cNvCxnSpPr>
          <p:nvPr/>
        </p:nvCxnSpPr>
        <p:spPr bwMode="auto">
          <a:xfrm>
            <a:off x="4298691" y="4995846"/>
            <a:ext cx="215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AutoShape 56"/>
          <p:cNvCxnSpPr>
            <a:cxnSpLocks noChangeShapeType="1"/>
          </p:cNvCxnSpPr>
          <p:nvPr/>
        </p:nvCxnSpPr>
        <p:spPr bwMode="auto">
          <a:xfrm>
            <a:off x="5019416" y="4995846"/>
            <a:ext cx="215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AutoShape 57"/>
          <p:cNvCxnSpPr>
            <a:cxnSpLocks noChangeShapeType="1"/>
          </p:cNvCxnSpPr>
          <p:nvPr/>
        </p:nvCxnSpPr>
        <p:spPr bwMode="auto">
          <a:xfrm>
            <a:off x="5740142" y="4995846"/>
            <a:ext cx="2143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AutoShape 58"/>
          <p:cNvCxnSpPr>
            <a:cxnSpLocks noChangeShapeType="1"/>
          </p:cNvCxnSpPr>
          <p:nvPr/>
        </p:nvCxnSpPr>
        <p:spPr bwMode="auto">
          <a:xfrm>
            <a:off x="6459279" y="4995846"/>
            <a:ext cx="2143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AutoShape 59"/>
          <p:cNvCxnSpPr>
            <a:cxnSpLocks noChangeShapeType="1"/>
          </p:cNvCxnSpPr>
          <p:nvPr/>
        </p:nvCxnSpPr>
        <p:spPr bwMode="auto">
          <a:xfrm flipH="1">
            <a:off x="3793866" y="4995846"/>
            <a:ext cx="3384551" cy="574674"/>
          </a:xfrm>
          <a:prstGeom prst="bentConnector5">
            <a:avLst>
              <a:gd name="adj1" fmla="val -3519"/>
              <a:gd name="adj2" fmla="val 49861"/>
              <a:gd name="adj3" fmla="val 10501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AutoShape 60"/>
          <p:cNvCxnSpPr>
            <a:cxnSpLocks noChangeShapeType="1"/>
          </p:cNvCxnSpPr>
          <p:nvPr/>
        </p:nvCxnSpPr>
        <p:spPr bwMode="auto">
          <a:xfrm>
            <a:off x="4298691" y="5570521"/>
            <a:ext cx="215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AutoShape 61"/>
          <p:cNvCxnSpPr>
            <a:cxnSpLocks noChangeShapeType="1"/>
          </p:cNvCxnSpPr>
          <p:nvPr/>
        </p:nvCxnSpPr>
        <p:spPr bwMode="auto">
          <a:xfrm>
            <a:off x="5019416" y="5570521"/>
            <a:ext cx="2143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AutoShape 62"/>
          <p:cNvCxnSpPr>
            <a:cxnSpLocks noChangeShapeType="1"/>
          </p:cNvCxnSpPr>
          <p:nvPr/>
        </p:nvCxnSpPr>
        <p:spPr bwMode="auto">
          <a:xfrm>
            <a:off x="5738554" y="5570521"/>
            <a:ext cx="215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4" name="AutoShape 63"/>
          <p:cNvSpPr>
            <a:spLocks noChangeArrowheads="1"/>
          </p:cNvSpPr>
          <p:nvPr/>
        </p:nvSpPr>
        <p:spPr bwMode="auto">
          <a:xfrm>
            <a:off x="6673592" y="5426060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AAF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cxnSp>
        <p:nvCxnSpPr>
          <p:cNvPr id="55" name="AutoShape 64"/>
          <p:cNvCxnSpPr>
            <a:cxnSpLocks noChangeShapeType="1"/>
          </p:cNvCxnSpPr>
          <p:nvPr/>
        </p:nvCxnSpPr>
        <p:spPr bwMode="auto">
          <a:xfrm flipV="1">
            <a:off x="6459279" y="5568934"/>
            <a:ext cx="2143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Text Box 65"/>
          <p:cNvSpPr txBox="1">
            <a:spLocks noChangeArrowheads="1"/>
          </p:cNvSpPr>
          <p:nvPr/>
        </p:nvSpPr>
        <p:spPr bwMode="auto">
          <a:xfrm>
            <a:off x="5032115" y="4651359"/>
            <a:ext cx="299813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AAFA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 dirty="0"/>
              <a:t>x86</a:t>
            </a:r>
          </a:p>
        </p:txBody>
      </p:sp>
      <p:sp>
        <p:nvSpPr>
          <p:cNvPr id="57" name="Text Box 66"/>
          <p:cNvSpPr txBox="1">
            <a:spLocks noChangeArrowheads="1"/>
          </p:cNvSpPr>
          <p:nvPr/>
        </p:nvSpPr>
        <p:spPr bwMode="auto">
          <a:xfrm>
            <a:off x="4895591" y="4519597"/>
            <a:ext cx="516217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AAFA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 dirty="0"/>
              <a:t>POWER</a:t>
            </a:r>
          </a:p>
        </p:txBody>
      </p:sp>
      <p:sp>
        <p:nvSpPr>
          <p:cNvPr id="58" name="Text Box 67"/>
          <p:cNvSpPr txBox="1">
            <a:spLocks noChangeArrowheads="1"/>
          </p:cNvSpPr>
          <p:nvPr/>
        </p:nvSpPr>
        <p:spPr bwMode="auto">
          <a:xfrm>
            <a:off x="5004447" y="4376722"/>
            <a:ext cx="169969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AAFA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/>
              <a:t>Z</a:t>
            </a:r>
            <a:endParaRPr lang="en-US" sz="1000" b="1" dirty="0"/>
          </a:p>
        </p:txBody>
      </p:sp>
      <p:sp>
        <p:nvSpPr>
          <p:cNvPr id="59" name="Text Box 71"/>
          <p:cNvSpPr txBox="1">
            <a:spLocks noChangeArrowheads="1"/>
          </p:cNvSpPr>
          <p:nvPr/>
        </p:nvSpPr>
        <p:spPr bwMode="auto">
          <a:xfrm>
            <a:off x="3377943" y="4019799"/>
            <a:ext cx="153649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AAFA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dirty="0"/>
              <a:t>Code Generators</a:t>
            </a:r>
          </a:p>
        </p:txBody>
      </p:sp>
      <p:sp>
        <p:nvSpPr>
          <p:cNvPr id="60" name="AutoShape 96"/>
          <p:cNvSpPr>
            <a:spLocks noChangeArrowheads="1"/>
          </p:cNvSpPr>
          <p:nvPr/>
        </p:nvSpPr>
        <p:spPr bwMode="auto">
          <a:xfrm>
            <a:off x="1426903" y="1668991"/>
            <a:ext cx="1244600" cy="426030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61" name="Text Box 97"/>
          <p:cNvSpPr txBox="1">
            <a:spLocks noChangeArrowheads="1"/>
          </p:cNvSpPr>
          <p:nvPr/>
        </p:nvSpPr>
        <p:spPr bwMode="auto">
          <a:xfrm>
            <a:off x="1442946" y="2380993"/>
            <a:ext cx="1144723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b="1" dirty="0" smtClean="0"/>
              <a:t>Runtime</a:t>
            </a:r>
          </a:p>
          <a:p>
            <a:pPr algn="ctr">
              <a:defRPr/>
            </a:pPr>
            <a:r>
              <a:rPr lang="en-US" sz="1400" b="1" dirty="0" smtClean="0"/>
              <a:t>Environment/</a:t>
            </a:r>
          </a:p>
          <a:p>
            <a:pPr algn="ctr">
              <a:defRPr/>
            </a:pPr>
            <a:r>
              <a:rPr lang="en-US" sz="1400" b="1" dirty="0" smtClean="0"/>
              <a:t>Configuration</a:t>
            </a:r>
            <a:endParaRPr lang="en-US" sz="1400" b="1" dirty="0"/>
          </a:p>
        </p:txBody>
      </p:sp>
      <p:sp>
        <p:nvSpPr>
          <p:cNvPr id="62" name="Text Box 103"/>
          <p:cNvSpPr txBox="1">
            <a:spLocks noChangeArrowheads="1"/>
          </p:cNvSpPr>
          <p:nvPr/>
        </p:nvSpPr>
        <p:spPr bwMode="auto">
          <a:xfrm>
            <a:off x="1536944" y="3310263"/>
            <a:ext cx="1049797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54000" tIns="46800" rIns="54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z="1200" dirty="0"/>
              <a:t>Options</a:t>
            </a:r>
            <a:br>
              <a:rPr lang="en-US" sz="1200" dirty="0"/>
            </a:b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200" dirty="0"/>
              <a:t>Object Model</a:t>
            </a:r>
            <a:br>
              <a:rPr lang="en-US" sz="1200" dirty="0"/>
            </a:b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200" dirty="0"/>
              <a:t>Memory</a:t>
            </a:r>
            <a:br>
              <a:rPr lang="en-US" sz="1200" dirty="0"/>
            </a:b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200" dirty="0"/>
              <a:t>Threading</a:t>
            </a:r>
          </a:p>
          <a:p>
            <a:pPr>
              <a:buFontTx/>
              <a:buChar char="•"/>
              <a:defRPr/>
            </a:pP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200" dirty="0"/>
              <a:t>Tracing</a:t>
            </a:r>
          </a:p>
        </p:txBody>
      </p:sp>
      <p:sp>
        <p:nvSpPr>
          <p:cNvPr id="63" name="AutoShape 105"/>
          <p:cNvSpPr>
            <a:spLocks noChangeArrowheads="1"/>
          </p:cNvSpPr>
          <p:nvPr/>
        </p:nvSpPr>
        <p:spPr bwMode="auto">
          <a:xfrm>
            <a:off x="2684203" y="4900602"/>
            <a:ext cx="597983" cy="343047"/>
          </a:xfrm>
          <a:prstGeom prst="leftRightArrow">
            <a:avLst>
              <a:gd name="adj1" fmla="val 50000"/>
              <a:gd name="adj2" fmla="val 295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64" name="AutoShape 107"/>
          <p:cNvSpPr>
            <a:spLocks noChangeArrowheads="1"/>
          </p:cNvSpPr>
          <p:nvPr/>
        </p:nvSpPr>
        <p:spPr bwMode="auto">
          <a:xfrm>
            <a:off x="2680944" y="1754197"/>
            <a:ext cx="1495510" cy="359638"/>
          </a:xfrm>
          <a:prstGeom prst="leftRightArrow">
            <a:avLst>
              <a:gd name="adj1" fmla="val 50000"/>
              <a:gd name="adj2" fmla="val 800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cxnSp>
        <p:nvCxnSpPr>
          <p:cNvPr id="65" name="AutoShape 111"/>
          <p:cNvCxnSpPr>
            <a:cxnSpLocks noChangeShapeType="1"/>
          </p:cNvCxnSpPr>
          <p:nvPr/>
        </p:nvCxnSpPr>
        <p:spPr bwMode="auto">
          <a:xfrm>
            <a:off x="5194042" y="4010476"/>
            <a:ext cx="0" cy="254823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AutoShape 112"/>
          <p:cNvSpPr>
            <a:spLocks noChangeArrowheads="1"/>
          </p:cNvSpPr>
          <p:nvPr/>
        </p:nvSpPr>
        <p:spPr bwMode="auto">
          <a:xfrm>
            <a:off x="2703258" y="3149438"/>
            <a:ext cx="730247" cy="342900"/>
          </a:xfrm>
          <a:prstGeom prst="leftRightArrow">
            <a:avLst>
              <a:gd name="adj1" fmla="val 50000"/>
              <a:gd name="adj2" fmla="val 4620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67" name="AutoShape 86"/>
          <p:cNvSpPr>
            <a:spLocks noChangeArrowheads="1"/>
          </p:cNvSpPr>
          <p:nvPr/>
        </p:nvSpPr>
        <p:spPr bwMode="auto">
          <a:xfrm>
            <a:off x="4176454" y="6208150"/>
            <a:ext cx="4586288" cy="554037"/>
          </a:xfrm>
          <a:prstGeom prst="roundRect">
            <a:avLst>
              <a:gd name="adj" fmla="val 16667"/>
            </a:avLst>
          </a:prstGeom>
          <a:solidFill>
            <a:srgbClr val="B9A4E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68" name="AutoShape 87"/>
          <p:cNvSpPr>
            <a:spLocks noChangeArrowheads="1"/>
          </p:cNvSpPr>
          <p:nvPr/>
        </p:nvSpPr>
        <p:spPr bwMode="auto">
          <a:xfrm>
            <a:off x="7538781" y="6352612"/>
            <a:ext cx="720725" cy="288925"/>
          </a:xfrm>
          <a:prstGeom prst="can">
            <a:avLst>
              <a:gd name="adj" fmla="val 25000"/>
            </a:avLst>
          </a:prstGeom>
          <a:solidFill>
            <a:srgbClr val="B9A4E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 algn="ctr">
              <a:defRPr/>
            </a:pPr>
            <a:r>
              <a:rPr lang="en-US" sz="1000" b="1" dirty="0">
                <a:ea typeface="ＭＳ Ｐゴシック" charset="0"/>
              </a:rPr>
              <a:t>code</a:t>
            </a:r>
          </a:p>
        </p:txBody>
      </p:sp>
      <p:sp>
        <p:nvSpPr>
          <p:cNvPr id="69" name="AutoShape 88"/>
          <p:cNvSpPr>
            <a:spLocks noChangeArrowheads="1"/>
          </p:cNvSpPr>
          <p:nvPr/>
        </p:nvSpPr>
        <p:spPr bwMode="auto">
          <a:xfrm>
            <a:off x="6673593" y="6352613"/>
            <a:ext cx="720725" cy="287337"/>
          </a:xfrm>
          <a:prstGeom prst="can">
            <a:avLst>
              <a:gd name="adj" fmla="val 25000"/>
            </a:avLst>
          </a:prstGeom>
          <a:solidFill>
            <a:srgbClr val="B9A4E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 algn="ctr">
              <a:defRPr/>
            </a:pPr>
            <a:r>
              <a:rPr lang="en-US" sz="1000" b="1" dirty="0">
                <a:ea typeface="ＭＳ Ｐゴシック" charset="0"/>
              </a:rPr>
              <a:t>Metadata</a:t>
            </a:r>
          </a:p>
        </p:txBody>
      </p:sp>
      <p:sp>
        <p:nvSpPr>
          <p:cNvPr id="70" name="Text Box 91"/>
          <p:cNvSpPr txBox="1">
            <a:spLocks noChangeArrowheads="1"/>
          </p:cNvSpPr>
          <p:nvPr/>
        </p:nvSpPr>
        <p:spPr bwMode="auto">
          <a:xfrm>
            <a:off x="5665530" y="6352612"/>
            <a:ext cx="833356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9A4E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dirty="0"/>
              <a:t>Runtime</a:t>
            </a:r>
          </a:p>
        </p:txBody>
      </p:sp>
      <p:cxnSp>
        <p:nvCxnSpPr>
          <p:cNvPr id="71" name="AutoShape 108"/>
          <p:cNvCxnSpPr>
            <a:cxnSpLocks noChangeShapeType="1"/>
          </p:cNvCxnSpPr>
          <p:nvPr/>
        </p:nvCxnSpPr>
        <p:spPr bwMode="auto">
          <a:xfrm rot="5400000">
            <a:off x="6922436" y="5695727"/>
            <a:ext cx="807760" cy="554176"/>
          </a:xfrm>
          <a:prstGeom prst="bentConnector3">
            <a:avLst>
              <a:gd name="adj1" fmla="val 59533"/>
            </a:avLst>
          </a:prstGeom>
          <a:noFill/>
          <a:ln w="3810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AutoShape 109"/>
          <p:cNvCxnSpPr>
            <a:cxnSpLocks noChangeShapeType="1"/>
          </p:cNvCxnSpPr>
          <p:nvPr/>
        </p:nvCxnSpPr>
        <p:spPr bwMode="auto">
          <a:xfrm rot="16200000" flipH="1">
            <a:off x="7123719" y="5610012"/>
            <a:ext cx="855905" cy="722313"/>
          </a:xfrm>
          <a:prstGeom prst="bentConnector3">
            <a:avLst>
              <a:gd name="adj1" fmla="val 2018"/>
            </a:avLst>
          </a:prstGeom>
          <a:noFill/>
          <a:ln w="38100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3" name="AutoShape 116"/>
          <p:cNvSpPr>
            <a:spLocks noChangeArrowheads="1"/>
          </p:cNvSpPr>
          <p:nvPr/>
        </p:nvSpPr>
        <p:spPr bwMode="auto">
          <a:xfrm>
            <a:off x="4586030" y="6309747"/>
            <a:ext cx="914400" cy="361951"/>
          </a:xfrm>
          <a:prstGeom prst="roundRect">
            <a:avLst>
              <a:gd name="adj" fmla="val 16667"/>
            </a:avLst>
          </a:prstGeom>
          <a:solidFill>
            <a:srgbClr val="B9A4E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 algn="ctr">
              <a:defRPr/>
            </a:pPr>
            <a:r>
              <a:rPr lang="en-US" sz="1000" b="1" dirty="0">
                <a:ea typeface="ＭＳ Ｐゴシック" charset="0"/>
              </a:rPr>
              <a:t>RT</a:t>
            </a:r>
            <a:r>
              <a:rPr lang="en-US" sz="1000" b="1" dirty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1000" b="1" dirty="0">
                <a:ea typeface="ＭＳ Ｐゴシック" charset="0"/>
              </a:rPr>
              <a:t>Helpers</a:t>
            </a: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4546344" y="2637710"/>
            <a:ext cx="911225" cy="7778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pPr algn="ctr">
              <a:defRPr/>
            </a:pPr>
            <a:r>
              <a:rPr lang="en-US" sz="900" b="1">
                <a:ea typeface="ＭＳ Ｐゴシック" charset="0"/>
              </a:rPr>
              <a:t>very hot profiling</a:t>
            </a:r>
          </a:p>
        </p:txBody>
      </p:sp>
      <p:grpSp>
        <p:nvGrpSpPr>
          <p:cNvPr id="75" name="Group 72"/>
          <p:cNvGrpSpPr>
            <a:grpSpLocks/>
          </p:cNvGrpSpPr>
          <p:nvPr/>
        </p:nvGrpSpPr>
        <p:grpSpPr bwMode="auto">
          <a:xfrm>
            <a:off x="7841167" y="1668991"/>
            <a:ext cx="1817687" cy="3777707"/>
            <a:chOff x="4502" y="1162"/>
            <a:chExt cx="1145" cy="2087"/>
          </a:xfrm>
        </p:grpSpPr>
        <p:grpSp>
          <p:nvGrpSpPr>
            <p:cNvPr id="76" name="Group 73"/>
            <p:cNvGrpSpPr>
              <a:grpSpLocks/>
            </p:cNvGrpSpPr>
            <p:nvPr/>
          </p:nvGrpSpPr>
          <p:grpSpPr bwMode="auto">
            <a:xfrm>
              <a:off x="4513" y="1162"/>
              <a:ext cx="1134" cy="2087"/>
              <a:chOff x="4241" y="1207"/>
              <a:chExt cx="1406" cy="2042"/>
            </a:xfrm>
          </p:grpSpPr>
          <p:sp>
            <p:nvSpPr>
              <p:cNvPr id="78" name="Rectangle 74"/>
              <p:cNvSpPr>
                <a:spLocks noChangeArrowheads="1"/>
              </p:cNvSpPr>
              <p:nvPr/>
            </p:nvSpPr>
            <p:spPr bwMode="auto">
              <a:xfrm>
                <a:off x="4241" y="1207"/>
                <a:ext cx="1406" cy="2042"/>
              </a:xfrm>
              <a:prstGeom prst="rect">
                <a:avLst/>
              </a:prstGeom>
              <a:solidFill>
                <a:srgbClr val="FC6E7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  <a:softEdge rad="0"/>
              </a:effectLst>
            </p:spPr>
            <p:txBody>
              <a:bodyPr wrap="none" lIns="54000" tIns="46800" rIns="54000" bIns="46800" anchor="ctr"/>
              <a:lstStyle/>
              <a:p>
                <a:pPr algn="ctr"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1200">
                  <a:ea typeface="MS PGothic" charset="-128"/>
                </a:endParaRPr>
              </a:p>
            </p:txBody>
          </p:sp>
          <p:sp>
            <p:nvSpPr>
              <p:cNvPr id="79" name="AutoShape 75"/>
              <p:cNvSpPr>
                <a:spLocks noChangeArrowheads="1"/>
              </p:cNvSpPr>
              <p:nvPr/>
            </p:nvSpPr>
            <p:spPr bwMode="auto">
              <a:xfrm>
                <a:off x="4332" y="1616"/>
                <a:ext cx="452" cy="1316"/>
              </a:xfrm>
              <a:prstGeom prst="roundRect">
                <a:avLst>
                  <a:gd name="adj" fmla="val 16667"/>
                </a:avLst>
              </a:prstGeom>
              <a:solidFill>
                <a:srgbClr val="FC6E7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tIns="46800" rIns="54000" bIns="46800" anchor="ctr"/>
              <a:lstStyle/>
              <a:p>
                <a:pPr algn="ctr"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b="1">
                    <a:ea typeface="MS PGothic" charset="-128"/>
                  </a:rPr>
                  <a:t>Profile </a:t>
                </a:r>
              </a:p>
              <a:p>
                <a:pPr algn="ctr"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b="1">
                    <a:ea typeface="MS PGothic" charset="-128"/>
                  </a:rPr>
                  <a:t>Manager</a:t>
                </a:r>
              </a:p>
            </p:txBody>
          </p:sp>
          <p:sp>
            <p:nvSpPr>
              <p:cNvPr id="80" name="AutoShape 76"/>
              <p:cNvSpPr>
                <a:spLocks noChangeArrowheads="1"/>
              </p:cNvSpPr>
              <p:nvPr/>
            </p:nvSpPr>
            <p:spPr bwMode="auto">
              <a:xfrm>
                <a:off x="5057" y="2251"/>
                <a:ext cx="454" cy="407"/>
              </a:xfrm>
              <a:prstGeom prst="roundRect">
                <a:avLst>
                  <a:gd name="adj" fmla="val 16667"/>
                </a:avLst>
              </a:prstGeom>
              <a:solidFill>
                <a:srgbClr val="FC6E75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tIns="46800" rIns="54000" bIns="46800" anchor="ctr"/>
              <a:lstStyle/>
              <a:p>
                <a:pPr algn="ctr"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b="1">
                    <a:ea typeface="MS PGothic" charset="-128"/>
                  </a:rPr>
                  <a:t>Hardware</a:t>
                </a:r>
              </a:p>
              <a:p>
                <a:pPr algn="ctr"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b="1">
                    <a:ea typeface="MS PGothic" charset="-128"/>
                  </a:rPr>
                  <a:t>counters</a:t>
                </a:r>
              </a:p>
            </p:txBody>
          </p:sp>
          <p:sp>
            <p:nvSpPr>
              <p:cNvPr id="81" name="AutoShape 77"/>
              <p:cNvSpPr>
                <a:spLocks noChangeArrowheads="1"/>
              </p:cNvSpPr>
              <p:nvPr/>
            </p:nvSpPr>
            <p:spPr bwMode="auto">
              <a:xfrm>
                <a:off x="5103" y="1797"/>
                <a:ext cx="454" cy="316"/>
              </a:xfrm>
              <a:prstGeom prst="roundRect">
                <a:avLst>
                  <a:gd name="adj" fmla="val 16667"/>
                </a:avLst>
              </a:prstGeom>
              <a:solidFill>
                <a:srgbClr val="FC6E7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tIns="46800" rIns="54000" bIns="46800" anchor="ctr"/>
              <a:lstStyle/>
              <a:p>
                <a:pPr algn="ctr"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b="1">
                    <a:ea typeface="MS PGothic" charset="-128"/>
                  </a:rPr>
                  <a:t>Sampling</a:t>
                </a:r>
              </a:p>
              <a:p>
                <a:pPr algn="ctr"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b="1">
                    <a:ea typeface="MS PGothic" charset="-128"/>
                  </a:rPr>
                  <a:t>Thread</a:t>
                </a:r>
              </a:p>
            </p:txBody>
          </p:sp>
          <p:sp>
            <p:nvSpPr>
              <p:cNvPr id="82" name="AutoShape 78"/>
              <p:cNvSpPr>
                <a:spLocks noChangeArrowheads="1"/>
              </p:cNvSpPr>
              <p:nvPr/>
            </p:nvSpPr>
            <p:spPr bwMode="auto">
              <a:xfrm>
                <a:off x="5012" y="1344"/>
                <a:ext cx="590" cy="363"/>
              </a:xfrm>
              <a:prstGeom prst="can">
                <a:avLst>
                  <a:gd name="adj" fmla="val 25000"/>
                </a:avLst>
              </a:prstGeom>
              <a:solidFill>
                <a:srgbClr val="FC6E7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tIns="46800" rIns="54000" bIns="46800" anchor="ctr"/>
              <a:lstStyle/>
              <a:p>
                <a:pPr algn="ctr"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b="1">
                    <a:ea typeface="MS PGothic" charset="-128"/>
                  </a:rPr>
                  <a:t>Interpreter</a:t>
                </a:r>
              </a:p>
              <a:p>
                <a:pPr algn="ctr"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b="1">
                    <a:ea typeface="MS PGothic" charset="-128"/>
                  </a:rPr>
                  <a:t>Profile Info</a:t>
                </a:r>
              </a:p>
            </p:txBody>
          </p:sp>
          <p:sp>
            <p:nvSpPr>
              <p:cNvPr id="83" name="AutoShape 79"/>
              <p:cNvSpPr>
                <a:spLocks noChangeArrowheads="1"/>
              </p:cNvSpPr>
              <p:nvPr/>
            </p:nvSpPr>
            <p:spPr bwMode="auto">
              <a:xfrm>
                <a:off x="4967" y="2750"/>
                <a:ext cx="635" cy="408"/>
              </a:xfrm>
              <a:prstGeom prst="can">
                <a:avLst>
                  <a:gd name="adj" fmla="val 25000"/>
                </a:avLst>
              </a:prstGeom>
              <a:solidFill>
                <a:srgbClr val="FC6E7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tIns="46800" rIns="54000" bIns="46800" anchor="ctr"/>
              <a:lstStyle/>
              <a:p>
                <a:pPr algn="ctr"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b="1">
                    <a:ea typeface="MS PGothic" charset="-128"/>
                  </a:rPr>
                  <a:t>JIT </a:t>
                </a:r>
              </a:p>
              <a:p>
                <a:pPr algn="ctr"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00" b="1">
                    <a:ea typeface="MS PGothic" charset="-128"/>
                  </a:rPr>
                  <a:t>Profile Info</a:t>
                </a:r>
              </a:p>
            </p:txBody>
          </p:sp>
          <p:cxnSp>
            <p:nvCxnSpPr>
              <p:cNvPr id="84" name="AutoShape 80"/>
              <p:cNvCxnSpPr>
                <a:cxnSpLocks noChangeShapeType="1"/>
              </p:cNvCxnSpPr>
              <p:nvPr/>
            </p:nvCxnSpPr>
            <p:spPr bwMode="auto">
              <a:xfrm flipH="1">
                <a:off x="4784" y="1526"/>
                <a:ext cx="228" cy="7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AutoShape 81"/>
              <p:cNvCxnSpPr>
                <a:cxnSpLocks noChangeShapeType="1"/>
              </p:cNvCxnSpPr>
              <p:nvPr/>
            </p:nvCxnSpPr>
            <p:spPr bwMode="auto">
              <a:xfrm flipH="1" flipV="1">
                <a:off x="4784" y="2274"/>
                <a:ext cx="183" cy="6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AutoShape 82"/>
              <p:cNvCxnSpPr>
                <a:cxnSpLocks noChangeShapeType="1"/>
              </p:cNvCxnSpPr>
              <p:nvPr/>
            </p:nvCxnSpPr>
            <p:spPr bwMode="auto">
              <a:xfrm flipH="1" flipV="1">
                <a:off x="4784" y="2274"/>
                <a:ext cx="273" cy="1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AutoShape 83"/>
              <p:cNvCxnSpPr>
                <a:cxnSpLocks noChangeShapeType="1"/>
              </p:cNvCxnSpPr>
              <p:nvPr/>
            </p:nvCxnSpPr>
            <p:spPr bwMode="auto">
              <a:xfrm flipH="1">
                <a:off x="4784" y="1955"/>
                <a:ext cx="319" cy="3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7" name="Text Box 84"/>
            <p:cNvSpPr txBox="1">
              <a:spLocks noChangeArrowheads="1"/>
            </p:cNvSpPr>
            <p:nvPr/>
          </p:nvSpPr>
          <p:spPr bwMode="auto">
            <a:xfrm>
              <a:off x="4502" y="1266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6E7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 tIns="46800" rIns="54000" bIns="46800">
              <a:spAutoFit/>
            </a:bodyPr>
            <a:lstStyle/>
            <a:p>
              <a:pPr algn="ctr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ea typeface="MS PGothic" charset="-128"/>
                </a:rPr>
                <a:t>Profiler</a:t>
              </a:r>
            </a:p>
          </p:txBody>
        </p:sp>
      </p:grpSp>
      <p:sp>
        <p:nvSpPr>
          <p:cNvPr id="88" name="AutoShape 101"/>
          <p:cNvSpPr>
            <a:spLocks noChangeArrowheads="1"/>
          </p:cNvSpPr>
          <p:nvPr/>
        </p:nvSpPr>
        <p:spPr bwMode="auto">
          <a:xfrm>
            <a:off x="7409367" y="4868848"/>
            <a:ext cx="431800" cy="342900"/>
          </a:xfrm>
          <a:prstGeom prst="leftRightArrow">
            <a:avLst>
              <a:gd name="adj1" fmla="val 50000"/>
              <a:gd name="adj2" fmla="val 251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endParaRPr lang="en-US"/>
          </a:p>
        </p:txBody>
      </p:sp>
      <p:sp>
        <p:nvSpPr>
          <p:cNvPr id="89" name="AutoShape 101"/>
          <p:cNvSpPr>
            <a:spLocks noChangeArrowheads="1"/>
          </p:cNvSpPr>
          <p:nvPr/>
        </p:nvSpPr>
        <p:spPr bwMode="auto">
          <a:xfrm>
            <a:off x="6978408" y="3238487"/>
            <a:ext cx="870780" cy="312902"/>
          </a:xfrm>
          <a:prstGeom prst="leftRightArrow">
            <a:avLst>
              <a:gd name="adj1" fmla="val 50000"/>
              <a:gd name="adj2" fmla="val 251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tIns="46800" rIns="54000" bIns="46800" anchor="ctr"/>
          <a:lstStyle/>
          <a:p>
            <a:endParaRPr lang="en-US"/>
          </a:p>
        </p:txBody>
      </p:sp>
      <p:cxnSp>
        <p:nvCxnSpPr>
          <p:cNvPr id="90" name="Straight Arrow Connector 89"/>
          <p:cNvCxnSpPr>
            <a:endCxn id="78" idx="2"/>
          </p:cNvCxnSpPr>
          <p:nvPr/>
        </p:nvCxnSpPr>
        <p:spPr>
          <a:xfrm flipV="1">
            <a:off x="8259506" y="5446698"/>
            <a:ext cx="499236" cy="9524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43" y="365125"/>
            <a:ext cx="1406757" cy="11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JIT Compilation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CF11F5-30E8-5742-9254-3F3A3B30CED0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43" y="365125"/>
            <a:ext cx="1406757" cy="116012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56968" y="2093913"/>
            <a:ext cx="6489700" cy="408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80988" indent="-280988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200">
                <a:solidFill>
                  <a:srgbClr val="7889FB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200">
                <a:solidFill>
                  <a:srgbClr val="7889FB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200">
                <a:solidFill>
                  <a:srgbClr val="7889FB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200">
                <a:solidFill>
                  <a:srgbClr val="7889FB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200">
                <a:solidFill>
                  <a:srgbClr val="7889FB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200">
                <a:solidFill>
                  <a:srgbClr val="7889FB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200">
                <a:solidFill>
                  <a:srgbClr val="7889FB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200">
                <a:solidFill>
                  <a:srgbClr val="7889FB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200">
                <a:solidFill>
                  <a:srgbClr val="7889FB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lnSpc>
                <a:spcPct val="80000"/>
              </a:lnSpc>
              <a:spcBef>
                <a:spcPts val="813"/>
              </a:spcBef>
              <a:buFont typeface="Wingdings" pitchFamily="2" charset="2"/>
              <a:buChar char=""/>
              <a:defRPr/>
            </a:pPr>
            <a:r>
              <a:rPr lang="en-US" sz="1800" b="0" dirty="0" smtClean="0">
                <a:solidFill>
                  <a:srgbClr val="000000"/>
                </a:solidFill>
              </a:rPr>
              <a:t>Methods start out running bytecode form directly</a:t>
            </a:r>
          </a:p>
          <a:p>
            <a:pPr marL="284163">
              <a:lnSpc>
                <a:spcPct val="80000"/>
              </a:lnSpc>
              <a:spcBef>
                <a:spcPts val="813"/>
              </a:spcBef>
              <a:buClrTx/>
              <a:buFontTx/>
              <a:buNone/>
              <a:defRPr/>
            </a:pPr>
            <a:endParaRPr lang="en-US" sz="1300" b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813"/>
              </a:spcBef>
              <a:buFont typeface="Wingdings" pitchFamily="2" charset="2"/>
              <a:buChar char=""/>
              <a:defRPr/>
            </a:pPr>
            <a:r>
              <a:rPr lang="en-US" sz="1800" b="0" dirty="0" smtClean="0">
                <a:solidFill>
                  <a:srgbClr val="000000"/>
                </a:solidFill>
              </a:rPr>
              <a:t>After many invocations (or via sampling) code get compiled at ‘cold’ or ‘warm’ level</a:t>
            </a:r>
            <a:br>
              <a:rPr lang="en-US" sz="1800" b="0" dirty="0" smtClean="0">
                <a:solidFill>
                  <a:srgbClr val="000000"/>
                </a:solidFill>
              </a:rPr>
            </a:br>
            <a:endParaRPr lang="en-US" sz="1800" b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813"/>
              </a:spcBef>
              <a:buFont typeface="Wingdings" pitchFamily="2" charset="2"/>
              <a:buChar char=""/>
              <a:defRPr/>
            </a:pPr>
            <a:r>
              <a:rPr lang="en-US" sz="1800" b="0" dirty="0" smtClean="0">
                <a:solidFill>
                  <a:srgbClr val="000000"/>
                </a:solidFill>
              </a:rPr>
              <a:t>Low overhead sampling thread is used to identify hot methods</a:t>
            </a:r>
          </a:p>
          <a:p>
            <a:pPr marL="284163">
              <a:lnSpc>
                <a:spcPct val="80000"/>
              </a:lnSpc>
              <a:spcBef>
                <a:spcPts val="813"/>
              </a:spcBef>
              <a:buClrTx/>
              <a:buFontTx/>
              <a:buNone/>
              <a:defRPr/>
            </a:pPr>
            <a:endParaRPr lang="en-US" sz="1300" b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813"/>
              </a:spcBef>
              <a:buFont typeface="Wingdings" pitchFamily="2" charset="2"/>
              <a:buChar char=""/>
              <a:defRPr/>
            </a:pPr>
            <a:r>
              <a:rPr lang="en-US" sz="1800" b="0" dirty="0" smtClean="0">
                <a:solidFill>
                  <a:srgbClr val="000000"/>
                </a:solidFill>
              </a:rPr>
              <a:t>Methods may get recompiled at ‘hot’ or ‘scorching’ levels (for more optimizations)</a:t>
            </a:r>
          </a:p>
          <a:p>
            <a:pPr marL="284163">
              <a:lnSpc>
                <a:spcPct val="80000"/>
              </a:lnSpc>
              <a:spcBef>
                <a:spcPts val="813"/>
              </a:spcBef>
              <a:buClrTx/>
              <a:buFontTx/>
              <a:buNone/>
              <a:defRPr/>
            </a:pPr>
            <a:endParaRPr lang="en-US" sz="1300" b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813"/>
              </a:spcBef>
              <a:buFont typeface="Wingdings" pitchFamily="2" charset="2"/>
              <a:buChar char=""/>
              <a:defRPr/>
            </a:pPr>
            <a:r>
              <a:rPr lang="en-US" sz="1800" b="0" dirty="0" smtClean="0">
                <a:solidFill>
                  <a:srgbClr val="000000"/>
                </a:solidFill>
              </a:rPr>
              <a:t>Transition to ‘scorching’ goes through a temporary profiling step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105914" y="2097088"/>
            <a:ext cx="1344613" cy="3405187"/>
            <a:chOff x="204" y="1321"/>
            <a:chExt cx="847" cy="2145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04" y="1729"/>
              <a:ext cx="847" cy="194"/>
            </a:xfrm>
            <a:prstGeom prst="rect">
              <a:avLst/>
            </a:prstGeom>
            <a:solidFill>
              <a:srgbClr val="6072FA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 algn="ctr" eaLnBrk="1" hangingPunct="1">
                <a:spcBef>
                  <a:spcPts val="875"/>
                </a:spcBef>
                <a:buClrTx/>
                <a:buFontTx/>
                <a:buNone/>
              </a:pPr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cold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04" y="2455"/>
              <a:ext cx="847" cy="194"/>
            </a:xfrm>
            <a:prstGeom prst="rect">
              <a:avLst/>
            </a:prstGeom>
            <a:solidFill>
              <a:srgbClr val="EBFD3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 algn="ctr" eaLnBrk="1" hangingPunct="1">
                <a:spcBef>
                  <a:spcPts val="875"/>
                </a:spcBef>
                <a:buClrTx/>
                <a:buFontTx/>
                <a:buNone/>
              </a:pP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hot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04" y="3272"/>
              <a:ext cx="847" cy="194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 algn="ctr" eaLnBrk="1" hangingPunct="1">
                <a:spcBef>
                  <a:spcPts val="875"/>
                </a:spcBef>
                <a:buClrTx/>
                <a:buFontTx/>
                <a:buNone/>
              </a:pP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scorching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04" y="2863"/>
              <a:ext cx="847" cy="195"/>
            </a:xfrm>
            <a:prstGeom prst="rect">
              <a:avLst/>
            </a:prstGeom>
            <a:solidFill>
              <a:srgbClr val="009999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 algn="ctr" eaLnBrk="1" hangingPunct="1">
                <a:spcBef>
                  <a:spcPts val="875"/>
                </a:spcBef>
                <a:buClrTx/>
                <a:buFontTx/>
                <a:buNone/>
              </a:pP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profiling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04" y="1321"/>
              <a:ext cx="847" cy="194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 algn="ctr" eaLnBrk="1" hangingPunct="1">
                <a:spcBef>
                  <a:spcPts val="875"/>
                </a:spcBef>
                <a:buClrTx/>
                <a:buFontTx/>
                <a:buNone/>
              </a:pP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interpreter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04" y="2092"/>
              <a:ext cx="847" cy="194"/>
            </a:xfrm>
            <a:prstGeom prst="rect">
              <a:avLst/>
            </a:prstGeom>
            <a:solidFill>
              <a:srgbClr val="FC848A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7889FB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 algn="ctr" eaLnBrk="1" hangingPunct="1">
                <a:spcBef>
                  <a:spcPts val="875"/>
                </a:spcBef>
                <a:buClrTx/>
                <a:buFontTx/>
                <a:buNone/>
              </a:pP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warm</a:t>
              </a:r>
            </a:p>
          </p:txBody>
        </p:sp>
        <p:cxnSp>
          <p:nvCxnSpPr>
            <p:cNvPr id="14" name="AutoShape 10"/>
            <p:cNvCxnSpPr>
              <a:cxnSpLocks noChangeShapeType="1"/>
              <a:stCxn id="8" idx="2"/>
              <a:endCxn id="13" idx="0"/>
            </p:cNvCxnSpPr>
            <p:nvPr/>
          </p:nvCxnSpPr>
          <p:spPr bwMode="auto">
            <a:xfrm>
              <a:off x="628" y="1924"/>
              <a:ext cx="0" cy="16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1"/>
            <p:cNvCxnSpPr>
              <a:cxnSpLocks noChangeShapeType="1"/>
              <a:stCxn id="13" idx="2"/>
              <a:endCxn id="9" idx="0"/>
            </p:cNvCxnSpPr>
            <p:nvPr/>
          </p:nvCxnSpPr>
          <p:spPr bwMode="auto">
            <a:xfrm>
              <a:off x="628" y="2287"/>
              <a:ext cx="0" cy="16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2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>
              <a:off x="628" y="2650"/>
              <a:ext cx="0" cy="21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3"/>
            <p:cNvCxnSpPr>
              <a:cxnSpLocks noChangeShapeType="1"/>
              <a:stCxn id="11" idx="2"/>
              <a:endCxn id="10" idx="0"/>
            </p:cNvCxnSpPr>
            <p:nvPr/>
          </p:nvCxnSpPr>
          <p:spPr bwMode="auto">
            <a:xfrm>
              <a:off x="628" y="3059"/>
              <a:ext cx="0" cy="21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4"/>
            <p:cNvCxnSpPr>
              <a:cxnSpLocks noChangeShapeType="1"/>
              <a:stCxn id="12" idx="2"/>
              <a:endCxn id="8" idx="0"/>
            </p:cNvCxnSpPr>
            <p:nvPr/>
          </p:nvCxnSpPr>
          <p:spPr bwMode="auto">
            <a:xfrm>
              <a:off x="628" y="1516"/>
              <a:ext cx="0" cy="21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19" name="AutoShape 15"/>
          <p:cNvCxnSpPr>
            <a:cxnSpLocks noChangeShapeType="1"/>
            <a:stCxn id="12" idx="3"/>
            <a:endCxn id="13" idx="3"/>
          </p:cNvCxnSpPr>
          <p:nvPr/>
        </p:nvCxnSpPr>
        <p:spPr bwMode="auto">
          <a:xfrm>
            <a:off x="2452114" y="2251075"/>
            <a:ext cx="1588" cy="1223963"/>
          </a:xfrm>
          <a:prstGeom prst="bentConnector3">
            <a:avLst>
              <a:gd name="adj1" fmla="val 160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AutoShape 16"/>
          <p:cNvCxnSpPr>
            <a:cxnSpLocks noChangeShapeType="1"/>
            <a:stCxn id="9" idx="3"/>
            <a:endCxn id="10" idx="3"/>
          </p:cNvCxnSpPr>
          <p:nvPr/>
        </p:nvCxnSpPr>
        <p:spPr bwMode="auto">
          <a:xfrm>
            <a:off x="2452114" y="4052888"/>
            <a:ext cx="1588" cy="1296987"/>
          </a:xfrm>
          <a:prstGeom prst="bentConnector3">
            <a:avLst>
              <a:gd name="adj1" fmla="val 160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08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J9 JVMs use sharing to reduce memory and startup costs </a:t>
            </a:r>
          </a:p>
          <a:p>
            <a:pPr lvl="1"/>
            <a:r>
              <a:rPr lang="en-US" dirty="0"/>
              <a:t>Ability to securely common Java class code across multiple JVM instances</a:t>
            </a:r>
          </a:p>
          <a:p>
            <a:pPr lvl="1"/>
            <a:r>
              <a:rPr lang="en-US" dirty="0"/>
              <a:t>Reduces footprint due to sharing of read-only components (Java code)</a:t>
            </a:r>
          </a:p>
          <a:p>
            <a:pPr lvl="1"/>
            <a:r>
              <a:rPr lang="en-US" dirty="0"/>
              <a:t>Reduces startup time by caching “ready to run” previously </a:t>
            </a:r>
            <a:r>
              <a:rPr lang="en-US" dirty="0" err="1"/>
              <a:t>JITed</a:t>
            </a:r>
            <a:r>
              <a:rPr lang="en-US" dirty="0"/>
              <a:t> code (Dynamic AOT)</a:t>
            </a:r>
          </a:p>
          <a:p>
            <a:pPr lvl="1">
              <a:defRPr/>
            </a:pPr>
            <a:r>
              <a:rPr lang="en-US" dirty="0"/>
              <a:t>Dynamic AOT  - reuse JIT code from multiple JVMs</a:t>
            </a:r>
          </a:p>
          <a:p>
            <a:pPr lvl="1">
              <a:defRPr/>
            </a:pPr>
            <a:r>
              <a:rPr lang="en-US" dirty="0"/>
              <a:t>Reduce memory use by </a:t>
            </a:r>
            <a:r>
              <a:rPr lang="en-US" b="1" dirty="0"/>
              <a:t>20%</a:t>
            </a:r>
            <a:r>
              <a:rPr lang="en-US" dirty="0"/>
              <a:t>, improve startup time </a:t>
            </a:r>
            <a:r>
              <a:rPr lang="en-US" b="1" dirty="0"/>
              <a:t>10-30 %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43" y="365125"/>
            <a:ext cx="1406757" cy="11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9107" y="259404"/>
            <a:ext cx="11699132" cy="6212732"/>
            <a:chOff x="441260" y="4071129"/>
            <a:chExt cx="4278312" cy="2036763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41260" y="4071129"/>
              <a:ext cx="4122737" cy="2036763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78240" rIns="120000" bIns="60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tabLst>
                  <a:tab pos="0" algn="l"/>
                  <a:tab pos="596885" algn="l"/>
                  <a:tab pos="1195887" algn="l"/>
                  <a:tab pos="1794888" algn="l"/>
                  <a:tab pos="2393891" algn="l"/>
                  <a:tab pos="2992892" algn="l"/>
                  <a:tab pos="3591894" algn="l"/>
                  <a:tab pos="4190895" algn="l"/>
                  <a:tab pos="4789898" algn="l"/>
                  <a:tab pos="5388899" algn="l"/>
                  <a:tab pos="5987901" algn="l"/>
                  <a:tab pos="6586902" algn="l"/>
                  <a:tab pos="7185904" algn="l"/>
                  <a:tab pos="7784905" algn="l"/>
                  <a:tab pos="8383908" algn="l"/>
                  <a:tab pos="8982909" algn="l"/>
                  <a:tab pos="9581911" algn="l"/>
                  <a:tab pos="10180912" algn="l"/>
                  <a:tab pos="10779914" algn="l"/>
                  <a:tab pos="11378916" algn="l"/>
                  <a:tab pos="11977918" algn="l"/>
                </a:tabLst>
                <a:defRPr/>
              </a:pPr>
              <a:r>
                <a:rPr lang="en-GB" sz="2400" b="1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 Fallback" charset="0"/>
                </a:rPr>
                <a:t>PERFORMANCE !</a:t>
              </a: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146" y="4526741"/>
              <a:ext cx="1276350" cy="1084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528947" y="4837892"/>
              <a:ext cx="331787" cy="66675"/>
            </a:xfrm>
            <a:prstGeom prst="rect">
              <a:avLst/>
            </a:prstGeom>
            <a:solidFill>
              <a:srgbClr val="0070C0"/>
            </a:solidFill>
            <a:ln w="12600" cap="sq">
              <a:solidFill>
                <a:srgbClr val="41719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>
                <a:ea typeface="ＭＳ Ｐゴシック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519422" y="5131579"/>
              <a:ext cx="336550" cy="68263"/>
            </a:xfrm>
            <a:prstGeom prst="rect">
              <a:avLst/>
            </a:prstGeom>
            <a:solidFill>
              <a:srgbClr val="00B050"/>
            </a:solidFill>
            <a:ln w="12600" cap="sq">
              <a:solidFill>
                <a:srgbClr val="41719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>
                <a:ea typeface="ＭＳ Ｐゴシック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516247" y="5439554"/>
              <a:ext cx="344487" cy="73025"/>
            </a:xfrm>
            <a:prstGeom prst="rect">
              <a:avLst/>
            </a:prstGeom>
            <a:solidFill>
              <a:srgbClr val="FFC000"/>
            </a:solidFill>
            <a:ln w="12600" cap="sq">
              <a:solidFill>
                <a:srgbClr val="41719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>
                <a:ea typeface="ＭＳ Ｐゴシック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22597" y="5725304"/>
              <a:ext cx="342900" cy="92075"/>
            </a:xfrm>
            <a:prstGeom prst="rect">
              <a:avLst/>
            </a:prstGeom>
            <a:solidFill>
              <a:srgbClr val="FF0000"/>
            </a:solidFill>
            <a:ln w="12600" cap="sq">
              <a:solidFill>
                <a:srgbClr val="41719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>
                <a:ea typeface="ＭＳ Ｐゴシック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522597" y="4517217"/>
              <a:ext cx="339725" cy="80962"/>
            </a:xfrm>
            <a:prstGeom prst="rect">
              <a:avLst/>
            </a:prstGeom>
            <a:solidFill>
              <a:srgbClr val="00B0F0"/>
            </a:solidFill>
            <a:ln w="12600" cap="sq">
              <a:solidFill>
                <a:srgbClr val="41719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>
                <a:ea typeface="ＭＳ Ｐゴシック" charset="0"/>
              </a:endParaRP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3848034" y="4439429"/>
              <a:ext cx="871538" cy="1587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0000" tIns="62400" rIns="120000" bIns="6240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333" dirty="0">
                  <a:solidFill>
                    <a:srgbClr val="000000"/>
                  </a:solidFill>
                  <a:latin typeface="Arial" charset="0"/>
                  <a:cs typeface="Droid Sans Fallback" charset="0"/>
                </a:rPr>
                <a:t>Java6</a:t>
              </a:r>
            </a:p>
            <a:p>
              <a:pPr>
                <a:defRPr/>
              </a:pPr>
              <a:r>
                <a:rPr lang="en-US" sz="1333" dirty="0">
                  <a:solidFill>
                    <a:srgbClr val="000000"/>
                  </a:solidFill>
                  <a:latin typeface="Arial" charset="0"/>
                  <a:cs typeface="Droid Sans Fallback" charset="0"/>
                </a:rPr>
                <a:t>SR16 FP4</a:t>
              </a:r>
            </a:p>
            <a:p>
              <a:pPr>
                <a:defRPr/>
              </a:pPr>
              <a:endParaRPr lang="en-US" sz="1333" dirty="0">
                <a:solidFill>
                  <a:srgbClr val="000000"/>
                </a:solidFill>
                <a:latin typeface="Arial" charset="0"/>
                <a:cs typeface="Droid Sans Fallback" charset="0"/>
              </a:endParaRPr>
            </a:p>
            <a:p>
              <a:pPr>
                <a:defRPr/>
              </a:pPr>
              <a:endParaRPr lang="en-US" sz="1333" dirty="0">
                <a:solidFill>
                  <a:srgbClr val="000000"/>
                </a:solidFill>
                <a:latin typeface="Arial" charset="0"/>
                <a:cs typeface="Droid Sans Fallback" charset="0"/>
              </a:endParaRPr>
            </a:p>
            <a:p>
              <a:pPr>
                <a:defRPr/>
              </a:pPr>
              <a:endParaRPr lang="en-US" sz="1333" dirty="0">
                <a:solidFill>
                  <a:srgbClr val="000000"/>
                </a:solidFill>
                <a:latin typeface="Arial" charset="0"/>
                <a:cs typeface="Droid Sans Fallback" charset="0"/>
              </a:endParaRPr>
            </a:p>
            <a:p>
              <a:pPr>
                <a:defRPr/>
              </a:pPr>
              <a:endParaRPr lang="en-US" sz="1333" dirty="0">
                <a:solidFill>
                  <a:srgbClr val="000000"/>
                </a:solidFill>
                <a:latin typeface="Arial" charset="0"/>
                <a:cs typeface="Droid Sans Fallback" charset="0"/>
              </a:endParaRPr>
            </a:p>
            <a:p>
              <a:pPr>
                <a:defRPr/>
              </a:pPr>
              <a:r>
                <a:rPr lang="en-US" sz="1333" dirty="0">
                  <a:solidFill>
                    <a:srgbClr val="000000"/>
                  </a:solidFill>
                  <a:latin typeface="Arial" charset="0"/>
                  <a:cs typeface="Droid Sans Fallback" charset="0"/>
                </a:rPr>
                <a:t>Java 6.1</a:t>
              </a:r>
            </a:p>
            <a:p>
              <a:pPr>
                <a:defRPr/>
              </a:pPr>
              <a:r>
                <a:rPr lang="en-US" sz="1333" dirty="0">
                  <a:solidFill>
                    <a:srgbClr val="000000"/>
                  </a:solidFill>
                  <a:latin typeface="Arial" charset="0"/>
                  <a:cs typeface="Droid Sans Fallback" charset="0"/>
                </a:rPr>
                <a:t>SR8 FP4</a:t>
              </a:r>
            </a:p>
            <a:p>
              <a:pPr>
                <a:defRPr/>
              </a:pPr>
              <a:endParaRPr lang="en-US" sz="1333" dirty="0">
                <a:solidFill>
                  <a:srgbClr val="000000"/>
                </a:solidFill>
                <a:latin typeface="Arial" charset="0"/>
                <a:cs typeface="Droid Sans Fallback" charset="0"/>
              </a:endParaRPr>
            </a:p>
            <a:p>
              <a:pPr>
                <a:defRPr/>
              </a:pPr>
              <a:endParaRPr lang="en-US" sz="1333" dirty="0">
                <a:solidFill>
                  <a:srgbClr val="000000"/>
                </a:solidFill>
                <a:latin typeface="Arial" charset="0"/>
                <a:cs typeface="Droid Sans Fallback" charset="0"/>
              </a:endParaRPr>
            </a:p>
            <a:p>
              <a:pPr>
                <a:defRPr/>
              </a:pPr>
              <a:endParaRPr lang="en-US" sz="1333" dirty="0">
                <a:solidFill>
                  <a:srgbClr val="000000"/>
                </a:solidFill>
                <a:latin typeface="Arial" charset="0"/>
                <a:cs typeface="Droid Sans Fallback" charset="0"/>
              </a:endParaRPr>
            </a:p>
            <a:p>
              <a:pPr>
                <a:defRPr/>
              </a:pPr>
              <a:r>
                <a:rPr lang="en-US" sz="1333" dirty="0">
                  <a:solidFill>
                    <a:srgbClr val="000000"/>
                  </a:solidFill>
                  <a:latin typeface="Arial" charset="0"/>
                  <a:cs typeface="Droid Sans Fallback" charset="0"/>
                </a:rPr>
                <a:t>Java 7</a:t>
              </a:r>
            </a:p>
            <a:p>
              <a:pPr>
                <a:defRPr/>
              </a:pPr>
              <a:r>
                <a:rPr lang="en-US" sz="1333" dirty="0">
                  <a:solidFill>
                    <a:srgbClr val="000000"/>
                  </a:solidFill>
                  <a:latin typeface="Arial" charset="0"/>
                  <a:cs typeface="Droid Sans Fallback" charset="0"/>
                </a:rPr>
                <a:t>SR9</a:t>
              </a:r>
            </a:p>
            <a:p>
              <a:pPr>
                <a:defRPr/>
              </a:pPr>
              <a:endParaRPr lang="en-US" sz="1333" dirty="0">
                <a:solidFill>
                  <a:srgbClr val="000000"/>
                </a:solidFill>
                <a:latin typeface="Arial" charset="0"/>
                <a:cs typeface="Droid Sans Fallback" charset="0"/>
              </a:endParaRPr>
            </a:p>
            <a:p>
              <a:pPr>
                <a:defRPr/>
              </a:pPr>
              <a:endParaRPr lang="en-US" sz="1333" dirty="0">
                <a:solidFill>
                  <a:srgbClr val="000000"/>
                </a:solidFill>
                <a:latin typeface="Arial" charset="0"/>
                <a:cs typeface="Droid Sans Fallback" charset="0"/>
              </a:endParaRPr>
            </a:p>
            <a:p>
              <a:pPr>
                <a:defRPr/>
              </a:pPr>
              <a:endParaRPr lang="en-US" sz="1333" dirty="0">
                <a:solidFill>
                  <a:srgbClr val="000000"/>
                </a:solidFill>
                <a:latin typeface="Arial" charset="0"/>
                <a:cs typeface="Droid Sans Fallback" charset="0"/>
              </a:endParaRPr>
            </a:p>
            <a:p>
              <a:pPr>
                <a:defRPr/>
              </a:pPr>
              <a:r>
                <a:rPr lang="en-US" sz="1333" dirty="0">
                  <a:solidFill>
                    <a:srgbClr val="000000"/>
                  </a:solidFill>
                  <a:latin typeface="Arial" charset="0"/>
                  <a:cs typeface="Droid Sans Fallback" charset="0"/>
                </a:rPr>
                <a:t>Java 7.1</a:t>
              </a:r>
            </a:p>
            <a:p>
              <a:pPr>
                <a:defRPr/>
              </a:pPr>
              <a:r>
                <a:rPr lang="en-US" sz="1333" dirty="0">
                  <a:solidFill>
                    <a:srgbClr val="000000"/>
                  </a:solidFill>
                  <a:latin typeface="Arial" charset="0"/>
                  <a:cs typeface="Droid Sans Fallback" charset="0"/>
                </a:rPr>
                <a:t>SR3</a:t>
              </a:r>
            </a:p>
            <a:p>
              <a:pPr>
                <a:defRPr/>
              </a:pPr>
              <a:endParaRPr lang="en-US" sz="1333" dirty="0">
                <a:solidFill>
                  <a:srgbClr val="000000"/>
                </a:solidFill>
                <a:latin typeface="Arial" charset="0"/>
                <a:cs typeface="Droid Sans Fallback" charset="0"/>
              </a:endParaRPr>
            </a:p>
            <a:p>
              <a:pPr>
                <a:defRPr/>
              </a:pPr>
              <a:endParaRPr lang="en-US" sz="1333" dirty="0">
                <a:solidFill>
                  <a:srgbClr val="000000"/>
                </a:solidFill>
                <a:latin typeface="Arial" charset="0"/>
                <a:cs typeface="Droid Sans Fallback" charset="0"/>
              </a:endParaRPr>
            </a:p>
            <a:p>
              <a:pPr>
                <a:defRPr/>
              </a:pPr>
              <a:endParaRPr lang="en-US" sz="1333" dirty="0">
                <a:solidFill>
                  <a:srgbClr val="000000"/>
                </a:solidFill>
                <a:latin typeface="Arial" charset="0"/>
                <a:cs typeface="Droid Sans Fallback" charset="0"/>
              </a:endParaRPr>
            </a:p>
            <a:p>
              <a:pPr>
                <a:defRPr/>
              </a:pPr>
              <a:r>
                <a:rPr lang="en-US" sz="1333" dirty="0">
                  <a:solidFill>
                    <a:srgbClr val="000000"/>
                  </a:solidFill>
                  <a:latin typeface="Arial" charset="0"/>
                  <a:cs typeface="Droid Sans Fallback" charset="0"/>
                </a:rPr>
                <a:t>Java 8</a:t>
              </a:r>
            </a:p>
            <a:p>
              <a:pPr>
                <a:defRPr/>
              </a:pPr>
              <a:r>
                <a:rPr lang="en-US" sz="1333" dirty="0">
                  <a:solidFill>
                    <a:srgbClr val="000000"/>
                  </a:solidFill>
                  <a:latin typeface="Arial" charset="0"/>
                  <a:cs typeface="Droid Sans Fallback" charset="0"/>
                </a:rPr>
                <a:t>SR1</a:t>
              </a:r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538098" y="5664979"/>
              <a:ext cx="1295400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71040" rIns="120000" bIns="60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1467">
                  <a:solidFill>
                    <a:srgbClr val="000000"/>
                  </a:solidFill>
                  <a:latin typeface="Arial" charset="0"/>
                  <a:cs typeface="Droid Sans Fallback" charset="0"/>
                </a:rPr>
                <a:t>Apache Spark 1.4</a:t>
              </a: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498" y="4475942"/>
              <a:ext cx="1571625" cy="123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 xmlns:r="http://schemas.openxmlformats.org/officeDocument/2006/relationships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1887473" y="5664979"/>
              <a:ext cx="165417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0000" tIns="71040" rIns="120000" bIns="60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1467">
                  <a:solidFill>
                    <a:srgbClr val="000000"/>
                  </a:solidFill>
                  <a:latin typeface="Arial" charset="0"/>
                  <a:cs typeface="Droid Sans Fallback" charset="0"/>
                </a:rPr>
                <a:t>Daytrader3 Linux Intel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3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72513"/>
            <a:ext cx="7759700" cy="4208913"/>
          </a:xfrm>
        </p:spPr>
        <p:txBody>
          <a:bodyPr>
            <a:noAutofit/>
          </a:bodyPr>
          <a:lstStyle/>
          <a:p>
            <a:r>
              <a:rPr lang="en-US" sz="2400" dirty="0" smtClean="0">
                <a:hlinkClick r:id="rId2"/>
              </a:rPr>
              <a:t/>
            </a:r>
            <a:br>
              <a:rPr lang="en-US" sz="2400" dirty="0" smtClean="0">
                <a:hlinkClick r:id="rId2"/>
              </a:rPr>
            </a:b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://www.eclipse.org/omr</a:t>
            </a:r>
            <a:br>
              <a:rPr lang="en-US" sz="2400" dirty="0">
                <a:hlinkClick r:id="rId2"/>
              </a:rPr>
            </a:b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github.com/eclipse/omr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hlinkClick r:id="rId4"/>
              </a:rPr>
              <a:t>https://developer.ibm.com/open/omr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Dual License:</a:t>
            </a:r>
            <a:br>
              <a:rPr lang="en-US" sz="2400" dirty="0"/>
            </a:br>
            <a:r>
              <a:rPr lang="en-US" sz="2400" dirty="0"/>
              <a:t>Eclipse Public License V1.0</a:t>
            </a:r>
            <a:br>
              <a:rPr lang="en-US" sz="2400" dirty="0"/>
            </a:br>
            <a:r>
              <a:rPr lang="en-US" sz="2400" dirty="0"/>
              <a:t>Apache 2.0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Contributors very welcome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github.com/eclipse/omr/blob/master/CONTRIBUTING.md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1313674"/>
            <a:ext cx="77597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BF0B0B"/>
                </a:solidFill>
              </a:rPr>
              <a:t>Eclipse </a:t>
            </a:r>
            <a:r>
              <a:rPr lang="en-US" smtClean="0">
                <a:solidFill>
                  <a:srgbClr val="BF0B0B"/>
                </a:solidFill>
              </a:rPr>
              <a:t>OMR</a:t>
            </a:r>
            <a:endParaRPr lang="en-US" dirty="0" smtClean="0">
              <a:solidFill>
                <a:srgbClr val="BF0B0B"/>
              </a:solidFill>
            </a:endParaRPr>
          </a:p>
          <a:p>
            <a:r>
              <a:rPr lang="en-US" dirty="0" smtClean="0">
                <a:solidFill>
                  <a:srgbClr val="BF0B0B"/>
                </a:solidFill>
              </a:rPr>
              <a:t>Created March 2016</a:t>
            </a:r>
            <a:endParaRPr lang="en-US" dirty="0">
              <a:solidFill>
                <a:srgbClr val="BF0B0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3356" y="322280"/>
            <a:ext cx="1312587" cy="1420813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F21349-6DCC-204B-92EE-4E7A39966C0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0B0B"/>
                </a:solidFill>
              </a:rPr>
              <a:t>Eclipse OMR Mission</a:t>
            </a:r>
            <a:endParaRPr lang="en-US" dirty="0">
              <a:solidFill>
                <a:srgbClr val="BF0B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63276" cy="4819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Build an open reusable language runtime foundation for cloud platforms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accelerate advancement and innovation</a:t>
            </a:r>
          </a:p>
          <a:p>
            <a:pPr lvl="1"/>
            <a:endParaRPr lang="is-IS" dirty="0" smtClean="0"/>
          </a:p>
          <a:p>
            <a:pPr lvl="1"/>
            <a:r>
              <a:rPr lang="is-IS" dirty="0" smtClean="0"/>
              <a:t>In full cooperation with existing language communities</a:t>
            </a:r>
            <a:endParaRPr lang="en-US" dirty="0"/>
          </a:p>
          <a:p>
            <a:pPr lvl="1"/>
            <a:endParaRPr lang="is-IS" dirty="0" smtClean="0"/>
          </a:p>
          <a:p>
            <a:pPr lvl="1"/>
            <a:r>
              <a:rPr lang="is-IS" dirty="0" smtClean="0"/>
              <a:t>Engaging</a:t>
            </a:r>
            <a:r>
              <a:rPr lang="en-US" dirty="0" smtClean="0"/>
              <a:t> a diverse community of people interested in language runtimes</a:t>
            </a:r>
          </a:p>
          <a:p>
            <a:pPr lvl="2"/>
            <a:r>
              <a:rPr lang="en-US" dirty="0" smtClean="0"/>
              <a:t>Professional developers</a:t>
            </a:r>
          </a:p>
          <a:p>
            <a:pPr lvl="2"/>
            <a:r>
              <a:rPr lang="en-US" dirty="0" smtClean="0"/>
              <a:t>Researchers</a:t>
            </a:r>
          </a:p>
          <a:p>
            <a:pPr lvl="2"/>
            <a:r>
              <a:rPr lang="en-US" dirty="0" smtClean="0"/>
              <a:t>Students</a:t>
            </a:r>
          </a:p>
          <a:p>
            <a:pPr lvl="2"/>
            <a:r>
              <a:rPr lang="en-US" dirty="0" smtClean="0"/>
              <a:t>Hobbyists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12B4-D725-5947-8505-18082CFEE7EA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2" y="385125"/>
            <a:ext cx="1093367" cy="11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OMR Components Currently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041"/>
            <a:ext cx="10515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port			platform abstraction (porting) library</a:t>
            </a:r>
          </a:p>
          <a:p>
            <a:pPr marL="0" indent="0">
              <a:buNone/>
            </a:pPr>
            <a:r>
              <a:rPr lang="en-US" sz="1600" dirty="0"/>
              <a:t>thread			cross platform </a:t>
            </a:r>
            <a:r>
              <a:rPr lang="en-US" sz="1600" dirty="0" err="1"/>
              <a:t>pthread</a:t>
            </a:r>
            <a:r>
              <a:rPr lang="en-US" sz="1600" dirty="0"/>
              <a:t>-like threading library</a:t>
            </a:r>
          </a:p>
          <a:p>
            <a:pPr marL="0" indent="0">
              <a:buNone/>
            </a:pPr>
            <a:r>
              <a:rPr lang="en-US" sz="1600" dirty="0" err="1"/>
              <a:t>vm</a:t>
            </a:r>
            <a:r>
              <a:rPr lang="en-US" sz="1600" dirty="0"/>
              <a:t>			APIs to manage per-interpreter and per-thread contexts</a:t>
            </a:r>
          </a:p>
          <a:p>
            <a:pPr marL="0" indent="0">
              <a:buNone/>
            </a:pPr>
            <a:r>
              <a:rPr lang="en-US" sz="1600" dirty="0" err="1"/>
              <a:t>gc</a:t>
            </a:r>
            <a:r>
              <a:rPr lang="en-US" sz="1600" dirty="0"/>
              <a:t>			garbage collection framework for managed heaps</a:t>
            </a:r>
          </a:p>
          <a:p>
            <a:pPr marL="0" indent="0">
              <a:buNone/>
            </a:pPr>
            <a:r>
              <a:rPr lang="en-US" sz="1600" dirty="0"/>
              <a:t>compiler			extensible compiler framework</a:t>
            </a:r>
          </a:p>
          <a:p>
            <a:pPr marL="0" indent="0">
              <a:buNone/>
            </a:pPr>
            <a:r>
              <a:rPr lang="en-US" sz="1600" dirty="0" err="1"/>
              <a:t>jitbuilder</a:t>
            </a:r>
            <a:r>
              <a:rPr lang="en-US" sz="1600" dirty="0"/>
              <a:t>			WIP project to simplify bring up for a new JIT compiler</a:t>
            </a:r>
          </a:p>
          <a:p>
            <a:pPr marL="0" indent="0">
              <a:buNone/>
            </a:pPr>
            <a:r>
              <a:rPr lang="en-US" sz="1600" dirty="0" err="1"/>
              <a:t>omrtrace</a:t>
            </a:r>
            <a:r>
              <a:rPr lang="en-US" sz="1600" dirty="0"/>
              <a:t>			library for publishing trace events for </a:t>
            </a:r>
            <a:r>
              <a:rPr lang="en-US" sz="1600" dirty="0" smtClean="0"/>
              <a:t>monitoring/diagnostics</a:t>
            </a:r>
          </a:p>
          <a:p>
            <a:pPr marL="0" indent="0">
              <a:buNone/>
            </a:pPr>
            <a:r>
              <a:rPr lang="en-US" sz="1600" dirty="0" err="1" smtClean="0"/>
              <a:t>fvtest</a:t>
            </a:r>
            <a:r>
              <a:rPr lang="en-US" sz="1600" dirty="0"/>
              <a:t>			language independent test framework built on the example glue so that 					</a:t>
            </a:r>
            <a:r>
              <a:rPr lang="en-US" sz="1600" dirty="0" smtClean="0"/>
              <a:t>components </a:t>
            </a:r>
            <a:r>
              <a:rPr lang="en-US" sz="1600" dirty="0"/>
              <a:t>can be tested outside of a language runtime, </a:t>
            </a:r>
            <a:r>
              <a:rPr lang="en-US" sz="1600" dirty="0" smtClean="0"/>
              <a:t>uses </a:t>
            </a:r>
            <a:r>
              <a:rPr lang="en-US" sz="1600" dirty="0"/>
              <a:t>Google Test 1.7 framework</a:t>
            </a:r>
          </a:p>
          <a:p>
            <a:pPr marL="0" indent="0">
              <a:buNone/>
            </a:pPr>
            <a:r>
              <a:rPr lang="en-US" sz="1600" dirty="0"/>
              <a:t>+ a few others</a:t>
            </a:r>
          </a:p>
          <a:p>
            <a:pPr marL="0" indent="0">
              <a:buNone/>
            </a:pPr>
            <a:r>
              <a:rPr lang="en-US" sz="1600" dirty="0"/>
              <a:t>~800KLOC at this point, more components coming!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12B4-D725-5947-8505-18082CFEE7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93264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“We believe open ecosystems and partnerships are key to our future innovation.”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305" y="3850105"/>
            <a:ext cx="9428747" cy="1882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-- </a:t>
            </a:r>
            <a:r>
              <a:rPr lang="en-US" sz="1600" dirty="0" err="1"/>
              <a:t>Ginni</a:t>
            </a:r>
            <a:r>
              <a:rPr lang="en-US" sz="1600" dirty="0"/>
              <a:t> Rometty</a:t>
            </a:r>
            <a:br>
              <a:rPr lang="en-US" sz="1600" dirty="0"/>
            </a:br>
            <a:r>
              <a:rPr lang="en-US" sz="1600" dirty="0"/>
              <a:t>(http://www.ibm.com/annualreport/2014/chairmans-letter.html)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12B4-D725-5947-8505-18082CFEE7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J9 –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43" y="365125"/>
            <a:ext cx="1406757" cy="1160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88" y="1578769"/>
            <a:ext cx="4488264" cy="448826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0787" y="1202335"/>
            <a:ext cx="11191615" cy="5080459"/>
          </a:xfrm>
          <a:prstGeom prst="rect">
            <a:avLst/>
          </a:prstGeom>
        </p:spPr>
        <p:txBody>
          <a:bodyPr/>
          <a:lstStyle>
            <a:lvl1pPr marL="173038" indent="-173038" algn="l" rtl="0" fontAlgn="base"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D6E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588" indent="-163513" algn="l" rtl="0" fontAlgn="base"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charset="0"/>
              <a:buChar char="–"/>
              <a:defRPr sz="1600">
                <a:solidFill>
                  <a:srgbClr val="6D6E70"/>
                </a:solidFill>
                <a:latin typeface="Arial" pitchFamily="34" charset="0"/>
                <a:cs typeface="Arial" pitchFamily="34" charset="0"/>
              </a:defRPr>
            </a:lvl2pPr>
            <a:lvl3pPr marL="855663" indent="-173038" algn="l" rtl="0" fontAlgn="base"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D6E70"/>
                </a:solidFill>
                <a:latin typeface="Arial" pitchFamily="34" charset="0"/>
                <a:cs typeface="Arial" pitchFamily="34" charset="0"/>
              </a:defRPr>
            </a:lvl3pPr>
            <a:lvl4pPr marL="1203325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  <a:latin typeface="Arial" charset="0"/>
              </a:defRPr>
            </a:lvl4pPr>
            <a:lvl5pPr marL="15398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5pPr>
            <a:lvl6pPr marL="19970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6pPr>
            <a:lvl7pPr marL="24542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7pPr>
            <a:lvl8pPr marL="29114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8pPr>
            <a:lvl9pPr marL="33686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380990" indent="-380990">
              <a:buFont typeface="Arial"/>
              <a:buChar char="•"/>
            </a:pPr>
            <a:endParaRPr lang="en-US" altLang="ja-JP" sz="3733" kern="0" dirty="0"/>
          </a:p>
          <a:p>
            <a:pPr marL="0" indent="0">
              <a:buNone/>
            </a:pPr>
            <a:r>
              <a:rPr lang="en-US" altLang="ja-JP" sz="3733" kern="0" dirty="0"/>
              <a:t>		Collaboration</a:t>
            </a:r>
          </a:p>
          <a:p>
            <a:pPr marL="0" indent="0">
              <a:buNone/>
            </a:pPr>
            <a:r>
              <a:rPr lang="en-US" altLang="ja-JP" sz="3733" kern="0" dirty="0"/>
              <a:t>		Competition</a:t>
            </a:r>
          </a:p>
          <a:p>
            <a:pPr marL="0" indent="0">
              <a:buNone/>
            </a:pPr>
            <a:r>
              <a:rPr lang="en-US" altLang="ja-JP" sz="3733" kern="0" dirty="0"/>
              <a:t>		Polyglot</a:t>
            </a:r>
          </a:p>
          <a:p>
            <a:pPr marL="0" indent="0">
              <a:buNone/>
            </a:pPr>
            <a:r>
              <a:rPr lang="en-US" altLang="ja-JP" sz="3733" kern="0" dirty="0"/>
              <a:t>		Platforms</a:t>
            </a:r>
          </a:p>
          <a:p>
            <a:pPr marL="380990" indent="-380990">
              <a:buFont typeface="Arial"/>
              <a:buChar char="•"/>
            </a:pPr>
            <a:endParaRPr lang="en-US" altLang="ja-JP" sz="3733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0787" y="1202335"/>
            <a:ext cx="11191615" cy="5080459"/>
          </a:xfrm>
          <a:prstGeom prst="rect">
            <a:avLst/>
          </a:prstGeom>
        </p:spPr>
        <p:txBody>
          <a:bodyPr/>
          <a:lstStyle>
            <a:lvl1pPr marL="173038" indent="-173038" algn="l" rtl="0" fontAlgn="base"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D6E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588" indent="-163513" algn="l" rtl="0" fontAlgn="base"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charset="0"/>
              <a:buChar char="–"/>
              <a:defRPr sz="1600">
                <a:solidFill>
                  <a:srgbClr val="6D6E70"/>
                </a:solidFill>
                <a:latin typeface="Arial" pitchFamily="34" charset="0"/>
                <a:cs typeface="Arial" pitchFamily="34" charset="0"/>
              </a:defRPr>
            </a:lvl2pPr>
            <a:lvl3pPr marL="855663" indent="-173038" algn="l" rtl="0" fontAlgn="base"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D6E70"/>
                </a:solidFill>
                <a:latin typeface="Arial" pitchFamily="34" charset="0"/>
                <a:cs typeface="Arial" pitchFamily="34" charset="0"/>
              </a:defRPr>
            </a:lvl3pPr>
            <a:lvl4pPr marL="1203325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  <a:latin typeface="Arial" charset="0"/>
              </a:defRPr>
            </a:lvl4pPr>
            <a:lvl5pPr marL="15398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5pPr>
            <a:lvl6pPr marL="19970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6pPr>
            <a:lvl7pPr marL="24542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7pPr>
            <a:lvl8pPr marL="29114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8pPr>
            <a:lvl9pPr marL="33686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380990" indent="-380990">
              <a:buFont typeface="Arial"/>
              <a:buChar char="•"/>
            </a:pPr>
            <a:endParaRPr lang="en-US" altLang="ja-JP" sz="3733" kern="0" dirty="0"/>
          </a:p>
          <a:p>
            <a:pPr marL="0" indent="0">
              <a:buNone/>
            </a:pPr>
            <a:r>
              <a:rPr lang="en-US" altLang="ja-JP" sz="3733" kern="0" dirty="0"/>
              <a:t>		Collaboration</a:t>
            </a:r>
          </a:p>
          <a:p>
            <a:pPr marL="0" indent="0">
              <a:buNone/>
            </a:pPr>
            <a:r>
              <a:rPr lang="en-US" altLang="ja-JP" sz="3733" kern="0" dirty="0"/>
              <a:t>		Competition</a:t>
            </a:r>
          </a:p>
          <a:p>
            <a:pPr marL="0" indent="0">
              <a:buNone/>
            </a:pPr>
            <a:r>
              <a:rPr lang="en-US" altLang="ja-JP" sz="3733" kern="0" dirty="0"/>
              <a:t>		Polyglot</a:t>
            </a:r>
          </a:p>
          <a:p>
            <a:pPr marL="0" indent="0">
              <a:buNone/>
            </a:pPr>
            <a:r>
              <a:rPr lang="en-US" altLang="ja-JP" sz="3733" kern="0" dirty="0"/>
              <a:t>		Platforms</a:t>
            </a:r>
          </a:p>
          <a:p>
            <a:pPr marL="380990" indent="-380990">
              <a:buFont typeface="Arial"/>
              <a:buChar char="•"/>
            </a:pPr>
            <a:endParaRPr lang="en-US" altLang="ja-JP" sz="3733" kern="0" dirty="0"/>
          </a:p>
        </p:txBody>
      </p:sp>
      <p:sp>
        <p:nvSpPr>
          <p:cNvPr id="10" name="AutoShape 41"/>
          <p:cNvSpPr>
            <a:spLocks/>
          </p:cNvSpPr>
          <p:nvPr/>
        </p:nvSpPr>
        <p:spPr bwMode="auto">
          <a:xfrm>
            <a:off x="1802444" y="2181123"/>
            <a:ext cx="454629" cy="42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lIns="19045" tIns="19045" rIns="19045" bIns="19045" anchor="ctr"/>
          <a:lstStyle/>
          <a:p>
            <a:pPr defTabSz="171400">
              <a:defRPr/>
            </a:pPr>
            <a:endParaRPr lang="es-ES" sz="1067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" name="AutoShape 41"/>
          <p:cNvSpPr>
            <a:spLocks/>
          </p:cNvSpPr>
          <p:nvPr/>
        </p:nvSpPr>
        <p:spPr bwMode="auto">
          <a:xfrm>
            <a:off x="1802453" y="3059495"/>
            <a:ext cx="454629" cy="42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lIns="19045" tIns="19045" rIns="19045" bIns="19045" anchor="ctr"/>
          <a:lstStyle/>
          <a:p>
            <a:pPr defTabSz="171400">
              <a:defRPr/>
            </a:pPr>
            <a:endParaRPr lang="es-ES" sz="1067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AutoShape 41"/>
          <p:cNvSpPr>
            <a:spLocks/>
          </p:cNvSpPr>
          <p:nvPr/>
        </p:nvSpPr>
        <p:spPr bwMode="auto">
          <a:xfrm>
            <a:off x="1814474" y="3898721"/>
            <a:ext cx="454629" cy="42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lIns="19045" tIns="19045" rIns="19045" bIns="19045" anchor="ctr"/>
          <a:lstStyle/>
          <a:p>
            <a:pPr defTabSz="171400">
              <a:defRPr/>
            </a:pPr>
            <a:endParaRPr lang="es-ES" sz="1067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" name="AutoShape 41"/>
          <p:cNvSpPr>
            <a:spLocks/>
          </p:cNvSpPr>
          <p:nvPr/>
        </p:nvSpPr>
        <p:spPr bwMode="auto">
          <a:xfrm>
            <a:off x="1814472" y="4764813"/>
            <a:ext cx="454629" cy="42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lIns="19045" tIns="19045" rIns="19045" bIns="19045" anchor="ctr"/>
          <a:lstStyle/>
          <a:p>
            <a:pPr defTabSz="171400">
              <a:defRPr/>
            </a:pPr>
            <a:endParaRPr lang="es-ES" sz="1067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</a:t>
            </a:r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THE INFORMATION CONTAINED IN THIS PRESENTATION IS PROVIDED FOR INFORMATIONAL PURPOSES ONLY.</a:t>
            </a:r>
          </a:p>
          <a:p>
            <a:r>
              <a:rPr lang="en-US" sz="1200" dirty="0"/>
              <a:t>WHILST EFFORTS WERE MADE TO VERIFY THE COMPLETENESS AND ACCURACY OF THE INFORMATION </a:t>
            </a:r>
            <a:br>
              <a:rPr lang="en-US" sz="1200" dirty="0"/>
            </a:br>
            <a:r>
              <a:rPr lang="en-US" sz="1200" dirty="0"/>
              <a:t>CONTAINED IN THIS PRESENTATION, IT IS PROVIDED “AS IS”, WITHOUT WARRANTY OF ANY KIND, </a:t>
            </a:r>
            <a:br>
              <a:rPr lang="en-US" sz="1200" dirty="0"/>
            </a:br>
            <a:r>
              <a:rPr lang="en-US" sz="1200" dirty="0"/>
              <a:t>EXPRESS OR IMPLIED.</a:t>
            </a:r>
          </a:p>
          <a:p>
            <a:r>
              <a:rPr lang="en-US" sz="1200" dirty="0"/>
              <a:t>ALL PERFORMANCE DATA INCLUDED IN THIS PRESENTATION HAVE BEEN GATHERED IN A CONTROLLED </a:t>
            </a:r>
            <a:br>
              <a:rPr lang="en-US" sz="1200" dirty="0"/>
            </a:br>
            <a:r>
              <a:rPr lang="en-US" sz="1200" dirty="0"/>
              <a:t>ENVIRONMENT.  YOUR OWN TEST RESULTS MAY VARY BASED ON HARDWARE, SOFTWARE OR </a:t>
            </a:r>
            <a:br>
              <a:rPr lang="en-US" sz="1200" dirty="0"/>
            </a:br>
            <a:r>
              <a:rPr lang="en-US" sz="1200" dirty="0"/>
              <a:t>INFRASTRUCTURE DIFFERENCES.</a:t>
            </a:r>
          </a:p>
          <a:p>
            <a:r>
              <a:rPr lang="en-US" sz="1200" dirty="0"/>
              <a:t>ALL DATA INCLUDED IN THIS PRESENTATION ARE MEANT TO BE USED ONLY AS A GUIDE.</a:t>
            </a:r>
          </a:p>
          <a:p>
            <a:r>
              <a:rPr lang="en-US" sz="1200" dirty="0"/>
              <a:t>IN ADDITION, THE INFORMATION CONTAINED IN THIS PRESENTATION IS BASED ON IBM’S CURRENT </a:t>
            </a:r>
            <a:br>
              <a:rPr lang="en-US" sz="1200" dirty="0"/>
            </a:br>
            <a:r>
              <a:rPr lang="en-US" sz="1200" dirty="0"/>
              <a:t>PRODUCT PLANS AND STRATEGY, WHICH ARE SUBJECT TO CHANGE BY IBM, WITHOUT NOTICE.</a:t>
            </a:r>
          </a:p>
          <a:p>
            <a:r>
              <a:rPr lang="en-US" sz="1200" dirty="0"/>
              <a:t>IBM AND ITS AFFILIATED COMPANIES SHALL NOT BE RESPONSIBLE FOR ANY DAMAGES ARISING OUT </a:t>
            </a:r>
            <a:br>
              <a:rPr lang="en-US" sz="1200" dirty="0"/>
            </a:br>
            <a:r>
              <a:rPr lang="en-US" sz="1200" dirty="0"/>
              <a:t>OF THE USE OF, OR OTHERWISE RELATED TO, THIS PRESENTATION OR ANY OTHER DOCUMENTATION.</a:t>
            </a:r>
          </a:p>
          <a:p>
            <a:r>
              <a:rPr lang="en-US" sz="1200" dirty="0"/>
              <a:t>NOTHING CONTAINED IN THIS PRESENTATION IS INTENDED TO, OR SHALL HAVE THE EFFECT OF:</a:t>
            </a:r>
          </a:p>
          <a:p>
            <a:pPr lvl="1"/>
            <a:r>
              <a:rPr lang="en-US" sz="1200" dirty="0"/>
              <a:t>CREATING ANY WARRANT OR REPRESENTATION FROM IBM, ITS AFFILIATED COMPANIES OR ITS </a:t>
            </a:r>
            <a:br>
              <a:rPr lang="en-US" sz="1200" dirty="0"/>
            </a:br>
            <a:r>
              <a:rPr lang="en-US" sz="1200" dirty="0"/>
              <a:t>OR THEIR SUPPLIERS AND/OR LICENSORS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J9 – Where?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24181" y="2044001"/>
            <a:ext cx="1005344" cy="1468502"/>
            <a:chOff x="2658877" y="1825701"/>
            <a:chExt cx="1005344" cy="1468502"/>
          </a:xfrm>
        </p:grpSpPr>
        <p:sp>
          <p:nvSpPr>
            <p:cNvPr id="7" name="Rectangle 6"/>
            <p:cNvSpPr/>
            <p:nvPr/>
          </p:nvSpPr>
          <p:spPr>
            <a:xfrm>
              <a:off x="2658877" y="1825701"/>
              <a:ext cx="1005344" cy="1468502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Open JDK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8928" y="2778252"/>
              <a:ext cx="985293" cy="51595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HotSpot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395019" y="3242205"/>
            <a:ext cx="1480585" cy="410123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Eclipse OMR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12625" y="2738572"/>
            <a:ext cx="1005344" cy="1962294"/>
            <a:chOff x="5060065" y="2738571"/>
            <a:chExt cx="1005344" cy="1962294"/>
          </a:xfrm>
        </p:grpSpPr>
        <p:sp>
          <p:nvSpPr>
            <p:cNvPr id="11" name="Rectangle 10"/>
            <p:cNvSpPr/>
            <p:nvPr/>
          </p:nvSpPr>
          <p:spPr>
            <a:xfrm>
              <a:off x="5060065" y="2738571"/>
              <a:ext cx="1005344" cy="952539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Open JDK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060065" y="3691110"/>
              <a:ext cx="1005344" cy="1009755"/>
              <a:chOff x="3029261" y="4855338"/>
              <a:chExt cx="1005344" cy="100975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029261" y="4855338"/>
                <a:ext cx="1005344" cy="992236"/>
              </a:xfrm>
              <a:prstGeom prst="rect">
                <a:avLst/>
              </a:prstGeom>
              <a:solidFill>
                <a:srgbClr val="9BBB59">
                  <a:lumMod val="75000"/>
                </a:srgbClr>
              </a:solidFill>
              <a:ln w="9525" cap="flat" cmpd="sng" algn="ctr">
                <a:solidFill>
                  <a:srgbClr val="9BBB5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Open J9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029261" y="5454970"/>
                <a:ext cx="1005344" cy="410123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9525" cap="flat" cmpd="sng" algn="ctr">
                <a:solidFill>
                  <a:srgbClr val="9BBB59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OMR</a:t>
                </a:r>
              </a:p>
            </p:txBody>
          </p:sp>
        </p:grpSp>
      </p:grpSp>
      <p:cxnSp>
        <p:nvCxnSpPr>
          <p:cNvPr id="15" name="Straight Arrow Connector 14"/>
          <p:cNvCxnSpPr>
            <a:stCxn id="7" idx="3"/>
            <a:endCxn id="11" idx="1"/>
          </p:cNvCxnSpPr>
          <p:nvPr/>
        </p:nvCxnSpPr>
        <p:spPr>
          <a:xfrm>
            <a:off x="6929525" y="2778252"/>
            <a:ext cx="483100" cy="43659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tailEnd type="triangle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9780480" y="2738571"/>
            <a:ext cx="1005344" cy="1962295"/>
            <a:chOff x="5060065" y="2738571"/>
            <a:chExt cx="1005344" cy="1962295"/>
          </a:xfrm>
        </p:grpSpPr>
        <p:sp>
          <p:nvSpPr>
            <p:cNvPr id="17" name="Rectangle 16"/>
            <p:cNvSpPr/>
            <p:nvPr/>
          </p:nvSpPr>
          <p:spPr>
            <a:xfrm>
              <a:off x="5060065" y="2738571"/>
              <a:ext cx="1005344" cy="952539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Open JDK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060065" y="3691110"/>
              <a:ext cx="1005344" cy="1009756"/>
              <a:chOff x="3029261" y="4855338"/>
              <a:chExt cx="1005344" cy="100975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029261" y="4855338"/>
                <a:ext cx="1005344" cy="992236"/>
              </a:xfrm>
              <a:prstGeom prst="rect">
                <a:avLst/>
              </a:prstGeom>
              <a:solidFill>
                <a:srgbClr val="9BBB59">
                  <a:lumMod val="75000"/>
                </a:srgbClr>
              </a:solidFill>
              <a:ln w="9525" cap="flat" cmpd="sng" algn="ctr">
                <a:solidFill>
                  <a:srgbClr val="9BBB5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Open J9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29262" y="5454971"/>
                <a:ext cx="1001104" cy="410123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9525" cap="flat" cmpd="sng" algn="ctr">
                <a:solidFill>
                  <a:srgbClr val="9BBB59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OMR</a:t>
                </a: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10781585" y="2738570"/>
            <a:ext cx="124301" cy="1962296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527330" y="1680185"/>
            <a:ext cx="0" cy="461720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" name="Straight Connector 22"/>
          <p:cNvCxnSpPr/>
          <p:nvPr/>
        </p:nvCxnSpPr>
        <p:spPr>
          <a:xfrm>
            <a:off x="8841222" y="1687055"/>
            <a:ext cx="0" cy="461720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TextBox 23"/>
          <p:cNvSpPr txBox="1"/>
          <p:nvPr/>
        </p:nvSpPr>
        <p:spPr>
          <a:xfrm>
            <a:off x="1356705" y="5340364"/>
            <a:ext cx="3714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Proven adaptable technology in the open for rapid innovation and collaboration across multiple language communities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33180" y="1495519"/>
            <a:ext cx="108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1800" dirty="0">
                <a:solidFill>
                  <a:prstClr val="black"/>
                </a:solidFill>
                <a:latin typeface="Calibri"/>
              </a:rPr>
              <a:t>Open JDK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428490" y="1511426"/>
            <a:ext cx="175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IBM SDK for Java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7331" y="5340366"/>
            <a:ext cx="3313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prstClr val="black"/>
                </a:solidFill>
                <a:latin typeface="Calibri"/>
              </a:rPr>
              <a:t>Java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community open innovation and collaboration, deep platform exploitation for X86 &amp; IBM hardware platforms (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OpenPOWER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, Linux ONE)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43403" y="4295598"/>
            <a:ext cx="913070" cy="773932"/>
            <a:chOff x="211939" y="2738571"/>
            <a:chExt cx="727552" cy="773932"/>
          </a:xfrm>
        </p:grpSpPr>
        <p:sp>
          <p:nvSpPr>
            <p:cNvPr id="29" name="Rectangle 28"/>
            <p:cNvSpPr/>
            <p:nvPr/>
          </p:nvSpPr>
          <p:spPr>
            <a:xfrm>
              <a:off x="211939" y="2738571"/>
              <a:ext cx="727552" cy="773932"/>
            </a:xfrm>
            <a:prstGeom prst="rect">
              <a:avLst/>
            </a:prstGeom>
            <a:solidFill>
              <a:srgbClr val="9BBB59"/>
            </a:solidFill>
            <a:ln w="9525" cap="flat" cmpd="sng" algn="ctr">
              <a:solidFill>
                <a:srgbClr val="9BBB5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Ruby?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1939" y="3102380"/>
              <a:ext cx="723554" cy="41012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rgbClr val="9BBB59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OMR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395856" y="1502389"/>
            <a:ext cx="310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800" smtClean="0">
                <a:solidFill>
                  <a:prstClr val="black"/>
                </a:solidFill>
                <a:latin typeface="Calibri"/>
              </a:rPr>
              <a:t>Communities Beyond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Java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2" name="Straight Arrow Connector 31"/>
          <p:cNvCxnSpPr>
            <a:stCxn id="9" idx="2"/>
            <a:endCxn id="29" idx="0"/>
          </p:cNvCxnSpPr>
          <p:nvPr/>
        </p:nvCxnSpPr>
        <p:spPr>
          <a:xfrm flipH="1">
            <a:off x="1499938" y="3652328"/>
            <a:ext cx="1635374" cy="643270"/>
          </a:xfrm>
          <a:prstGeom prst="straightConnector1">
            <a:avLst/>
          </a:prstGeom>
          <a:noFill/>
          <a:ln w="508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3" name="Straight Arrow Connector 32"/>
          <p:cNvCxnSpPr>
            <a:stCxn id="9" idx="2"/>
            <a:endCxn id="44" idx="0"/>
          </p:cNvCxnSpPr>
          <p:nvPr/>
        </p:nvCxnSpPr>
        <p:spPr>
          <a:xfrm>
            <a:off x="3135312" y="3652328"/>
            <a:ext cx="485275" cy="643270"/>
          </a:xfrm>
          <a:prstGeom prst="straightConnector1">
            <a:avLst/>
          </a:prstGeom>
          <a:noFill/>
          <a:ln w="508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4" name="Straight Arrow Connector 33"/>
          <p:cNvCxnSpPr>
            <a:stCxn id="9" idx="2"/>
            <a:endCxn id="41" idx="0"/>
          </p:cNvCxnSpPr>
          <p:nvPr/>
        </p:nvCxnSpPr>
        <p:spPr>
          <a:xfrm flipH="1">
            <a:off x="2608588" y="3652328"/>
            <a:ext cx="526724" cy="643270"/>
          </a:xfrm>
          <a:prstGeom prst="straightConnector1">
            <a:avLst/>
          </a:prstGeom>
          <a:noFill/>
          <a:ln w="508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5" name="Straight Arrow Connector 34"/>
          <p:cNvCxnSpPr>
            <a:stCxn id="13" idx="3"/>
            <a:endCxn id="19" idx="1"/>
          </p:cNvCxnSpPr>
          <p:nvPr/>
        </p:nvCxnSpPr>
        <p:spPr>
          <a:xfrm flipV="1">
            <a:off x="8417969" y="4187228"/>
            <a:ext cx="1362511" cy="1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3"/>
            <a:endCxn id="17" idx="1"/>
          </p:cNvCxnSpPr>
          <p:nvPr/>
        </p:nvCxnSpPr>
        <p:spPr>
          <a:xfrm flipV="1">
            <a:off x="8417969" y="3214841"/>
            <a:ext cx="1362511" cy="1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471187" y="2063512"/>
            <a:ext cx="1270718" cy="38797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COBOL</a:t>
            </a:r>
            <a:endParaRPr lang="en-US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3996533" y="2274041"/>
            <a:ext cx="1270718" cy="38797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PL/I</a:t>
            </a:r>
            <a:endParaRPr lang="en-US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684299" y="2125281"/>
            <a:ext cx="1423659" cy="42776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Emulator</a:t>
            </a:r>
            <a:endParaRPr lang="en-US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2097183" y="4295598"/>
            <a:ext cx="1022810" cy="773932"/>
            <a:chOff x="211939" y="2738571"/>
            <a:chExt cx="727552" cy="773932"/>
          </a:xfrm>
        </p:grpSpPr>
        <p:sp>
          <p:nvSpPr>
            <p:cNvPr id="41" name="Rectangle 40"/>
            <p:cNvSpPr/>
            <p:nvPr/>
          </p:nvSpPr>
          <p:spPr>
            <a:xfrm>
              <a:off x="211939" y="2738571"/>
              <a:ext cx="727552" cy="773932"/>
            </a:xfrm>
            <a:prstGeom prst="rect">
              <a:avLst/>
            </a:prstGeom>
            <a:solidFill>
              <a:srgbClr val="9BBB59"/>
            </a:solidFill>
            <a:ln w="9525" cap="flat" cmpd="sng" algn="ctr">
              <a:solidFill>
                <a:srgbClr val="9BBB5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prstClr val="white"/>
                  </a:solidFill>
                  <a:latin typeface="Calibri"/>
                  <a:ea typeface=""/>
                  <a:cs typeface=""/>
                </a:rPr>
                <a:t>Python?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1939" y="3102380"/>
              <a:ext cx="727552" cy="41012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rgbClr val="9BBB59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OMR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53143" y="4295598"/>
            <a:ext cx="731220" cy="773932"/>
            <a:chOff x="208271" y="2738571"/>
            <a:chExt cx="731220" cy="773932"/>
          </a:xfrm>
        </p:grpSpPr>
        <p:sp>
          <p:nvSpPr>
            <p:cNvPr id="44" name="Rectangle 43"/>
            <p:cNvSpPr/>
            <p:nvPr/>
          </p:nvSpPr>
          <p:spPr>
            <a:xfrm>
              <a:off x="211939" y="2738571"/>
              <a:ext cx="727552" cy="773932"/>
            </a:xfrm>
            <a:prstGeom prst="rect">
              <a:avLst/>
            </a:prstGeom>
            <a:solidFill>
              <a:srgbClr val="9BBB59"/>
            </a:solidFill>
            <a:ln w="9525" cap="flat" cmpd="sng" algn="ctr">
              <a:solidFill>
                <a:srgbClr val="9BBB5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prstClr val="white"/>
                  </a:solidFill>
                  <a:latin typeface="Calibri"/>
                  <a:ea typeface=""/>
                  <a:cs typeface=""/>
                </a:rPr>
                <a:t>JS?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08271" y="3102380"/>
              <a:ext cx="731220" cy="41012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rgbClr val="9BBB59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OMR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13210" y="4295598"/>
            <a:ext cx="913070" cy="773932"/>
            <a:chOff x="211939" y="2738571"/>
            <a:chExt cx="727552" cy="773932"/>
          </a:xfrm>
        </p:grpSpPr>
        <p:sp>
          <p:nvSpPr>
            <p:cNvPr id="47" name="Rectangle 46"/>
            <p:cNvSpPr/>
            <p:nvPr/>
          </p:nvSpPr>
          <p:spPr>
            <a:xfrm>
              <a:off x="211939" y="2738571"/>
              <a:ext cx="727552" cy="773932"/>
            </a:xfrm>
            <a:prstGeom prst="rect">
              <a:avLst/>
            </a:prstGeom>
            <a:solidFill>
              <a:srgbClr val="9BBB59"/>
            </a:solidFill>
            <a:ln w="9525" cap="flat" cmpd="sng" algn="ctr">
              <a:solidFill>
                <a:srgbClr val="9BBB5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prstClr val="white"/>
                  </a:solidFill>
                  <a:latin typeface="Calibri"/>
                  <a:ea typeface=""/>
                  <a:cs typeface=""/>
                </a:rPr>
                <a:t>Swift?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1939" y="3102380"/>
              <a:ext cx="727552" cy="41012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rgbClr val="9BBB59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OMR</a:t>
              </a:r>
            </a:p>
          </p:txBody>
        </p:sp>
      </p:grpSp>
      <p:cxnSp>
        <p:nvCxnSpPr>
          <p:cNvPr id="49" name="Straight Arrow Connector 48"/>
          <p:cNvCxnSpPr>
            <a:stCxn id="9" idx="2"/>
            <a:endCxn id="47" idx="0"/>
          </p:cNvCxnSpPr>
          <p:nvPr/>
        </p:nvCxnSpPr>
        <p:spPr>
          <a:xfrm>
            <a:off x="3135312" y="3652328"/>
            <a:ext cx="1534433" cy="643270"/>
          </a:xfrm>
          <a:prstGeom prst="straightConnector1">
            <a:avLst/>
          </a:prstGeom>
          <a:noFill/>
          <a:ln w="508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50" name="Straight Arrow Connector 49"/>
          <p:cNvCxnSpPr>
            <a:stCxn id="37" idx="2"/>
            <a:endCxn id="9" idx="0"/>
          </p:cNvCxnSpPr>
          <p:nvPr/>
        </p:nvCxnSpPr>
        <p:spPr>
          <a:xfrm>
            <a:off x="3106546" y="2451491"/>
            <a:ext cx="28766" cy="790714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" idx="0"/>
            <a:endCxn id="38" idx="2"/>
          </p:cNvCxnSpPr>
          <p:nvPr/>
        </p:nvCxnSpPr>
        <p:spPr>
          <a:xfrm flipV="1">
            <a:off x="3135312" y="2662020"/>
            <a:ext cx="1496580" cy="580185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9" idx="0"/>
            <a:endCxn id="39" idx="2"/>
          </p:cNvCxnSpPr>
          <p:nvPr/>
        </p:nvCxnSpPr>
        <p:spPr>
          <a:xfrm flipH="1" flipV="1">
            <a:off x="1396129" y="2553043"/>
            <a:ext cx="1739183" cy="689162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9" idx="3"/>
            <a:endCxn id="13" idx="1"/>
          </p:cNvCxnSpPr>
          <p:nvPr/>
        </p:nvCxnSpPr>
        <p:spPr>
          <a:xfrm>
            <a:off x="3875604" y="3447267"/>
            <a:ext cx="3537021" cy="739962"/>
          </a:xfrm>
          <a:prstGeom prst="straightConnector1">
            <a:avLst/>
          </a:prstGeom>
          <a:noFill/>
          <a:ln w="508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54" name="Straight Arrow Connector 53"/>
          <p:cNvCxnSpPr>
            <a:stCxn id="9" idx="1"/>
          </p:cNvCxnSpPr>
          <p:nvPr/>
        </p:nvCxnSpPr>
        <p:spPr>
          <a:xfrm flipH="1">
            <a:off x="1314309" y="3447267"/>
            <a:ext cx="1080710" cy="166798"/>
          </a:xfrm>
          <a:prstGeom prst="straightConnector1">
            <a:avLst/>
          </a:prstGeom>
          <a:noFill/>
          <a:ln w="508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47064" y="3427003"/>
            <a:ext cx="66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841221" y="5340365"/>
            <a:ext cx="3073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Long term support, quick response for problems, and other forms of IBM customer specific engagement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905886" y="3109334"/>
            <a:ext cx="65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+</a:t>
            </a:r>
          </a:p>
          <a:p>
            <a:r>
              <a:rPr lang="en-US" sz="1800" dirty="0" smtClean="0"/>
              <a:t>IBM</a:t>
            </a:r>
          </a:p>
          <a:p>
            <a:r>
              <a:rPr lang="en-US" sz="1800" dirty="0" smtClean="0"/>
              <a:t>isms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5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J9 –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985630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dirty="0" smtClean="0"/>
              <a:t>g clone &lt;</a:t>
            </a:r>
            <a:r>
              <a:rPr lang="en-US" dirty="0" err="1" smtClean="0"/>
              <a:t>url</a:t>
            </a:r>
            <a:r>
              <a:rPr lang="en-US" dirty="0" smtClean="0"/>
              <a:t>&gt;/jdk9/dev jdk9dev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d jdk9dev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./get_source.sh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./</a:t>
            </a:r>
            <a:r>
              <a:rPr lang="en-US" dirty="0" smtClean="0"/>
              <a:t>configure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all –with-openj9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CF11F5-30E8-5742-9254-3F3A3B30CED0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43" y="365125"/>
            <a:ext cx="1406757" cy="11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J9 – 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985630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Being developed concurrently with Java 9</a:t>
            </a:r>
          </a:p>
          <a:p>
            <a:r>
              <a:rPr lang="en-US" dirty="0" smtClean="0"/>
              <a:t>Initial release being planned around Java9 release</a:t>
            </a:r>
          </a:p>
          <a:p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CF11F5-30E8-5742-9254-3F3A3B30CED0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43" y="365125"/>
            <a:ext cx="1406757" cy="11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IBM is open sourcing its J9 JVM technology</a:t>
            </a:r>
          </a:p>
          <a:p>
            <a:pPr lvl="1"/>
            <a:r>
              <a:rPr lang="en-US" dirty="0"/>
              <a:t>Includes </a:t>
            </a:r>
            <a:r>
              <a:rPr lang="en-US" dirty="0" err="1"/>
              <a:t>Testarossa</a:t>
            </a:r>
            <a:r>
              <a:rPr lang="en-US" dirty="0"/>
              <a:t> Just in Time (JIT) compiler</a:t>
            </a:r>
          </a:p>
          <a:p>
            <a:pPr marL="457188" lvl="1" indent="0">
              <a:buNone/>
            </a:pPr>
            <a:endParaRPr lang="en-US" dirty="0"/>
          </a:p>
          <a:p>
            <a:r>
              <a:rPr lang="en-US" dirty="0"/>
              <a:t>Eclipse OMR project is leading edge: </a:t>
            </a:r>
            <a:r>
              <a:rPr lang="en-US" dirty="0">
                <a:hlinkClick r:id="rId2"/>
              </a:rPr>
              <a:t>github.com/eclipse/</a:t>
            </a:r>
            <a:r>
              <a:rPr lang="en-US" dirty="0" err="1">
                <a:hlinkClick r:id="rId2"/>
              </a:rPr>
              <a:t>omr</a:t>
            </a:r>
            <a:endParaRPr lang="en-US" dirty="0"/>
          </a:p>
          <a:p>
            <a:pPr lvl="1"/>
            <a:r>
              <a:rPr lang="en-US" dirty="0"/>
              <a:t>Project created March 7, 2016 :			</a:t>
            </a:r>
            <a:r>
              <a:rPr lang="en-US" dirty="0" smtClean="0"/>
              <a:t>	~</a:t>
            </a:r>
            <a:r>
              <a:rPr lang="en-US" dirty="0"/>
              <a:t>300KLOC</a:t>
            </a:r>
          </a:p>
          <a:p>
            <a:pPr lvl="1"/>
            <a:r>
              <a:rPr lang="en-US" dirty="0"/>
              <a:t>Compiler contributed September 16, 2016 :		~500KLOC</a:t>
            </a:r>
          </a:p>
          <a:p>
            <a:pPr lvl="1"/>
            <a:endParaRPr lang="en-US" dirty="0"/>
          </a:p>
          <a:p>
            <a:r>
              <a:rPr lang="en-US" dirty="0"/>
              <a:t>Open J9 project is also coming</a:t>
            </a:r>
          </a:p>
          <a:p>
            <a:pPr lvl="1"/>
            <a:r>
              <a:rPr lang="en-US" dirty="0"/>
              <a:t>We’re working on it at same time as Java 9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5E5-52C8-7949-995D-C17B0AADD9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9856306" cy="4351338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CF11F5-30E8-5742-9254-3F3A3B30CED0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43" y="365125"/>
            <a:ext cx="1406757" cy="11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985630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J9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Eclipse OMR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J9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Questions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CF11F5-30E8-5742-9254-3F3A3B30CED0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43" y="365125"/>
            <a:ext cx="1406757" cy="11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IBM’s </a:t>
            </a:r>
            <a:r>
              <a:rPr lang="en-US" dirty="0"/>
              <a:t>Java Virtual </a:t>
            </a:r>
            <a:r>
              <a:rPr lang="en-US" dirty="0" smtClean="0"/>
              <a:t>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4503823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4400" dirty="0" smtClean="0"/>
          </a:p>
          <a:p>
            <a:pPr marL="0" indent="0" algn="r">
              <a:buNone/>
            </a:pPr>
            <a:r>
              <a:rPr lang="en-US" sz="4400" dirty="0" smtClean="0"/>
              <a:t>High </a:t>
            </a:r>
            <a:r>
              <a:rPr lang="en-US" sz="4400" dirty="0"/>
              <a:t>performance</a:t>
            </a:r>
          </a:p>
          <a:p>
            <a:pPr marL="0" lvl="1" indent="0" algn="r">
              <a:spcBef>
                <a:spcPct val="50000"/>
              </a:spcBef>
              <a:buNone/>
            </a:pPr>
            <a:r>
              <a:rPr lang="en-US" sz="4400" dirty="0">
                <a:ea typeface="MS PGothic" panose="020B0600070205080204" pitchFamily="34" charset="-128"/>
              </a:rPr>
              <a:t>High reliability</a:t>
            </a:r>
          </a:p>
          <a:p>
            <a:pPr marL="0" lvl="1" indent="0" algn="r">
              <a:spcBef>
                <a:spcPct val="50000"/>
              </a:spcBef>
              <a:buNone/>
            </a:pPr>
            <a:r>
              <a:rPr lang="en-US" sz="4400" dirty="0">
                <a:ea typeface="MS PGothic" panose="020B0600070205080204" pitchFamily="34" charset="-128"/>
              </a:rPr>
              <a:t>Serviceability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CF11F5-30E8-5742-9254-3F3A3B30CED0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43" y="365125"/>
            <a:ext cx="1406757" cy="11601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966723" y="1925229"/>
            <a:ext cx="2159542" cy="3974261"/>
            <a:chOff x="6186789" y="436354"/>
            <a:chExt cx="2159542" cy="3974261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186790" y="3638144"/>
              <a:ext cx="2159541" cy="772471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rPr>
                <a:t>OS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6186790" y="2573961"/>
              <a:ext cx="2159541" cy="772471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rPr>
                <a:t>JVM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186790" y="1500537"/>
              <a:ext cx="2159541" cy="772471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rPr>
                <a:t>Middle ware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186789" y="436354"/>
              <a:ext cx="2159541" cy="772471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191919"/>
                  </a:solidFill>
                  <a:latin typeface="HelvNeue Light for IBM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rPr>
                <a:t>User 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7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J9 Scales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CF11F5-30E8-5742-9254-3F3A3B30CED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43" y="365125"/>
            <a:ext cx="1406757" cy="1160124"/>
          </a:xfrm>
          <a:prstGeom prst="rect">
            <a:avLst/>
          </a:prstGeom>
        </p:spPr>
      </p:pic>
      <p:sp>
        <p:nvSpPr>
          <p:cNvPr id="12" name="Left-Right Arrow 11"/>
          <p:cNvSpPr/>
          <p:nvPr/>
        </p:nvSpPr>
        <p:spPr bwMode="auto">
          <a:xfrm>
            <a:off x="2010380" y="3284271"/>
            <a:ext cx="6326957" cy="661483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191919"/>
              </a:solidFill>
              <a:latin typeface="HelvNeue Light for IBM" pitchFamily="34" charset="0"/>
            </a:endParaRPr>
          </a:p>
        </p:txBody>
      </p:sp>
      <p:pic>
        <p:nvPicPr>
          <p:cNvPr id="13" name="Picture 12" descr="SP_Picto_Black_Technology_Cell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0" y="305729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870091" y="2542078"/>
            <a:ext cx="1815831" cy="2164463"/>
            <a:chOff x="2152568" y="1906558"/>
            <a:chExt cx="1361873" cy="162334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354094" y="1906558"/>
              <a:ext cx="943583" cy="16233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7">
                <a:solidFill>
                  <a:srgbClr val="191919"/>
                </a:solidFill>
                <a:latin typeface="HelvNeue Light for IBM" pitchFamily="34" charset="0"/>
              </a:endParaRPr>
            </a:p>
          </p:txBody>
        </p:sp>
        <p:pic>
          <p:nvPicPr>
            <p:cNvPr id="16" name="Picture 15" descr="SP_Picto_Black_Technology_Ser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68" y="2030323"/>
              <a:ext cx="1361873" cy="1361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17" y="2542078"/>
            <a:ext cx="1780025" cy="216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37" y="1635099"/>
            <a:ext cx="3771824" cy="500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5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7/7e/Tektronix_TDS210_Oscilloscope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-14511" y="-7091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 machines on oscilloscopes?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“Lots” of ROM, very little RAM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98560" y="6173755"/>
            <a:ext cx="579344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/>
              <a:t>https://upload.wikimedia.org/wikipedia/commons/7/7e/Tektronix_TDS210_Oscilloscope.jpg</a:t>
            </a:r>
          </a:p>
        </p:txBody>
      </p:sp>
    </p:spTree>
    <p:extLst>
      <p:ext uri="{BB962C8B-B14F-4D97-AF65-F5344CB8AC3E}">
        <p14:creationId xmlns:p14="http://schemas.microsoft.com/office/powerpoint/2010/main" val="3305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J9 Architecture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CF11F5-30E8-5742-9254-3F3A3B30CED0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6766" y="622593"/>
            <a:ext cx="12192000" cy="6197600"/>
            <a:chOff x="76200" y="431271"/>
            <a:chExt cx="9144000" cy="464820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919788" y="1117071"/>
              <a:ext cx="733425" cy="730250"/>
            </a:xfrm>
            <a:prstGeom prst="rect">
              <a:avLst/>
            </a:prstGeom>
            <a:gradFill rotWithShape="0">
              <a:gsLst>
                <a:gs pos="0">
                  <a:srgbClr val="3366FF">
                    <a:gamma/>
                    <a:tint val="9020"/>
                    <a:invGamma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b="0" dirty="0">
                  <a:latin typeface="Tahoma" charset="0"/>
                </a:rPr>
                <a:t>SE 7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541463" y="4622271"/>
              <a:ext cx="6688137" cy="45720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12157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867">
                  <a:latin typeface="Tahoma" charset="0"/>
                </a:rPr>
                <a:t>Operating system</a:t>
              </a:r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7423150" y="3403071"/>
              <a:ext cx="533400" cy="1219200"/>
            </a:xfrm>
            <a:prstGeom prst="downArrow">
              <a:avLst>
                <a:gd name="adj1" fmla="val 50000"/>
                <a:gd name="adj2" fmla="val 57143"/>
              </a:avLst>
            </a:prstGeom>
            <a:gradFill rotWithShape="0">
              <a:gsLst>
                <a:gs pos="0">
                  <a:schemeClr val="accent2">
                    <a:gamma/>
                    <a:tint val="2431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867">
                <a:latin typeface="Tahoma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391400" y="2336271"/>
              <a:ext cx="685800" cy="1066800"/>
            </a:xfrm>
            <a:prstGeom prst="rect">
              <a:avLst/>
            </a:prstGeom>
            <a:gradFill rotWithShape="0">
              <a:gsLst>
                <a:gs pos="0">
                  <a:srgbClr val="3366FF">
                    <a:gamma/>
                    <a:tint val="9020"/>
                    <a:invGamma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ahoma" charset="0"/>
                </a:rPr>
                <a:t>Native</a:t>
              </a:r>
              <a:br>
                <a:rPr lang="en-US" sz="1200" dirty="0">
                  <a:latin typeface="Tahoma" charset="0"/>
                </a:rPr>
              </a:br>
              <a:r>
                <a:rPr lang="en-US" sz="1200" dirty="0">
                  <a:latin typeface="Tahoma" charset="0"/>
                </a:rPr>
                <a:t>applications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315200" y="3612621"/>
              <a:ext cx="912813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ahoma" charset="0"/>
                </a:rPr>
                <a:t>OS-specific calls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838450" y="2260071"/>
              <a:ext cx="1233488" cy="1595437"/>
            </a:xfrm>
            <a:prstGeom prst="rect">
              <a:avLst/>
            </a:prstGeom>
            <a:gradFill rotWithShape="0">
              <a:gsLst>
                <a:gs pos="0">
                  <a:srgbClr val="FF5050">
                    <a:gamma/>
                    <a:tint val="0"/>
                    <a:invGamma/>
                  </a:srgbClr>
                </a:gs>
                <a:gs pos="100000">
                  <a:srgbClr val="FF505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333">
                  <a:latin typeface="Tahoma" charset="0"/>
                </a:rPr>
                <a:t>Virtual machine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708122" y="1375833"/>
              <a:ext cx="733425" cy="730250"/>
            </a:xfrm>
            <a:prstGeom prst="rect">
              <a:avLst/>
            </a:prstGeom>
            <a:gradFill rotWithShape="0">
              <a:gsLst>
                <a:gs pos="0">
                  <a:srgbClr val="3366FF">
                    <a:gamma/>
                    <a:tint val="9020"/>
                    <a:invGamma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0" rIns="12192" bIns="60959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b="0" dirty="0">
                  <a:latin typeface="Tahoma" charset="0"/>
                </a:rPr>
                <a:t>SE 6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913063" y="3553883"/>
              <a:ext cx="1052512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333">
                  <a:latin typeface="Tahoma" charset="0"/>
                </a:rPr>
                <a:t>Garbage collector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913063" y="2983971"/>
              <a:ext cx="1058862" cy="230187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333">
                  <a:latin typeface="Tahoma" charset="0"/>
                </a:rPr>
                <a:t>Interpreter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913063" y="3266546"/>
              <a:ext cx="1052512" cy="2286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333">
                  <a:latin typeface="Tahoma" charset="0"/>
                </a:rPr>
                <a:t>Exception handler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913063" y="2698221"/>
              <a:ext cx="1052512" cy="2286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333">
                  <a:latin typeface="Tahoma" charset="0"/>
                </a:rPr>
                <a:t>Class loader</a:t>
              </a:r>
            </a:p>
          </p:txBody>
        </p:sp>
        <p:sp>
          <p:nvSpPr>
            <p:cNvPr id="22" name="AutoShape 15"/>
            <p:cNvSpPr>
              <a:spLocks/>
            </p:cNvSpPr>
            <p:nvPr/>
          </p:nvSpPr>
          <p:spPr bwMode="auto">
            <a:xfrm>
              <a:off x="76200" y="1534583"/>
              <a:ext cx="1600200" cy="507830"/>
            </a:xfrm>
            <a:prstGeom prst="accentCallout2">
              <a:avLst>
                <a:gd name="adj1" fmla="val 20454"/>
                <a:gd name="adj2" fmla="val 104764"/>
                <a:gd name="adj3" fmla="val 20454"/>
                <a:gd name="adj4" fmla="val 129662"/>
                <a:gd name="adj5" fmla="val 176212"/>
                <a:gd name="adj6" fmla="val 139716"/>
              </a:avLst>
            </a:prstGeom>
            <a:solidFill>
              <a:schemeClr val="bg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1916" tIns="60959" rIns="121916" bIns="60959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ahoma" charset="0"/>
                </a:rPr>
                <a:t>Pluggable components that dynamically load into the virtual machine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752601" y="4088871"/>
              <a:ext cx="1085850" cy="303212"/>
            </a:xfrm>
            <a:prstGeom prst="rect">
              <a:avLst/>
            </a:prstGeom>
            <a:gradFill rotWithShape="0">
              <a:gsLst>
                <a:gs pos="0">
                  <a:srgbClr val="3366FF">
                    <a:gamma/>
                    <a:tint val="9020"/>
                    <a:invGamma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ahoma" charset="0"/>
                </a:rPr>
                <a:t>Thread model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619250" y="2563283"/>
              <a:ext cx="989013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333">
                  <a:latin typeface="Tahoma" charset="0"/>
                </a:rPr>
                <a:t>JVM Profiler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619250" y="2869671"/>
              <a:ext cx="989013" cy="22701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333">
                  <a:latin typeface="Tahoma" charset="0"/>
                </a:rPr>
                <a:t>Debugger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913063" y="4088871"/>
              <a:ext cx="3278187" cy="303212"/>
            </a:xfrm>
            <a:prstGeom prst="rect">
              <a:avLst/>
            </a:prstGeom>
            <a:gradFill rotWithShape="0">
              <a:gsLst>
                <a:gs pos="0">
                  <a:srgbClr val="3366FF">
                    <a:gamma/>
                    <a:tint val="9020"/>
                    <a:invGamma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333" dirty="0">
                  <a:latin typeface="Tahoma" charset="0"/>
                </a:rPr>
                <a:t>Port Library (file IO, sockets, memory allocation)</a:t>
              </a:r>
            </a:p>
          </p:txBody>
        </p:sp>
        <p:sp>
          <p:nvSpPr>
            <p:cNvPr id="27" name="AutoShape 21"/>
            <p:cNvSpPr>
              <a:spLocks/>
            </p:cNvSpPr>
            <p:nvPr/>
          </p:nvSpPr>
          <p:spPr bwMode="auto">
            <a:xfrm>
              <a:off x="2514600" y="1077383"/>
              <a:ext cx="1749425" cy="400012"/>
            </a:xfrm>
            <a:prstGeom prst="accentCallout2">
              <a:avLst>
                <a:gd name="adj1" fmla="val 28125"/>
                <a:gd name="adj2" fmla="val 104361"/>
                <a:gd name="adj3" fmla="val 28125"/>
                <a:gd name="adj4" fmla="val 125343"/>
                <a:gd name="adj5" fmla="val 190625"/>
                <a:gd name="adj6" fmla="val 149407"/>
              </a:avLst>
            </a:prstGeom>
            <a:solidFill>
              <a:schemeClr val="bg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1916" tIns="60959" rIns="121916" bIns="60959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333" dirty="0">
                  <a:latin typeface="Tahoma" charset="0"/>
                </a:rPr>
                <a:t>Uses 1 of many Java platform configurations</a:t>
              </a:r>
            </a:p>
          </p:txBody>
        </p:sp>
        <p:sp>
          <p:nvSpPr>
            <p:cNvPr id="28" name="AutoShape 22"/>
            <p:cNvSpPr>
              <a:spLocks noChangeArrowheads="1"/>
            </p:cNvSpPr>
            <p:nvPr/>
          </p:nvSpPr>
          <p:spPr bwMode="auto">
            <a:xfrm flipH="1">
              <a:off x="2608263" y="2601383"/>
              <a:ext cx="230187" cy="153988"/>
            </a:xfrm>
            <a:prstGeom prst="rightArrow">
              <a:avLst>
                <a:gd name="adj1" fmla="val 50000"/>
                <a:gd name="adj2" fmla="val 37371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2431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 sz="2133"/>
            </a:p>
          </p:txBody>
        </p:sp>
        <p:sp>
          <p:nvSpPr>
            <p:cNvPr id="29" name="AutoShape 23"/>
            <p:cNvSpPr>
              <a:spLocks noChangeArrowheads="1"/>
            </p:cNvSpPr>
            <p:nvPr/>
          </p:nvSpPr>
          <p:spPr bwMode="auto">
            <a:xfrm flipH="1">
              <a:off x="2608263" y="3212571"/>
              <a:ext cx="230187" cy="152400"/>
            </a:xfrm>
            <a:prstGeom prst="rightArrow">
              <a:avLst>
                <a:gd name="adj1" fmla="val 50000"/>
                <a:gd name="adj2" fmla="val 3776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2431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 sz="2133"/>
            </a:p>
          </p:txBody>
        </p:sp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 flipH="1">
              <a:off x="2608263" y="2907771"/>
              <a:ext cx="230187" cy="150812"/>
            </a:xfrm>
            <a:prstGeom prst="rightArrow">
              <a:avLst>
                <a:gd name="adj1" fmla="val 50000"/>
                <a:gd name="adj2" fmla="val 38158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2431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 sz="2133"/>
            </a:p>
          </p:txBody>
        </p: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5105400" y="3174471"/>
              <a:ext cx="1143000" cy="457200"/>
              <a:chOff x="3168" y="2640"/>
              <a:chExt cx="720" cy="288"/>
            </a:xfrm>
          </p:grpSpPr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3264" y="2736"/>
                <a:ext cx="624" cy="192"/>
              </a:xfrm>
              <a:prstGeom prst="rect">
                <a:avLst/>
              </a:prstGeom>
              <a:gradFill rotWithShape="0">
                <a:gsLst>
                  <a:gs pos="0">
                    <a:srgbClr val="3366FF">
                      <a:gamma/>
                      <a:tint val="9020"/>
                      <a:invGamma/>
                    </a:srgbClr>
                  </a:gs>
                  <a:gs pos="100000">
                    <a:srgbClr val="33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916" tIns="60959" rIns="121916" bIns="60959" anchorCtr="1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9pPr>
              </a:lstStyle>
              <a:p>
                <a:pPr algn="l" eaLnBrk="0" hangingPunct="0">
                  <a:spcBef>
                    <a:spcPct val="0"/>
                  </a:spcBef>
                  <a:buClrTx/>
                  <a:buFontTx/>
                  <a:buNone/>
                </a:pPr>
                <a:endParaRPr lang="en-US" sz="1867">
                  <a:latin typeface="Tahoma" charset="0"/>
                </a:endParaRP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3216" y="2688"/>
                <a:ext cx="624" cy="192"/>
              </a:xfrm>
              <a:prstGeom prst="rect">
                <a:avLst/>
              </a:prstGeom>
              <a:gradFill rotWithShape="0">
                <a:gsLst>
                  <a:gs pos="0">
                    <a:srgbClr val="3366FF">
                      <a:gamma/>
                      <a:tint val="9020"/>
                      <a:invGamma/>
                    </a:srgbClr>
                  </a:gs>
                  <a:gs pos="100000">
                    <a:srgbClr val="33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916" tIns="60959" rIns="121916" bIns="60959" anchorCtr="1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9pPr>
              </a:lstStyle>
              <a:p>
                <a:pPr algn="l" eaLnBrk="0" hangingPunct="0">
                  <a:spcBef>
                    <a:spcPct val="0"/>
                  </a:spcBef>
                  <a:buClrTx/>
                  <a:buFontTx/>
                  <a:buNone/>
                </a:pPr>
                <a:endParaRPr lang="en-US" sz="1867">
                  <a:latin typeface="Tahoma" charset="0"/>
                </a:endParaRPr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3168" y="2640"/>
                <a:ext cx="624" cy="192"/>
              </a:xfrm>
              <a:prstGeom prst="rect">
                <a:avLst/>
              </a:prstGeom>
              <a:gradFill rotWithShape="0">
                <a:gsLst>
                  <a:gs pos="0">
                    <a:srgbClr val="3366FF">
                      <a:gamma/>
                      <a:tint val="9020"/>
                      <a:invGamma/>
                    </a:srgbClr>
                  </a:gs>
                  <a:gs pos="100000">
                    <a:srgbClr val="33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916" tIns="60959" rIns="121916" bIns="60959" anchorCtr="1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Calibri" pitchFamily="34" charset="0"/>
                    <a:ea typeface="SimSun" pitchFamily="2" charset="-122"/>
                    <a:cs typeface="Arial" charset="0"/>
                  </a:defRPr>
                </a:lvl9pPr>
              </a:lstStyle>
              <a:p>
                <a:pPr algn="l"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867">
                    <a:latin typeface="Tahoma" charset="0"/>
                  </a:rPr>
                  <a:t>JCL natives</a:t>
                </a:r>
              </a:p>
            </p:txBody>
          </p:sp>
        </p:grp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>
              <a:off x="7423150" y="431271"/>
              <a:ext cx="533400" cy="1905000"/>
            </a:xfrm>
            <a:prstGeom prst="downArrow">
              <a:avLst>
                <a:gd name="adj1" fmla="val 50000"/>
                <a:gd name="adj2" fmla="val 89286"/>
              </a:avLst>
            </a:prstGeom>
            <a:gradFill rotWithShape="0">
              <a:gsLst>
                <a:gs pos="0">
                  <a:schemeClr val="accent2">
                    <a:gamma/>
                    <a:tint val="2431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867">
                <a:latin typeface="Tahoma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7419975" y="896408"/>
              <a:ext cx="531813" cy="230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333">
                  <a:latin typeface="Tahoma" charset="0"/>
                </a:rPr>
                <a:t>JNI</a:t>
              </a:r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auto">
            <a:xfrm>
              <a:off x="2374900" y="4392083"/>
              <a:ext cx="152400" cy="230188"/>
            </a:xfrm>
            <a:prstGeom prst="downArrow">
              <a:avLst>
                <a:gd name="adj1" fmla="val 50000"/>
                <a:gd name="adj2" fmla="val 37760"/>
              </a:avLst>
            </a:prstGeom>
            <a:gradFill rotWithShape="0">
              <a:gsLst>
                <a:gs pos="0">
                  <a:schemeClr val="accent2">
                    <a:gamma/>
                    <a:tint val="2431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867">
                <a:latin typeface="Tahoma" charset="0"/>
              </a:endParaRPr>
            </a:p>
          </p:txBody>
        </p:sp>
        <p:sp>
          <p:nvSpPr>
            <p:cNvPr id="35" name="AutoShape 32"/>
            <p:cNvSpPr>
              <a:spLocks noChangeArrowheads="1"/>
            </p:cNvSpPr>
            <p:nvPr/>
          </p:nvSpPr>
          <p:spPr bwMode="auto">
            <a:xfrm>
              <a:off x="3143250" y="3896783"/>
              <a:ext cx="150813" cy="228600"/>
            </a:xfrm>
            <a:prstGeom prst="downArrow">
              <a:avLst>
                <a:gd name="adj1" fmla="val 50000"/>
                <a:gd name="adj2" fmla="val 37895"/>
              </a:avLst>
            </a:prstGeom>
            <a:gradFill rotWithShape="0">
              <a:gsLst>
                <a:gs pos="0">
                  <a:schemeClr val="accent2">
                    <a:gamma/>
                    <a:tint val="2431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867">
                <a:latin typeface="Tahoma" charset="0"/>
              </a:endParaRPr>
            </a:p>
          </p:txBody>
        </p:sp>
        <p:sp>
          <p:nvSpPr>
            <p:cNvPr id="36" name="AutoShape 33"/>
            <p:cNvSpPr>
              <a:spLocks noChangeArrowheads="1"/>
            </p:cNvSpPr>
            <p:nvPr/>
          </p:nvSpPr>
          <p:spPr bwMode="auto">
            <a:xfrm rot="-5400000">
              <a:off x="8220075" y="2631546"/>
              <a:ext cx="533400" cy="704850"/>
            </a:xfrm>
            <a:prstGeom prst="downArrow">
              <a:avLst>
                <a:gd name="adj1" fmla="val 50000"/>
                <a:gd name="adj2" fmla="val 33036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2431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121916" tIns="60959" rIns="121916" bIns="6095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867">
                <a:latin typeface="Tahoma" charset="0"/>
              </a:endParaRPr>
            </a:p>
          </p:txBody>
        </p:sp>
        <p:sp>
          <p:nvSpPr>
            <p:cNvPr id="37" name="AutoShape 34"/>
            <p:cNvSpPr>
              <a:spLocks/>
            </p:cNvSpPr>
            <p:nvPr/>
          </p:nvSpPr>
          <p:spPr bwMode="auto">
            <a:xfrm>
              <a:off x="8458200" y="1153583"/>
              <a:ext cx="762000" cy="553853"/>
            </a:xfrm>
            <a:prstGeom prst="accentCallout2">
              <a:avLst>
                <a:gd name="adj1" fmla="val 20454"/>
                <a:gd name="adj2" fmla="val -10000"/>
                <a:gd name="adj3" fmla="val 20454"/>
                <a:gd name="adj4" fmla="val -35000"/>
                <a:gd name="adj5" fmla="val 205681"/>
                <a:gd name="adj6" fmla="val -60000"/>
              </a:avLst>
            </a:prstGeom>
            <a:solidFill>
              <a:schemeClr val="bg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575" tIns="60959" rIns="36575" bIns="60959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333">
                  <a:latin typeface="Tahoma" charset="0"/>
                </a:rPr>
                <a:t>Calls to</a:t>
              </a:r>
              <a:br>
                <a:rPr lang="en-US" sz="1333">
                  <a:latin typeface="Tahoma" charset="0"/>
                </a:rPr>
              </a:br>
              <a:r>
                <a:rPr lang="en-US" sz="1333">
                  <a:latin typeface="Tahoma" charset="0"/>
                </a:rPr>
                <a:t>C</a:t>
              </a:r>
              <a:br>
                <a:rPr lang="en-US" sz="1333">
                  <a:latin typeface="Tahoma" charset="0"/>
                </a:rPr>
              </a:br>
              <a:r>
                <a:rPr lang="en-US" sz="1333">
                  <a:latin typeface="Tahoma" charset="0"/>
                </a:rPr>
                <a:t>libraries</a:t>
              </a:r>
            </a:p>
          </p:txBody>
        </p:sp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 rot="3571540">
              <a:off x="2547143" y="3781690"/>
              <a:ext cx="150813" cy="406400"/>
            </a:xfrm>
            <a:prstGeom prst="downArrow">
              <a:avLst>
                <a:gd name="adj1" fmla="val 50000"/>
                <a:gd name="adj2" fmla="val 67368"/>
              </a:avLst>
            </a:prstGeom>
            <a:gradFill rotWithShape="0">
              <a:gsLst>
                <a:gs pos="0">
                  <a:schemeClr val="accent2">
                    <a:gamma/>
                    <a:tint val="2431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121916" tIns="60959" rIns="121916" bIns="6095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867">
                <a:latin typeface="Tahoma" charset="0"/>
              </a:endParaRPr>
            </a:p>
          </p:txBody>
        </p:sp>
        <p:sp>
          <p:nvSpPr>
            <p:cNvPr id="39" name="AutoShape 36"/>
            <p:cNvSpPr>
              <a:spLocks noChangeArrowheads="1"/>
            </p:cNvSpPr>
            <p:nvPr/>
          </p:nvSpPr>
          <p:spPr bwMode="auto">
            <a:xfrm>
              <a:off x="4665663" y="4392083"/>
              <a:ext cx="153987" cy="230188"/>
            </a:xfrm>
            <a:prstGeom prst="downArrow">
              <a:avLst>
                <a:gd name="adj1" fmla="val 50000"/>
                <a:gd name="adj2" fmla="val 37371"/>
              </a:avLst>
            </a:prstGeom>
            <a:gradFill rotWithShape="0">
              <a:gsLst>
                <a:gs pos="0">
                  <a:schemeClr val="accent2">
                    <a:gamma/>
                    <a:tint val="2431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867">
                <a:latin typeface="Tahoma" charset="0"/>
              </a:endParaRPr>
            </a:p>
          </p:txBody>
        </p: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>
              <a:off x="5499100" y="3477683"/>
              <a:ext cx="153988" cy="601663"/>
            </a:xfrm>
            <a:prstGeom prst="downArrow">
              <a:avLst>
                <a:gd name="adj1" fmla="val 50000"/>
                <a:gd name="adj2" fmla="val 97680"/>
              </a:avLst>
            </a:prstGeom>
            <a:gradFill rotWithShape="0">
              <a:gsLst>
                <a:gs pos="0">
                  <a:schemeClr val="accent2">
                    <a:gamma/>
                    <a:tint val="2431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867">
                <a:latin typeface="Tahoma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540375" y="1604433"/>
              <a:ext cx="731838" cy="731838"/>
            </a:xfrm>
            <a:prstGeom prst="rect">
              <a:avLst/>
            </a:prstGeom>
            <a:gradFill rotWithShape="0">
              <a:gsLst>
                <a:gs pos="0">
                  <a:srgbClr val="3366FF">
                    <a:gamma/>
                    <a:tint val="9020"/>
                    <a:invGamma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0" rIns="12192" bIns="60959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b="0" dirty="0">
                  <a:latin typeface="Tahoma" charset="0"/>
                </a:rPr>
                <a:t>CDC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5311775" y="1833033"/>
              <a:ext cx="731838" cy="730250"/>
            </a:xfrm>
            <a:prstGeom prst="rect">
              <a:avLst/>
            </a:prstGeom>
            <a:gradFill rotWithShape="0">
              <a:gsLst>
                <a:gs pos="0">
                  <a:srgbClr val="3366FF">
                    <a:gamma/>
                    <a:tint val="9020"/>
                    <a:invGamma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0" rIns="12192" bIns="30479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b="0" dirty="0">
                  <a:latin typeface="Tahoma" charset="0"/>
                </a:rPr>
                <a:t>MIDP</a:t>
              </a:r>
            </a:p>
          </p:txBody>
        </p:sp>
        <p:sp>
          <p:nvSpPr>
            <p:cNvPr id="43" name="AutoShape 40"/>
            <p:cNvSpPr>
              <a:spLocks noChangeArrowheads="1"/>
            </p:cNvSpPr>
            <p:nvPr/>
          </p:nvSpPr>
          <p:spPr bwMode="auto">
            <a:xfrm>
              <a:off x="5256213" y="2498196"/>
              <a:ext cx="533400" cy="684212"/>
            </a:xfrm>
            <a:prstGeom prst="downArrow">
              <a:avLst>
                <a:gd name="adj1" fmla="val 50000"/>
                <a:gd name="adj2" fmla="val 32068"/>
              </a:avLst>
            </a:prstGeom>
            <a:gradFill rotWithShape="0">
              <a:gsLst>
                <a:gs pos="0">
                  <a:schemeClr val="accent2">
                    <a:gamma/>
                    <a:tint val="2431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r"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867" b="0">
                <a:latin typeface="Tahoma" charset="0"/>
              </a:endParaRPr>
            </a:p>
          </p:txBody>
        </p:sp>
        <p:sp>
          <p:nvSpPr>
            <p:cNvPr id="44" name="AutoShape 41"/>
            <p:cNvSpPr>
              <a:spLocks noChangeArrowheads="1"/>
            </p:cNvSpPr>
            <p:nvPr/>
          </p:nvSpPr>
          <p:spPr bwMode="auto">
            <a:xfrm>
              <a:off x="5256213" y="431271"/>
              <a:ext cx="434975" cy="1333500"/>
            </a:xfrm>
            <a:prstGeom prst="downArrow">
              <a:avLst>
                <a:gd name="adj1" fmla="val 50000"/>
                <a:gd name="adj2" fmla="val 76642"/>
              </a:avLst>
            </a:prstGeom>
            <a:gradFill rotWithShape="0">
              <a:gsLst>
                <a:gs pos="0">
                  <a:schemeClr val="accent2">
                    <a:gamma/>
                    <a:tint val="2431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867">
                <a:latin typeface="Tahoma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105400" y="858308"/>
              <a:ext cx="838200" cy="230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333" b="0">
                  <a:latin typeface="Tahoma" charset="0"/>
                </a:rPr>
                <a:t>Java calls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686967" y="2746904"/>
              <a:ext cx="1112154" cy="17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b="0" dirty="0">
                  <a:latin typeface="Tahoma" charset="0"/>
                </a:rPr>
                <a:t>JNI, INL, </a:t>
              </a:r>
              <a:r>
                <a:rPr lang="en-US" b="0" dirty="0" err="1">
                  <a:latin typeface="Tahoma" charset="0"/>
                </a:rPr>
                <a:t>Fastcall</a:t>
              </a:r>
              <a:endParaRPr lang="en-US" b="0" dirty="0">
                <a:latin typeface="Tahoma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611912" y="3177292"/>
              <a:ext cx="990600" cy="23018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333" dirty="0">
                  <a:latin typeface="Tahoma" charset="0"/>
                </a:rPr>
                <a:t>TR JIT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5157787" y="2023535"/>
              <a:ext cx="733425" cy="694531"/>
            </a:xfrm>
            <a:prstGeom prst="rect">
              <a:avLst/>
            </a:prstGeom>
            <a:gradFill rotWithShape="0">
              <a:gsLst>
                <a:gs pos="0">
                  <a:srgbClr val="3366FF">
                    <a:gamma/>
                    <a:tint val="9020"/>
                    <a:invGamma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467" b="0" dirty="0">
                  <a:latin typeface="Tahoma" charset="0"/>
                </a:rPr>
                <a:t>CLDC</a:t>
              </a:r>
              <a:br>
                <a:rPr lang="en-US" sz="1467" b="0" dirty="0">
                  <a:latin typeface="Tahoma" charset="0"/>
                </a:rPr>
              </a:br>
              <a:endParaRPr lang="en-US" sz="1467" b="0" dirty="0">
                <a:latin typeface="Tahoma" charset="0"/>
              </a:endParaRPr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>
              <a:off x="4933950" y="2067983"/>
              <a:ext cx="914400" cy="91440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r"/>
              <a:endParaRPr lang="en-US" sz="2133" b="0"/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 flipH="1" flipV="1">
              <a:off x="4800600" y="3134783"/>
              <a:ext cx="287338" cy="1476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endParaRPr lang="en-US" sz="2133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4191000" y="2670223"/>
              <a:ext cx="551656" cy="284597"/>
            </a:xfrm>
            <a:prstGeom prst="rect">
              <a:avLst/>
            </a:prstGeom>
            <a:solidFill>
              <a:schemeClr val="folHlink">
                <a:alpha val="47000"/>
              </a:schemeClr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r>
                <a:rPr lang="en-US" sz="933" dirty="0"/>
                <a:t>VM Interface</a:t>
              </a: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6324600" y="4107335"/>
              <a:ext cx="838200" cy="303213"/>
            </a:xfrm>
            <a:prstGeom prst="rect">
              <a:avLst/>
            </a:prstGeom>
            <a:gradFill rotWithShape="0">
              <a:gsLst>
                <a:gs pos="0">
                  <a:srgbClr val="3366FF">
                    <a:gamma/>
                    <a:tint val="9020"/>
                    <a:invGamma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Ctr="1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333" dirty="0">
                  <a:latin typeface="Tahoma" charset="0"/>
                </a:rPr>
                <a:t>Zip, </a:t>
              </a:r>
              <a:r>
                <a:rPr lang="en-US" sz="1333" dirty="0" err="1">
                  <a:latin typeface="Tahoma" charset="0"/>
                </a:rPr>
                <a:t>fdlibm</a:t>
              </a:r>
              <a:endParaRPr lang="en-US" sz="1333" dirty="0">
                <a:latin typeface="Tahoma" charset="0"/>
              </a:endParaRPr>
            </a:p>
          </p:txBody>
        </p:sp>
        <p:sp>
          <p:nvSpPr>
            <p:cNvPr id="53" name="AutoShape 59"/>
            <p:cNvSpPr>
              <a:spLocks noChangeArrowheads="1"/>
            </p:cNvSpPr>
            <p:nvPr/>
          </p:nvSpPr>
          <p:spPr bwMode="auto">
            <a:xfrm rot="19800000">
              <a:off x="6155109" y="3488139"/>
              <a:ext cx="186581" cy="626599"/>
            </a:xfrm>
            <a:prstGeom prst="downArrow">
              <a:avLst>
                <a:gd name="adj1" fmla="val 50000"/>
                <a:gd name="adj2" fmla="val 112500"/>
              </a:avLst>
            </a:prstGeom>
            <a:gradFill rotWithShape="0">
              <a:gsLst>
                <a:gs pos="0">
                  <a:schemeClr val="accent2">
                    <a:gamma/>
                    <a:tint val="2431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9" rIns="121916" bIns="6095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867">
                <a:latin typeface="Tahoma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4191000" y="3218834"/>
              <a:ext cx="533400" cy="346249"/>
            </a:xfrm>
            <a:prstGeom prst="rect">
              <a:avLst/>
            </a:prstGeom>
            <a:solidFill>
              <a:schemeClr val="folHlink">
                <a:alpha val="47000"/>
              </a:schemeClr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cs typeface="Arial" charset="0"/>
                </a:defRPr>
              </a:lvl9pPr>
            </a:lstStyle>
            <a:p>
              <a:r>
                <a:rPr lang="en-US" sz="1200" dirty="0"/>
                <a:t>Java VM Classes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2267138" y="5471103"/>
            <a:ext cx="7382746" cy="505884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735789" y="1498884"/>
            <a:ext cx="2281578" cy="218772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526895" y="3516639"/>
            <a:ext cx="814915" cy="1373717"/>
          </a:xfrm>
          <a:prstGeom prst="rect">
            <a:avLst/>
          </a:prstGeom>
          <a:noFill/>
          <a:ln w="222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J9 Interpreter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5490413" cy="4351338"/>
          </a:xfrm>
        </p:spPr>
        <p:txBody>
          <a:bodyPr>
            <a:normAutofit/>
          </a:bodyPr>
          <a:lstStyle/>
          <a:p>
            <a:r>
              <a:rPr lang="en-US" dirty="0"/>
              <a:t>Written in C++</a:t>
            </a:r>
          </a:p>
          <a:p>
            <a:r>
              <a:rPr lang="en-US" dirty="0"/>
              <a:t>Switch statement / computed </a:t>
            </a:r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Executes:</a:t>
            </a:r>
          </a:p>
          <a:p>
            <a:pPr lvl="1"/>
            <a:r>
              <a:rPr lang="en-US" dirty="0"/>
              <a:t>bytecodes </a:t>
            </a:r>
          </a:p>
          <a:p>
            <a:pPr lvl="1"/>
            <a:r>
              <a:rPr lang="en-US" dirty="0"/>
              <a:t>INLs</a:t>
            </a:r>
          </a:p>
          <a:p>
            <a:pPr lvl="1"/>
            <a:r>
              <a:rPr lang="en-US" dirty="0"/>
              <a:t>builds stack frames</a:t>
            </a:r>
          </a:p>
          <a:p>
            <a:r>
              <a:rPr lang="en-US" dirty="0"/>
              <a:t>Transition to the JIT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CF11F5-30E8-5742-9254-3F3A3B30CED0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43" y="365125"/>
            <a:ext cx="1406757" cy="1160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184" y="0"/>
            <a:ext cx="6696817" cy="683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9856306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Throughput  </a:t>
            </a:r>
            <a:r>
              <a:rPr lang="en-US" dirty="0"/>
              <a:t>(</a:t>
            </a:r>
            <a:r>
              <a:rPr lang="en-US" b="1" dirty="0" err="1"/>
              <a:t>Optthruput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Stop the world mark/sweep/compact (MSC) collector with all stages being parallel</a:t>
            </a:r>
          </a:p>
          <a:p>
            <a:r>
              <a:rPr lang="en-US" dirty="0"/>
              <a:t>Average Pause (</a:t>
            </a:r>
            <a:r>
              <a:rPr lang="en-US" b="1" dirty="0" err="1"/>
              <a:t>Optavgpause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MSC with concurrent mark and sweep phases to reduce average pause times</a:t>
            </a:r>
          </a:p>
          <a:p>
            <a:r>
              <a:rPr lang="en-US" dirty="0"/>
              <a:t>Generational Collector (</a:t>
            </a:r>
            <a:r>
              <a:rPr lang="en-US" b="1" dirty="0" err="1"/>
              <a:t>Gencon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Partial concurrent-mark for old-space and “semi-space” collected new area</a:t>
            </a:r>
          </a:p>
          <a:p>
            <a:pPr lvl="2"/>
            <a:r>
              <a:rPr lang="en-US" dirty="0"/>
              <a:t>Parallel Copy, Tilted New Spaces, Dynamic New Space </a:t>
            </a:r>
            <a:r>
              <a:rPr lang="en-US" dirty="0" smtClean="0"/>
              <a:t>resizing</a:t>
            </a:r>
          </a:p>
          <a:p>
            <a:r>
              <a:rPr lang="en-US" dirty="0" smtClean="0"/>
              <a:t>Multi-region </a:t>
            </a:r>
            <a:r>
              <a:rPr lang="en-US" dirty="0"/>
              <a:t>Large Heap (</a:t>
            </a:r>
            <a:r>
              <a:rPr lang="en-US" b="1" dirty="0"/>
              <a:t>Balanced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Region based collection supporting partial </a:t>
            </a:r>
            <a:r>
              <a:rPr lang="en-US" dirty="0" err="1"/>
              <a:t>gc</a:t>
            </a:r>
            <a:r>
              <a:rPr lang="en-US" dirty="0"/>
              <a:t>, high mobility, differentiated memory, goal based collections, with ROI heuristics</a:t>
            </a:r>
          </a:p>
          <a:p>
            <a:pPr lvl="1"/>
            <a:r>
              <a:rPr lang="en-US" dirty="0"/>
              <a:t>Reduces maximum pause times in very large heaps </a:t>
            </a:r>
          </a:p>
          <a:p>
            <a:pPr lvl="1"/>
            <a:r>
              <a:rPr lang="en-US" dirty="0"/>
              <a:t>Native memory aware reduces non-object heap consumption</a:t>
            </a:r>
          </a:p>
          <a:p>
            <a:r>
              <a:rPr lang="en-US" dirty="0" smtClean="0"/>
              <a:t>Soft </a:t>
            </a:r>
            <a:r>
              <a:rPr lang="en-US" dirty="0" err="1" smtClean="0"/>
              <a:t>Realtime</a:t>
            </a:r>
            <a:r>
              <a:rPr lang="en-US" dirty="0" smtClean="0"/>
              <a:t> (</a:t>
            </a:r>
            <a:r>
              <a:rPr lang="en-US" b="1" dirty="0" smtClean="0"/>
              <a:t>Metronome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/>
              <a:t>Realtime</a:t>
            </a:r>
            <a:r>
              <a:rPr lang="en-US" dirty="0"/>
              <a:t> GC with </a:t>
            </a:r>
            <a:r>
              <a:rPr lang="en-US" dirty="0" smtClean="0"/>
              <a:t>max </a:t>
            </a:r>
            <a:r>
              <a:rPr lang="en-US" dirty="0" err="1"/>
              <a:t>cpu</a:t>
            </a:r>
            <a:r>
              <a:rPr lang="en-US" dirty="0"/>
              <a:t> utilization</a:t>
            </a:r>
            <a:r>
              <a:rPr lang="en-US" dirty="0" smtClean="0"/>
              <a:t>, </a:t>
            </a:r>
            <a:r>
              <a:rPr lang="en-US" dirty="0"/>
              <a:t>max pause, max </a:t>
            </a:r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CF11F5-30E8-5742-9254-3F3A3B30CED0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43" y="365125"/>
            <a:ext cx="1406757" cy="11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16949</TotalTime>
  <Words>1695</Words>
  <Application>Microsoft Office PowerPoint</Application>
  <PresentationFormat>Widescreen</PresentationFormat>
  <Paragraphs>414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MS Gothic</vt:lpstr>
      <vt:lpstr>MS PGothic</vt:lpstr>
      <vt:lpstr>MS PGothic</vt:lpstr>
      <vt:lpstr>SimSun</vt:lpstr>
      <vt:lpstr>Arial</vt:lpstr>
      <vt:lpstr>Calibri</vt:lpstr>
      <vt:lpstr>Calibri Light</vt:lpstr>
      <vt:lpstr>Droid Sans Fallback</vt:lpstr>
      <vt:lpstr>Gill Sans</vt:lpstr>
      <vt:lpstr>HelvNeue Light for IBM</vt:lpstr>
      <vt:lpstr>Lucida Sans</vt:lpstr>
      <vt:lpstr>Tahoma</vt:lpstr>
      <vt:lpstr>Wingdings</vt:lpstr>
      <vt:lpstr>Yu Gothic</vt:lpstr>
      <vt:lpstr>Office Theme</vt:lpstr>
      <vt:lpstr>Open J9</vt:lpstr>
      <vt:lpstr>Important Disclaimers</vt:lpstr>
      <vt:lpstr>This Talk</vt:lpstr>
      <vt:lpstr>IBM’s Java Virtual Machine</vt:lpstr>
      <vt:lpstr>J9 Scales</vt:lpstr>
      <vt:lpstr>Virtual machines on oscilloscopes?</vt:lpstr>
      <vt:lpstr>J9 Architecture</vt:lpstr>
      <vt:lpstr>J9 Interpreter</vt:lpstr>
      <vt:lpstr>Garbage Collection</vt:lpstr>
      <vt:lpstr>Balanced GC</vt:lpstr>
      <vt:lpstr>JIT Compilation</vt:lpstr>
      <vt:lpstr>JIT Compilation</vt:lpstr>
      <vt:lpstr>Shared Classes</vt:lpstr>
      <vt:lpstr>PowerPoint Presentation</vt:lpstr>
      <vt:lpstr> http://www.eclipse.org/omr https://github.com/eclipse/omr https://developer.ibm.com/open/omr/  Dual License: Eclipse Public License V1.0 Apache 2.0  Contributors very welcome  https://github.com/eclipse/omr/blob/master/CONTRIBUTING.md</vt:lpstr>
      <vt:lpstr>Eclipse OMR Mission</vt:lpstr>
      <vt:lpstr>Eclipse OMR Components Currently Available</vt:lpstr>
      <vt:lpstr>“We believe open ecosystems and partnerships are key to our future innovation.” </vt:lpstr>
      <vt:lpstr>Open J9 – Why?</vt:lpstr>
      <vt:lpstr>Open J9 – Where?</vt:lpstr>
      <vt:lpstr>Open J9 – How?</vt:lpstr>
      <vt:lpstr>Open J9 – When?</vt:lpstr>
      <vt:lpstr>Open Source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VMM2016</dc:title>
  <dc:creator>Charlie Gracie</dc:creator>
  <cp:lastModifiedBy>Charlie Gracie</cp:lastModifiedBy>
  <cp:revision>259</cp:revision>
  <cp:lastPrinted>2016-08-16T14:45:07Z</cp:lastPrinted>
  <dcterms:created xsi:type="dcterms:W3CDTF">2016-07-26T13:21:14Z</dcterms:created>
  <dcterms:modified xsi:type="dcterms:W3CDTF">2017-02-15T19:26:04Z</dcterms:modified>
</cp:coreProperties>
</file>