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69" r:id="rId4"/>
    <p:sldId id="273" r:id="rId5"/>
    <p:sldId id="274" r:id="rId6"/>
    <p:sldId id="260" r:id="rId7"/>
    <p:sldId id="264" r:id="rId8"/>
    <p:sldId id="263" r:id="rId9"/>
    <p:sldId id="275" r:id="rId10"/>
    <p:sldId id="266" r:id="rId11"/>
    <p:sldId id="272" r:id="rId12"/>
    <p:sldId id="276" r:id="rId13"/>
    <p:sldId id="267" r:id="rId14"/>
    <p:sldId id="268" r:id="rId15"/>
    <p:sldId id="270" r:id="rId16"/>
    <p:sldId id="262" r:id="rId17"/>
    <p:sldId id="271"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2" autoAdjust="0"/>
    <p:restoredTop sz="72068" autoAdjust="0"/>
  </p:normalViewPr>
  <p:slideViewPr>
    <p:cSldViewPr snapToGrid="0">
      <p:cViewPr varScale="1">
        <p:scale>
          <a:sx n="63" d="100"/>
          <a:sy n="63" d="100"/>
        </p:scale>
        <p:origin x="-1421"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B3556A-7DAF-4E60-82D2-E1DE6145689F}" type="datetimeFigureOut">
              <a:rPr lang="en-US" smtClean="0"/>
              <a:t>2/6/2017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DA1B1C-3D11-4DC4-9834-8E7D526FD04A}" type="slidenum">
              <a:rPr lang="en-US" smtClean="0"/>
              <a:t>‹#›</a:t>
            </a:fld>
            <a:endParaRPr lang="en-US"/>
          </a:p>
        </p:txBody>
      </p:sp>
    </p:spTree>
    <p:extLst>
      <p:ext uri="{BB962C8B-B14F-4D97-AF65-F5344CB8AC3E}">
        <p14:creationId xmlns:p14="http://schemas.microsoft.com/office/powerpoint/2010/main" val="3396519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a:t>
            </a:fld>
            <a:endParaRPr lang="en-US"/>
          </a:p>
        </p:txBody>
      </p:sp>
    </p:spTree>
    <p:extLst>
      <p:ext uri="{BB962C8B-B14F-4D97-AF65-F5344CB8AC3E}">
        <p14:creationId xmlns:p14="http://schemas.microsoft.com/office/powerpoint/2010/main" val="34949092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IR level the code for the indirect call is very simple.</a:t>
            </a:r>
          </a:p>
          <a:p>
            <a:r>
              <a:rPr lang="en-US" dirty="0" smtClean="0"/>
              <a:t>First load the pointer value.</a:t>
            </a:r>
          </a:p>
          <a:p>
            <a:r>
              <a:rPr lang="en-US" dirty="0" smtClean="0"/>
              <a:t>Then</a:t>
            </a:r>
            <a:r>
              <a:rPr lang="en-US" baseline="0" dirty="0" smtClean="0"/>
              <a:t> call through this value.</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10</a:t>
            </a:fld>
            <a:endParaRPr lang="en-US"/>
          </a:p>
        </p:txBody>
      </p:sp>
    </p:spTree>
    <p:extLst>
      <p:ext uri="{BB962C8B-B14F-4D97-AF65-F5344CB8AC3E}">
        <p14:creationId xmlns:p14="http://schemas.microsoft.com/office/powerpoint/2010/main" val="1428051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instrument the application, calls to LLVM </a:t>
            </a:r>
            <a:r>
              <a:rPr lang="en-US" dirty="0" err="1" smtClean="0"/>
              <a:t>intrinsics</a:t>
            </a:r>
            <a:r>
              <a:rPr lang="en-US" dirty="0" smtClean="0"/>
              <a:t> are inserted.</a:t>
            </a:r>
          </a:p>
          <a:p>
            <a:endParaRPr lang="en-US" dirty="0" smtClean="0"/>
          </a:p>
          <a:p>
            <a:r>
              <a:rPr lang="en-US" dirty="0" smtClean="0"/>
              <a:t>The indirect call is inside a </a:t>
            </a:r>
            <a:r>
              <a:rPr lang="en-US" dirty="0" err="1" smtClean="0"/>
              <a:t>foreach</a:t>
            </a:r>
            <a:r>
              <a:rPr lang="en-US" dirty="0" smtClean="0"/>
              <a:t> loop. First the counter for the loop body must be</a:t>
            </a:r>
            <a:r>
              <a:rPr lang="en-US" baseline="0" dirty="0" smtClean="0"/>
              <a:t> incremented. This is done with a call to </a:t>
            </a:r>
            <a:r>
              <a:rPr lang="en-US" baseline="0" dirty="0" err="1" smtClean="0"/>
              <a:t>llvm.instrprof.increment</a:t>
            </a:r>
            <a:r>
              <a:rPr lang="en-US" baseline="0" dirty="0" smtClean="0"/>
              <a:t>.</a:t>
            </a:r>
          </a:p>
          <a:p>
            <a:r>
              <a:rPr lang="en-US" baseline="0" dirty="0" smtClean="0"/>
              <a:t>The target of the call is recorded, too. This is done by calling </a:t>
            </a:r>
            <a:r>
              <a:rPr lang="en-US" baseline="0" dirty="0" err="1" smtClean="0"/>
              <a:t>llvm.instrprof.value.profile</a:t>
            </a:r>
            <a:r>
              <a:rPr lang="en-US" baseline="0" dirty="0" smtClean="0"/>
              <a:t>.</a:t>
            </a:r>
          </a:p>
          <a:p>
            <a:endParaRPr lang="en-US" baseline="0" dirty="0" smtClean="0"/>
          </a:p>
          <a:p>
            <a:r>
              <a:rPr lang="en-US" baseline="0" dirty="0" smtClean="0"/>
              <a:t>Of course, the original instructions for the indirect call are still present!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11</a:t>
            </a:fld>
            <a:endParaRPr lang="en-US"/>
          </a:p>
        </p:txBody>
      </p:sp>
    </p:spTree>
    <p:extLst>
      <p:ext uri="{BB962C8B-B14F-4D97-AF65-F5344CB8AC3E}">
        <p14:creationId xmlns:p14="http://schemas.microsoft.com/office/powerpoint/2010/main" val="316050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run the instrumented application the profile</a:t>
            </a:r>
            <a:r>
              <a:rPr lang="en-US" baseline="0" dirty="0" smtClean="0"/>
              <a:t> data file is generated. The </a:t>
            </a:r>
            <a:r>
              <a:rPr lang="en-US" baseline="0" dirty="0" err="1" smtClean="0"/>
              <a:t>ldc-profdata</a:t>
            </a:r>
            <a:r>
              <a:rPr lang="en-US" baseline="0" dirty="0" smtClean="0"/>
              <a:t> tool can be used to show the contents of the profile.</a:t>
            </a:r>
          </a:p>
          <a:p>
            <a:endParaRPr lang="en-US" baseline="0" dirty="0" smtClean="0"/>
          </a:p>
          <a:p>
            <a:r>
              <a:rPr lang="en-US" baseline="0" dirty="0" smtClean="0"/>
              <a:t>Of interest are:</a:t>
            </a:r>
          </a:p>
          <a:p>
            <a:r>
              <a:rPr lang="en-US" baseline="0" dirty="0" smtClean="0"/>
              <a:t>The </a:t>
            </a:r>
            <a:r>
              <a:rPr lang="en-US" baseline="0" dirty="0" err="1" smtClean="0"/>
              <a:t>icp</a:t>
            </a:r>
            <a:r>
              <a:rPr lang="en-US" baseline="0" dirty="0" smtClean="0"/>
              <a:t>() function has one counter and is called 1.000 times.</a:t>
            </a:r>
          </a:p>
          <a:p>
            <a:r>
              <a:rPr lang="en-US" baseline="0" dirty="0" smtClean="0"/>
              <a:t>The main() function has to counters – one for the function and one for the loop body. The function is called one time.</a:t>
            </a:r>
          </a:p>
          <a:p>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12</a:t>
            </a:fld>
            <a:endParaRPr lang="en-US"/>
          </a:p>
        </p:txBody>
      </p:sp>
    </p:spTree>
    <p:extLst>
      <p:ext uri="{BB962C8B-B14F-4D97-AF65-F5344CB8AC3E}">
        <p14:creationId xmlns:p14="http://schemas.microsoft.com/office/powerpoint/2010/main" val="316050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can recompile</a:t>
            </a:r>
            <a:r>
              <a:rPr lang="en-US" baseline="0" dirty="0" smtClean="0"/>
              <a:t> your application with the generated profile and optimization turned on.</a:t>
            </a:r>
          </a:p>
          <a:p>
            <a:r>
              <a:rPr lang="en-US" baseline="0" dirty="0" smtClean="0"/>
              <a:t>The instructions to load the function pointer and for the indirect jump are still present.</a:t>
            </a:r>
          </a:p>
          <a:p>
            <a:r>
              <a:rPr lang="en-US" baseline="0" dirty="0" smtClean="0"/>
              <a:t>A compare to the most likely called function </a:t>
            </a:r>
            <a:r>
              <a:rPr lang="en-US" baseline="0" dirty="0" err="1" smtClean="0"/>
              <a:t>icp</a:t>
            </a:r>
            <a:r>
              <a:rPr lang="en-US" baseline="0" dirty="0" smtClean="0"/>
              <a:t>() is added.</a:t>
            </a:r>
          </a:p>
          <a:p>
            <a:r>
              <a:rPr lang="en-US" baseline="0" dirty="0" smtClean="0"/>
              <a:t>But there is no direct call to the </a:t>
            </a:r>
            <a:r>
              <a:rPr lang="en-US" baseline="0" dirty="0" err="1" smtClean="0"/>
              <a:t>icp</a:t>
            </a:r>
            <a:r>
              <a:rPr lang="en-US" baseline="0" dirty="0" smtClean="0"/>
              <a:t>() function. Instead the function body was </a:t>
            </a:r>
            <a:r>
              <a:rPr lang="en-US" baseline="0" dirty="0" err="1" smtClean="0"/>
              <a:t>inlined</a:t>
            </a:r>
            <a:r>
              <a:rPr lang="en-US" baseline="0" dirty="0" smtClean="0"/>
              <a:t>. You see it in the phi instruction: the value 42 is used in case the </a:t>
            </a:r>
            <a:r>
              <a:rPr lang="en-US" baseline="0" dirty="0" err="1" smtClean="0"/>
              <a:t>forbody</a:t>
            </a:r>
            <a:r>
              <a:rPr lang="en-US" baseline="0" dirty="0" smtClean="0"/>
              <a:t> block is the predecessor of the phi instruction.</a:t>
            </a:r>
          </a:p>
          <a:p>
            <a:r>
              <a:rPr lang="en-US" baseline="0" dirty="0" smtClean="0"/>
              <a:t>The branch weights are also recorded in the meta data. For the true branch, 1.000 is stored and 0 for the false branch.</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13</a:t>
            </a:fld>
            <a:endParaRPr lang="en-US"/>
          </a:p>
        </p:txBody>
      </p:sp>
    </p:spTree>
    <p:extLst>
      <p:ext uri="{BB962C8B-B14F-4D97-AF65-F5344CB8AC3E}">
        <p14:creationId xmlns:p14="http://schemas.microsoft.com/office/powerpoint/2010/main" val="910739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the result worth the implementation trouble? The answer</a:t>
            </a:r>
            <a:r>
              <a:rPr lang="en-US" baseline="0" dirty="0" smtClean="0"/>
              <a:t> is yes!</a:t>
            </a:r>
          </a:p>
          <a:p>
            <a:endParaRPr lang="en-US" baseline="0" dirty="0" smtClean="0"/>
          </a:p>
          <a:p>
            <a:r>
              <a:rPr lang="en-US" baseline="0" dirty="0" smtClean="0"/>
              <a:t>The frontend of LDC is written in D. The compiler itself is therefore a good target to test.</a:t>
            </a:r>
          </a:p>
          <a:p>
            <a:r>
              <a:rPr lang="en-US" baseline="0" dirty="0" smtClean="0"/>
              <a:t>On a test case taken from an real application, the compiler was overall faster by 7%. This is a good result - not every optimization results in this kind of speedup.</a:t>
            </a:r>
          </a:p>
          <a:p>
            <a:r>
              <a:rPr lang="en-US" baseline="0" dirty="0" smtClean="0"/>
              <a:t>LDC is a mix of D and C++ code and of course the LLVM libraries. PGO was only applied to the D code.</a:t>
            </a:r>
          </a:p>
          <a:p>
            <a:endParaRPr lang="en-US" baseline="0" dirty="0" smtClean="0"/>
          </a:p>
          <a:p>
            <a:r>
              <a:rPr lang="en-US" baseline="0" dirty="0" smtClean="0"/>
              <a:t>There are ideas to enhance ICP to virtual calls based on the </a:t>
            </a:r>
            <a:r>
              <a:rPr lang="en-US" baseline="0" dirty="0" err="1" smtClean="0"/>
              <a:t>vtable</a:t>
            </a:r>
            <a:r>
              <a:rPr lang="en-US" baseline="0" dirty="0" smtClean="0"/>
              <a:t> structure. You can find a sample implementation in Johan’s GitHub repository. He has also written a blog about it.</a:t>
            </a:r>
          </a:p>
          <a:p>
            <a:endParaRPr lang="en-US" baseline="0" dirty="0" smtClean="0"/>
          </a:p>
          <a:p>
            <a:r>
              <a:rPr lang="en-US" baseline="0" dirty="0" smtClean="0"/>
              <a:t>Our conclusion is that it is worth to have PGO in your optimization toolbox!</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14</a:t>
            </a:fld>
            <a:endParaRPr lang="en-US"/>
          </a:p>
        </p:txBody>
      </p:sp>
    </p:spTree>
    <p:extLst>
      <p:ext uri="{BB962C8B-B14F-4D97-AF65-F5344CB8AC3E}">
        <p14:creationId xmlns:p14="http://schemas.microsoft.com/office/powerpoint/2010/main" val="6784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you have any questions?</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15</a:t>
            </a:fld>
            <a:endParaRPr lang="en-US"/>
          </a:p>
        </p:txBody>
      </p:sp>
    </p:spTree>
    <p:extLst>
      <p:ext uri="{BB962C8B-B14F-4D97-AF65-F5344CB8AC3E}">
        <p14:creationId xmlns:p14="http://schemas.microsoft.com/office/powerpoint/2010/main" val="2019339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 we improve the performance of an application?</a:t>
            </a:r>
            <a:r>
              <a:rPr lang="en-US" baseline="0" dirty="0" smtClean="0"/>
              <a:t> If we have more information about the runtime behavior of an application then we can use this information for better optimization. This raises the question how we get more information about an application? Two approaches are used: sampling and instrumentation. In this talk I only use the instrumentation approach.</a:t>
            </a:r>
          </a:p>
          <a:p>
            <a:r>
              <a:rPr lang="en-US" baseline="0" dirty="0" smtClean="0"/>
              <a:t>Typical information we collect is:</a:t>
            </a:r>
          </a:p>
          <a:p>
            <a:pPr marL="171450" indent="-171450">
              <a:buFontTx/>
              <a:buChar char="-"/>
            </a:pPr>
            <a:r>
              <a:rPr lang="en-US" baseline="0" dirty="0" smtClean="0"/>
              <a:t>Number of times a function is called</a:t>
            </a:r>
          </a:p>
          <a:p>
            <a:pPr marL="171450" indent="-171450">
              <a:buFontTx/>
              <a:buChar char="-"/>
            </a:pPr>
            <a:r>
              <a:rPr lang="en-US" baseline="0" dirty="0" smtClean="0"/>
              <a:t>Number of times a branch is taken</a:t>
            </a:r>
          </a:p>
          <a:p>
            <a:pPr marL="171450" indent="-171450">
              <a:buFontTx/>
              <a:buChar char="-"/>
            </a:pPr>
            <a:r>
              <a:rPr lang="en-US" baseline="0" dirty="0" smtClean="0"/>
              <a:t>Number of times function A calls function B</a:t>
            </a:r>
          </a:p>
          <a:p>
            <a:pPr marL="0" indent="0">
              <a:buFontTx/>
              <a:buNone/>
            </a:pPr>
            <a:r>
              <a:rPr lang="en-US" baseline="0" dirty="0" smtClean="0"/>
              <a:t>The set of this information is called the profile.</a:t>
            </a:r>
          </a:p>
          <a:p>
            <a:pPr marL="0" indent="0">
              <a:buFontTx/>
              <a:buNone/>
            </a:pPr>
            <a:r>
              <a:rPr lang="en-US" baseline="0" dirty="0" smtClean="0"/>
              <a:t>To create the profile we have to instrument the source, e.g. we have to insert counting instructions in the right places.</a:t>
            </a:r>
          </a:p>
          <a:p>
            <a:pPr marL="0" indent="0">
              <a:buFontTx/>
              <a:buNone/>
            </a:pPr>
            <a:r>
              <a:rPr lang="en-US" baseline="0" dirty="0" smtClean="0"/>
              <a:t>The instrumented binary must be run and the profile is dumped to disk at the end.</a:t>
            </a:r>
          </a:p>
          <a:p>
            <a:pPr marL="0" indent="0">
              <a:buFontTx/>
              <a:buNone/>
            </a:pPr>
            <a:r>
              <a:rPr lang="en-US" baseline="0" dirty="0" smtClean="0"/>
              <a:t>This profile data is then provided to another compiler run as additional input, hopefully improving performance of the application.</a:t>
            </a:r>
          </a:p>
          <a:p>
            <a:pPr marL="0" indent="0">
              <a:buFontTx/>
              <a:buNone/>
            </a:pPr>
            <a:r>
              <a:rPr lang="en-US" baseline="0" dirty="0" smtClean="0"/>
              <a:t>Here is the caveat: The instrumented binary must be run with a typical input in order to improve performance in average.</a:t>
            </a:r>
          </a:p>
          <a:p>
            <a:pPr marL="0" indent="0">
              <a:buFontTx/>
              <a:buNone/>
            </a:pPr>
            <a:r>
              <a:rPr lang="en-US" baseline="0" dirty="0" smtClean="0"/>
              <a:t>Otherwise the application will be optimized for a special case only, possible harming performance in the average case.</a:t>
            </a:r>
          </a:p>
          <a:p>
            <a:pPr marL="0" indent="0">
              <a:buFontTx/>
              <a:buNone/>
            </a:pPr>
            <a:r>
              <a:rPr lang="en-US" baseline="0" dirty="0" smtClean="0"/>
              <a:t>As with all optimization techniques, this is no silver bullet. You have to measure our results!!!</a:t>
            </a:r>
          </a:p>
        </p:txBody>
      </p:sp>
      <p:sp>
        <p:nvSpPr>
          <p:cNvPr id="4" name="Slide Number Placeholder 3"/>
          <p:cNvSpPr>
            <a:spLocks noGrp="1"/>
          </p:cNvSpPr>
          <p:nvPr>
            <p:ph type="sldNum" sz="quarter" idx="10"/>
          </p:nvPr>
        </p:nvSpPr>
        <p:spPr/>
        <p:txBody>
          <a:bodyPr/>
          <a:lstStyle/>
          <a:p>
            <a:fld id="{5ADA1B1C-3D11-4DC4-9834-8E7D526FD04A}" type="slidenum">
              <a:rPr lang="en-US" smtClean="0"/>
              <a:t>2</a:t>
            </a:fld>
            <a:endParaRPr lang="en-US"/>
          </a:p>
        </p:txBody>
      </p:sp>
    </p:spTree>
    <p:extLst>
      <p:ext uri="{BB962C8B-B14F-4D97-AF65-F5344CB8AC3E}">
        <p14:creationId xmlns:p14="http://schemas.microsoft.com/office/powerpoint/2010/main" val="2863879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 programming language is a systems programming language. </a:t>
            </a:r>
            <a:r>
              <a:rPr lang="de-DE" dirty="0" smtClean="0"/>
              <a:t>D </a:t>
            </a:r>
            <a:r>
              <a:rPr lang="de-DE" dirty="0" err="1" smtClean="0"/>
              <a:t>resembles</a:t>
            </a:r>
            <a:r>
              <a:rPr lang="de-DE" dirty="0" smtClean="0"/>
              <a:t> </a:t>
            </a:r>
            <a:r>
              <a:rPr lang="de-DE" dirty="0" err="1" smtClean="0"/>
              <a:t>the</a:t>
            </a:r>
            <a:r>
              <a:rPr lang="de-DE" dirty="0" smtClean="0"/>
              <a:t> C </a:t>
            </a:r>
            <a:r>
              <a:rPr lang="de-DE" dirty="0" err="1" smtClean="0"/>
              <a:t>syntax</a:t>
            </a:r>
            <a:r>
              <a:rPr lang="de-DE" dirty="0" smtClean="0"/>
              <a:t> </a:t>
            </a:r>
            <a:r>
              <a:rPr lang="de-DE" dirty="0" err="1" smtClean="0"/>
              <a:t>as</a:t>
            </a:r>
            <a:r>
              <a:rPr lang="de-DE" dirty="0" smtClean="0"/>
              <a:t> </a:t>
            </a:r>
            <a:r>
              <a:rPr lang="de-DE" dirty="0" err="1" smtClean="0"/>
              <a:t>much</a:t>
            </a:r>
            <a:r>
              <a:rPr lang="de-DE" dirty="0" smtClean="0"/>
              <a:t> </a:t>
            </a:r>
            <a:r>
              <a:rPr lang="de-DE" dirty="0" err="1" smtClean="0"/>
              <a:t>as</a:t>
            </a:r>
            <a:r>
              <a:rPr lang="de-DE" dirty="0" smtClean="0"/>
              <a:t> </a:t>
            </a:r>
            <a:r>
              <a:rPr lang="de-DE" dirty="0" err="1" smtClean="0"/>
              <a:t>possible</a:t>
            </a:r>
            <a:r>
              <a:rPr lang="de-DE" dirty="0" smtClean="0"/>
              <a:t>. D</a:t>
            </a:r>
            <a:r>
              <a:rPr lang="de-DE" baseline="0" dirty="0" smtClean="0"/>
              <a:t> </a:t>
            </a:r>
            <a:r>
              <a:rPr lang="de-DE" baseline="0" dirty="0" err="1" smtClean="0"/>
              <a:t>source</a:t>
            </a:r>
            <a:r>
              <a:rPr lang="de-DE" baseline="0" dirty="0" smtClean="0"/>
              <a:t> </a:t>
            </a:r>
            <a:r>
              <a:rPr lang="de-DE" baseline="0" dirty="0" err="1" smtClean="0"/>
              <a:t>code</a:t>
            </a:r>
            <a:r>
              <a:rPr lang="de-DE" baseline="0" dirty="0" smtClean="0"/>
              <a:t> </a:t>
            </a:r>
            <a:r>
              <a:rPr lang="de-DE" baseline="0" dirty="0" err="1" smtClean="0"/>
              <a:t>should</a:t>
            </a:r>
            <a:r>
              <a:rPr lang="de-DE" baseline="0" dirty="0" smtClean="0"/>
              <a:t> </a:t>
            </a:r>
            <a:r>
              <a:rPr lang="de-DE" baseline="0" dirty="0" err="1" smtClean="0"/>
              <a:t>be</a:t>
            </a:r>
            <a:r>
              <a:rPr lang="de-DE" baseline="0" dirty="0" smtClean="0"/>
              <a:t> </a:t>
            </a:r>
            <a:r>
              <a:rPr lang="de-DE" baseline="0" dirty="0" err="1" smtClean="0"/>
              <a:t>immediately</a:t>
            </a:r>
            <a:r>
              <a:rPr lang="de-DE" baseline="0" dirty="0" smtClean="0"/>
              <a:t> </a:t>
            </a:r>
            <a:r>
              <a:rPr lang="de-DE" baseline="0" dirty="0" err="1" smtClean="0"/>
              <a:t>understandable</a:t>
            </a:r>
            <a:r>
              <a:rPr lang="de-DE" baseline="0" dirty="0" smtClean="0"/>
              <a:t> </a:t>
            </a:r>
            <a:r>
              <a:rPr lang="de-DE" baseline="0" dirty="0" err="1" smtClean="0"/>
              <a:t>for</a:t>
            </a:r>
            <a:r>
              <a:rPr lang="de-DE" baseline="0" dirty="0" smtClean="0"/>
              <a:t> C/C++ </a:t>
            </a:r>
            <a:r>
              <a:rPr lang="de-DE" baseline="0" dirty="0" err="1" smtClean="0"/>
              <a:t>developers</a:t>
            </a:r>
            <a:r>
              <a:rPr lang="de-DE" baseline="0" dirty="0" smtClean="0"/>
              <a:t>.</a:t>
            </a:r>
          </a:p>
          <a:p>
            <a:r>
              <a:rPr lang="de-DE" baseline="0" dirty="0" smtClean="0"/>
              <a:t>Like C++ (</a:t>
            </a:r>
            <a:r>
              <a:rPr lang="de-DE" baseline="0" dirty="0" err="1" smtClean="0"/>
              <a:t>and</a:t>
            </a:r>
            <a:r>
              <a:rPr lang="de-DE" baseline="0" dirty="0" smtClean="0"/>
              <a:t> </a:t>
            </a:r>
            <a:r>
              <a:rPr lang="de-DE" baseline="0" dirty="0" err="1" smtClean="0"/>
              <a:t>many</a:t>
            </a:r>
            <a:r>
              <a:rPr lang="de-DE" baseline="0" dirty="0" smtClean="0"/>
              <a:t> </a:t>
            </a:r>
            <a:r>
              <a:rPr lang="de-DE" baseline="0" dirty="0" err="1" smtClean="0"/>
              <a:t>other</a:t>
            </a:r>
            <a:r>
              <a:rPr lang="de-DE" baseline="0" dirty="0" smtClean="0"/>
              <a:t> </a:t>
            </a:r>
            <a:r>
              <a:rPr lang="de-DE" baseline="0" dirty="0" err="1" smtClean="0"/>
              <a:t>languages</a:t>
            </a:r>
            <a:r>
              <a:rPr lang="de-DE" baseline="0" dirty="0" smtClean="0"/>
              <a:t>), </a:t>
            </a:r>
            <a:r>
              <a:rPr lang="de-DE" baseline="0" dirty="0" err="1" smtClean="0"/>
              <a:t>it</a:t>
            </a:r>
            <a:r>
              <a:rPr lang="de-DE" baseline="0" dirty="0" smtClean="0"/>
              <a:t> </a:t>
            </a:r>
            <a:r>
              <a:rPr lang="de-DE" baseline="0" dirty="0" err="1" smtClean="0"/>
              <a:t>uses</a:t>
            </a:r>
            <a:r>
              <a:rPr lang="de-DE" baseline="0" dirty="0" smtClean="0"/>
              <a:t> </a:t>
            </a:r>
            <a:r>
              <a:rPr lang="de-DE" baseline="0" dirty="0" err="1" smtClean="0"/>
              <a:t>static</a:t>
            </a:r>
            <a:r>
              <a:rPr lang="de-DE" baseline="0" dirty="0" smtClean="0"/>
              <a:t> </a:t>
            </a:r>
            <a:r>
              <a:rPr lang="de-DE" baseline="0" dirty="0" err="1" smtClean="0"/>
              <a:t>typing</a:t>
            </a:r>
            <a:r>
              <a:rPr lang="de-DE" baseline="0" dirty="0" smtClean="0"/>
              <a:t> </a:t>
            </a:r>
            <a:r>
              <a:rPr lang="de-DE" baseline="0" dirty="0" err="1" smtClean="0"/>
              <a:t>and</a:t>
            </a:r>
            <a:r>
              <a:rPr lang="de-DE" baseline="0" dirty="0" smtClean="0"/>
              <a:t> </a:t>
            </a:r>
            <a:r>
              <a:rPr lang="de-DE" baseline="0" dirty="0" err="1" smtClean="0"/>
              <a:t>provides</a:t>
            </a:r>
            <a:r>
              <a:rPr lang="de-DE" baseline="0" dirty="0" smtClean="0"/>
              <a:t> all </a:t>
            </a:r>
            <a:r>
              <a:rPr lang="de-DE" baseline="0" dirty="0" err="1" smtClean="0"/>
              <a:t>the</a:t>
            </a:r>
            <a:r>
              <a:rPr lang="de-DE" baseline="0" dirty="0" smtClean="0"/>
              <a:t> </a:t>
            </a:r>
            <a:r>
              <a:rPr lang="de-DE" baseline="0" dirty="0" err="1" smtClean="0"/>
              <a:t>benefits</a:t>
            </a:r>
            <a:r>
              <a:rPr lang="de-DE" baseline="0" dirty="0" smtClean="0"/>
              <a:t> </a:t>
            </a:r>
            <a:r>
              <a:rPr lang="de-DE" baseline="0" dirty="0" err="1" smtClean="0"/>
              <a:t>of</a:t>
            </a:r>
            <a:r>
              <a:rPr lang="de-DE" baseline="0" dirty="0" smtClean="0"/>
              <a:t> type </a:t>
            </a:r>
            <a:r>
              <a:rPr lang="de-DE" baseline="0" dirty="0" err="1" smtClean="0"/>
              <a:t>safety</a:t>
            </a:r>
            <a:r>
              <a:rPr lang="de-DE" baseline="0" dirty="0" smtClean="0"/>
              <a:t>.</a:t>
            </a:r>
          </a:p>
          <a:p>
            <a:r>
              <a:rPr lang="de-DE" baseline="0" dirty="0" err="1" smtClean="0"/>
              <a:t>Unlike</a:t>
            </a:r>
            <a:r>
              <a:rPr lang="de-DE" baseline="0" dirty="0" smtClean="0"/>
              <a:t> </a:t>
            </a:r>
            <a:r>
              <a:rPr lang="de-DE" baseline="0" dirty="0" err="1" smtClean="0"/>
              <a:t>many</a:t>
            </a:r>
            <a:r>
              <a:rPr lang="de-DE" baseline="0" dirty="0" smtClean="0"/>
              <a:t> </a:t>
            </a:r>
            <a:r>
              <a:rPr lang="de-DE" baseline="0" dirty="0" err="1" smtClean="0"/>
              <a:t>other</a:t>
            </a:r>
            <a:r>
              <a:rPr lang="de-DE" baseline="0" dirty="0" smtClean="0"/>
              <a:t> </a:t>
            </a:r>
            <a:r>
              <a:rPr lang="de-DE" baseline="0" dirty="0" err="1" smtClean="0"/>
              <a:t>languages</a:t>
            </a:r>
            <a:r>
              <a:rPr lang="de-DE" baseline="0" dirty="0" smtClean="0"/>
              <a:t>, </a:t>
            </a:r>
            <a:r>
              <a:rPr lang="de-DE" baseline="0" dirty="0" err="1" smtClean="0"/>
              <a:t>you</a:t>
            </a:r>
            <a:r>
              <a:rPr lang="de-DE" baseline="0" dirty="0" smtClean="0"/>
              <a:t> </a:t>
            </a:r>
            <a:r>
              <a:rPr lang="de-DE" baseline="0" dirty="0" err="1" smtClean="0"/>
              <a:t>can</a:t>
            </a:r>
            <a:r>
              <a:rPr lang="de-DE" baseline="0" dirty="0" smtClean="0"/>
              <a:t> </a:t>
            </a:r>
            <a:r>
              <a:rPr lang="de-DE" baseline="0" dirty="0" err="1" smtClean="0"/>
              <a:t>choose</a:t>
            </a:r>
            <a:r>
              <a:rPr lang="de-DE" baseline="0" dirty="0" smtClean="0"/>
              <a:t> </a:t>
            </a:r>
            <a:r>
              <a:rPr lang="de-DE" baseline="0" dirty="0" err="1" smtClean="0"/>
              <a:t>between</a:t>
            </a:r>
            <a:r>
              <a:rPr lang="de-DE" baseline="0" dirty="0" smtClean="0"/>
              <a:t> different </a:t>
            </a:r>
            <a:r>
              <a:rPr lang="de-DE" baseline="0" dirty="0" err="1" smtClean="0"/>
              <a:t>programming</a:t>
            </a:r>
            <a:r>
              <a:rPr lang="de-DE" baseline="0" dirty="0" smtClean="0"/>
              <a:t> </a:t>
            </a:r>
            <a:r>
              <a:rPr lang="de-DE" baseline="0" dirty="0" err="1" smtClean="0"/>
              <a:t>styles</a:t>
            </a:r>
            <a:r>
              <a:rPr lang="de-DE" baseline="0" dirty="0" smtClean="0"/>
              <a:t> </a:t>
            </a:r>
            <a:r>
              <a:rPr lang="de-DE" baseline="0" dirty="0" err="1" smtClean="0"/>
              <a:t>because</a:t>
            </a:r>
            <a:r>
              <a:rPr lang="de-DE" baseline="0" dirty="0" smtClean="0"/>
              <a:t> </a:t>
            </a:r>
            <a:r>
              <a:rPr lang="de-DE" baseline="0" dirty="0" err="1" smtClean="0"/>
              <a:t>many</a:t>
            </a:r>
            <a:r>
              <a:rPr lang="de-DE" baseline="0" dirty="0" smtClean="0"/>
              <a:t> </a:t>
            </a:r>
            <a:r>
              <a:rPr lang="de-DE" baseline="0" dirty="0" err="1" smtClean="0"/>
              <a:t>paradigms</a:t>
            </a:r>
            <a:r>
              <a:rPr lang="de-DE" baseline="0" dirty="0" smtClean="0"/>
              <a:t> </a:t>
            </a:r>
            <a:r>
              <a:rPr lang="de-DE" baseline="0" dirty="0" err="1" smtClean="0"/>
              <a:t>are</a:t>
            </a:r>
            <a:r>
              <a:rPr lang="de-DE" baseline="0" dirty="0" smtClean="0"/>
              <a:t> </a:t>
            </a:r>
            <a:r>
              <a:rPr lang="de-DE" baseline="0" dirty="0" err="1" smtClean="0"/>
              <a:t>supported</a:t>
            </a:r>
            <a:r>
              <a:rPr lang="de-DE" baseline="0" dirty="0" smtClean="0"/>
              <a:t>.</a:t>
            </a:r>
          </a:p>
          <a:p>
            <a:r>
              <a:rPr lang="de-DE" dirty="0" err="1" smtClean="0"/>
              <a:t>You</a:t>
            </a:r>
            <a:r>
              <a:rPr lang="de-DE" dirty="0" smtClean="0"/>
              <a:t> </a:t>
            </a:r>
            <a:r>
              <a:rPr lang="de-DE" dirty="0" err="1" smtClean="0"/>
              <a:t>can</a:t>
            </a:r>
            <a:r>
              <a:rPr lang="de-DE" dirty="0" smtClean="0"/>
              <a:t> </a:t>
            </a:r>
            <a:r>
              <a:rPr lang="de-DE" dirty="0" err="1" smtClean="0"/>
              <a:t>develop</a:t>
            </a:r>
            <a:r>
              <a:rPr lang="de-DE" dirty="0" smtClean="0"/>
              <a:t> </a:t>
            </a:r>
            <a:r>
              <a:rPr lang="de-DE" dirty="0" err="1" smtClean="0"/>
              <a:t>programs</a:t>
            </a:r>
            <a:r>
              <a:rPr lang="de-DE" dirty="0" smtClean="0"/>
              <a:t> in a C style </a:t>
            </a:r>
            <a:r>
              <a:rPr lang="de-DE" dirty="0" err="1" smtClean="0"/>
              <a:t>using</a:t>
            </a:r>
            <a:r>
              <a:rPr lang="de-DE" dirty="0" smtClean="0"/>
              <a:t> </a:t>
            </a:r>
            <a:r>
              <a:rPr lang="de-DE" dirty="0" err="1" smtClean="0"/>
              <a:t>functions</a:t>
            </a:r>
            <a:r>
              <a:rPr lang="de-DE" dirty="0" smtClean="0"/>
              <a:t> </a:t>
            </a:r>
            <a:r>
              <a:rPr lang="de-DE" dirty="0" err="1" smtClean="0"/>
              <a:t>and</a:t>
            </a:r>
            <a:r>
              <a:rPr lang="de-DE" dirty="0" smtClean="0"/>
              <a:t> </a:t>
            </a:r>
            <a:r>
              <a:rPr lang="de-DE" dirty="0" err="1" smtClean="0"/>
              <a:t>data</a:t>
            </a:r>
            <a:r>
              <a:rPr lang="de-DE" dirty="0" smtClean="0"/>
              <a:t> </a:t>
            </a:r>
            <a:r>
              <a:rPr lang="de-DE" dirty="0" err="1" smtClean="0"/>
              <a:t>structure</a:t>
            </a:r>
            <a:r>
              <a:rPr lang="de-DE" dirty="0" smtClean="0"/>
              <a:t>. </a:t>
            </a:r>
            <a:r>
              <a:rPr lang="de-DE" dirty="0" err="1" smtClean="0"/>
              <a:t>Or</a:t>
            </a:r>
            <a:r>
              <a:rPr lang="de-DE" baseline="0" dirty="0" smtClean="0"/>
              <a:t> </a:t>
            </a:r>
            <a:r>
              <a:rPr lang="de-DE" baseline="0" dirty="0" err="1" smtClean="0"/>
              <a:t>you</a:t>
            </a:r>
            <a:r>
              <a:rPr lang="de-DE" baseline="0" dirty="0" smtClean="0"/>
              <a:t> </a:t>
            </a:r>
            <a:r>
              <a:rPr lang="de-DE" baseline="0" dirty="0" err="1" smtClean="0"/>
              <a:t>can</a:t>
            </a:r>
            <a:r>
              <a:rPr lang="de-DE" baseline="0" dirty="0" smtClean="0"/>
              <a:t> </a:t>
            </a:r>
            <a:r>
              <a:rPr lang="de-DE" baseline="0" dirty="0" err="1" smtClean="0"/>
              <a:t>use</a:t>
            </a:r>
            <a:r>
              <a:rPr lang="de-DE" baseline="0" dirty="0" smtClean="0"/>
              <a:t> </a:t>
            </a:r>
            <a:r>
              <a:rPr lang="de-DE" baseline="0" dirty="0" err="1" smtClean="0"/>
              <a:t>classes</a:t>
            </a:r>
            <a:r>
              <a:rPr lang="de-DE" baseline="0" dirty="0" smtClean="0"/>
              <a:t> </a:t>
            </a:r>
            <a:r>
              <a:rPr lang="de-DE" baseline="0" dirty="0" err="1" smtClean="0"/>
              <a:t>and</a:t>
            </a:r>
            <a:r>
              <a:rPr lang="de-DE" baseline="0" dirty="0" smtClean="0"/>
              <a:t> </a:t>
            </a:r>
            <a:r>
              <a:rPr lang="de-DE" baseline="0" dirty="0" err="1" smtClean="0"/>
              <a:t>interfaces</a:t>
            </a:r>
            <a:r>
              <a:rPr lang="de-DE" baseline="0" dirty="0" smtClean="0"/>
              <a:t>. </a:t>
            </a:r>
            <a:r>
              <a:rPr lang="de-DE" baseline="0" dirty="0" err="1" smtClean="0"/>
              <a:t>If</a:t>
            </a:r>
            <a:r>
              <a:rPr lang="de-DE" baseline="0" dirty="0" smtClean="0"/>
              <a:t> </a:t>
            </a:r>
            <a:r>
              <a:rPr lang="de-DE" baseline="0" dirty="0" err="1" smtClean="0"/>
              <a:t>wanted</a:t>
            </a:r>
            <a:r>
              <a:rPr lang="de-DE" baseline="0" dirty="0" smtClean="0"/>
              <a:t>, </a:t>
            </a:r>
            <a:r>
              <a:rPr lang="de-DE" baseline="0" dirty="0" err="1" smtClean="0"/>
              <a:t>you</a:t>
            </a:r>
            <a:endParaRPr lang="de-DE" baseline="0" dirty="0" smtClean="0"/>
          </a:p>
          <a:p>
            <a:r>
              <a:rPr lang="de-DE" baseline="0" dirty="0" err="1" smtClean="0"/>
              <a:t>can</a:t>
            </a:r>
            <a:r>
              <a:rPr lang="de-DE" baseline="0" dirty="0" smtClean="0"/>
              <a:t> </a:t>
            </a:r>
            <a:r>
              <a:rPr lang="de-DE" baseline="0" dirty="0" err="1" smtClean="0"/>
              <a:t>use</a:t>
            </a:r>
            <a:r>
              <a:rPr lang="de-DE" baseline="0" dirty="0" smtClean="0"/>
              <a:t> a </a:t>
            </a:r>
            <a:r>
              <a:rPr lang="de-DE" baseline="0" dirty="0" err="1" smtClean="0"/>
              <a:t>functional</a:t>
            </a:r>
            <a:r>
              <a:rPr lang="de-DE" baseline="0" dirty="0" smtClean="0"/>
              <a:t> style. </a:t>
            </a:r>
            <a:r>
              <a:rPr lang="de-DE" baseline="0" dirty="0" err="1" smtClean="0"/>
              <a:t>You</a:t>
            </a:r>
            <a:r>
              <a:rPr lang="de-DE" baseline="0" dirty="0" smtClean="0"/>
              <a:t> </a:t>
            </a:r>
            <a:r>
              <a:rPr lang="de-DE" baseline="0" dirty="0" err="1" smtClean="0"/>
              <a:t>can</a:t>
            </a:r>
            <a:r>
              <a:rPr lang="de-DE" baseline="0" dirty="0" smtClean="0"/>
              <a:t> </a:t>
            </a:r>
            <a:r>
              <a:rPr lang="de-DE" baseline="0" dirty="0" err="1" smtClean="0"/>
              <a:t>use</a:t>
            </a:r>
            <a:r>
              <a:rPr lang="de-DE" baseline="0" dirty="0" smtClean="0"/>
              <a:t> </a:t>
            </a:r>
            <a:r>
              <a:rPr lang="de-DE" baseline="0" dirty="0" err="1" smtClean="0"/>
              <a:t>templates</a:t>
            </a:r>
            <a:r>
              <a:rPr lang="de-DE" baseline="0" dirty="0" smtClean="0"/>
              <a:t> </a:t>
            </a:r>
            <a:r>
              <a:rPr lang="de-DE" baseline="0" dirty="0" err="1" smtClean="0"/>
              <a:t>with</a:t>
            </a:r>
            <a:r>
              <a:rPr lang="de-DE" baseline="0" dirty="0" smtClean="0"/>
              <a:t> all </a:t>
            </a:r>
            <a:r>
              <a:rPr lang="de-DE" baseline="0" dirty="0" err="1" smtClean="0"/>
              <a:t>these</a:t>
            </a:r>
            <a:r>
              <a:rPr lang="de-DE" baseline="0" dirty="0" smtClean="0"/>
              <a:t> </a:t>
            </a:r>
            <a:r>
              <a:rPr lang="de-DE" baseline="0" dirty="0" err="1" smtClean="0"/>
              <a:t>styles</a:t>
            </a:r>
            <a:r>
              <a:rPr lang="de-DE" baseline="0" dirty="0" smtClean="0"/>
              <a:t> </a:t>
            </a:r>
            <a:r>
              <a:rPr lang="de-DE" baseline="0" dirty="0" err="1" smtClean="0"/>
              <a:t>and</a:t>
            </a:r>
            <a:r>
              <a:rPr lang="de-DE" baseline="0" dirty="0" smtClean="0"/>
              <a:t> </a:t>
            </a:r>
            <a:r>
              <a:rPr lang="de-DE" baseline="0" dirty="0" err="1" smtClean="0"/>
              <a:t>enjoy</a:t>
            </a:r>
            <a:r>
              <a:rPr lang="de-DE" baseline="0" dirty="0" smtClean="0"/>
              <a:t> </a:t>
            </a:r>
            <a:r>
              <a:rPr lang="de-DE" baseline="0" dirty="0" err="1" smtClean="0"/>
              <a:t>the</a:t>
            </a:r>
            <a:r>
              <a:rPr lang="de-DE" baseline="0" dirty="0" smtClean="0"/>
              <a:t> </a:t>
            </a:r>
            <a:r>
              <a:rPr lang="de-DE" baseline="0" dirty="0" err="1" smtClean="0"/>
              <a:t>safety</a:t>
            </a:r>
            <a:r>
              <a:rPr lang="de-DE" baseline="0" dirty="0" smtClean="0"/>
              <a:t> </a:t>
            </a:r>
            <a:r>
              <a:rPr lang="de-DE" baseline="0" dirty="0" err="1" smtClean="0"/>
              <a:t>of</a:t>
            </a:r>
            <a:r>
              <a:rPr lang="de-DE" baseline="0" dirty="0" smtClean="0"/>
              <a:t> </a:t>
            </a:r>
            <a:r>
              <a:rPr lang="de-DE" baseline="0" dirty="0" err="1" smtClean="0"/>
              <a:t>contract</a:t>
            </a:r>
            <a:r>
              <a:rPr lang="de-DE" baseline="0" dirty="0" smtClean="0"/>
              <a:t> </a:t>
            </a:r>
            <a:r>
              <a:rPr lang="de-DE" baseline="0" dirty="0" err="1" smtClean="0"/>
              <a:t>programming</a:t>
            </a:r>
            <a:r>
              <a:rPr lang="de-DE" baseline="0" dirty="0" smtClean="0"/>
              <a:t>.</a:t>
            </a:r>
          </a:p>
          <a:p>
            <a:endParaRPr lang="de-DE" baseline="0" dirty="0" smtClean="0"/>
          </a:p>
          <a:p>
            <a:r>
              <a:rPr lang="de-DE" baseline="0" dirty="0" err="1" smtClean="0"/>
              <a:t>Because</a:t>
            </a:r>
            <a:r>
              <a:rPr lang="de-DE" baseline="0" dirty="0" smtClean="0"/>
              <a:t> </a:t>
            </a:r>
            <a:r>
              <a:rPr lang="de-DE" baseline="0" dirty="0" err="1" smtClean="0"/>
              <a:t>of</a:t>
            </a:r>
            <a:r>
              <a:rPr lang="de-DE" baseline="0" dirty="0" smtClean="0"/>
              <a:t> </a:t>
            </a:r>
            <a:r>
              <a:rPr lang="de-DE" baseline="0" dirty="0" err="1" smtClean="0"/>
              <a:t>its</a:t>
            </a:r>
            <a:r>
              <a:rPr lang="de-DE" baseline="0" dirty="0" smtClean="0"/>
              <a:t> </a:t>
            </a:r>
            <a:r>
              <a:rPr lang="de-DE" baseline="0" dirty="0" err="1" smtClean="0"/>
              <a:t>sound</a:t>
            </a:r>
            <a:r>
              <a:rPr lang="de-DE" baseline="0" dirty="0" smtClean="0"/>
              <a:t> </a:t>
            </a:r>
            <a:r>
              <a:rPr lang="de-DE" baseline="0" dirty="0" err="1" smtClean="0"/>
              <a:t>module</a:t>
            </a:r>
            <a:r>
              <a:rPr lang="de-DE" baseline="0" dirty="0" smtClean="0"/>
              <a:t> </a:t>
            </a:r>
            <a:r>
              <a:rPr lang="de-DE" baseline="0" dirty="0" err="1" smtClean="0"/>
              <a:t>concept</a:t>
            </a:r>
            <a:r>
              <a:rPr lang="de-DE" baseline="0" dirty="0" smtClean="0"/>
              <a:t>, D </a:t>
            </a:r>
            <a:r>
              <a:rPr lang="de-DE" baseline="0" dirty="0" err="1" smtClean="0"/>
              <a:t>is</a:t>
            </a:r>
            <a:r>
              <a:rPr lang="de-DE" baseline="0" dirty="0" smtClean="0"/>
              <a:t> </a:t>
            </a:r>
            <a:r>
              <a:rPr lang="de-DE" baseline="0" dirty="0" err="1" smtClean="0"/>
              <a:t>suitable</a:t>
            </a:r>
            <a:r>
              <a:rPr lang="de-DE" baseline="0" dirty="0" smtClean="0"/>
              <a:t> </a:t>
            </a:r>
            <a:r>
              <a:rPr lang="de-DE" baseline="0" dirty="0" err="1" smtClean="0"/>
              <a:t>for</a:t>
            </a:r>
            <a:r>
              <a:rPr lang="de-DE" baseline="0" dirty="0" smtClean="0"/>
              <a:t> large </a:t>
            </a:r>
            <a:r>
              <a:rPr lang="de-DE" baseline="0" dirty="0" err="1" smtClean="0"/>
              <a:t>programs</a:t>
            </a:r>
            <a:r>
              <a:rPr lang="de-DE" baseline="0" dirty="0" smtClean="0"/>
              <a:t>, </a:t>
            </a:r>
            <a:r>
              <a:rPr lang="de-DE" baseline="0" dirty="0" err="1" smtClean="0"/>
              <a:t>too</a:t>
            </a:r>
            <a:r>
              <a:rPr lang="de-DE" baseline="0" dirty="0" smtClean="0"/>
              <a:t>. Unit </a:t>
            </a:r>
            <a:r>
              <a:rPr lang="de-DE" baseline="0" dirty="0" err="1" smtClean="0"/>
              <a:t>tests</a:t>
            </a:r>
            <a:r>
              <a:rPr lang="de-DE" baseline="0" dirty="0" smtClean="0"/>
              <a:t> </a:t>
            </a:r>
            <a:r>
              <a:rPr lang="de-DE" baseline="0" dirty="0" err="1" smtClean="0"/>
              <a:t>are</a:t>
            </a:r>
            <a:r>
              <a:rPr lang="de-DE" baseline="0" dirty="0" smtClean="0"/>
              <a:t> </a:t>
            </a:r>
            <a:r>
              <a:rPr lang="de-DE" baseline="0" dirty="0" err="1" smtClean="0"/>
              <a:t>directly</a:t>
            </a:r>
            <a:r>
              <a:rPr lang="de-DE" baseline="0" dirty="0" smtClean="0"/>
              <a:t> </a:t>
            </a:r>
            <a:r>
              <a:rPr lang="de-DE" baseline="0" dirty="0" err="1" smtClean="0"/>
              <a:t>integrated</a:t>
            </a:r>
            <a:r>
              <a:rPr lang="de-DE" baseline="0" dirty="0" smtClean="0"/>
              <a:t> </a:t>
            </a:r>
            <a:r>
              <a:rPr lang="de-DE" baseline="0" dirty="0" err="1" smtClean="0"/>
              <a:t>into</a:t>
            </a:r>
            <a:r>
              <a:rPr lang="de-DE" baseline="0" dirty="0" smtClean="0"/>
              <a:t> </a:t>
            </a:r>
            <a:r>
              <a:rPr lang="de-DE" baseline="0" dirty="0" err="1" smtClean="0"/>
              <a:t>the</a:t>
            </a:r>
            <a:r>
              <a:rPr lang="de-DE" baseline="0" dirty="0" smtClean="0"/>
              <a:t> </a:t>
            </a:r>
            <a:r>
              <a:rPr lang="de-DE" baseline="0" dirty="0" err="1" smtClean="0"/>
              <a:t>language</a:t>
            </a:r>
            <a:endParaRPr lang="de-DE" baseline="0" dirty="0" smtClean="0"/>
          </a:p>
          <a:p>
            <a:r>
              <a:rPr lang="de-DE" baseline="0" dirty="0" err="1" smtClean="0"/>
              <a:t>And</a:t>
            </a:r>
            <a:r>
              <a:rPr lang="de-DE" baseline="0" dirty="0" smtClean="0"/>
              <a:t> </a:t>
            </a:r>
            <a:r>
              <a:rPr lang="de-DE" baseline="0" dirty="0" err="1" smtClean="0"/>
              <a:t>encourage</a:t>
            </a:r>
            <a:r>
              <a:rPr lang="de-DE" baseline="0" dirty="0" smtClean="0"/>
              <a:t> </a:t>
            </a:r>
            <a:r>
              <a:rPr lang="de-DE" baseline="0" dirty="0" err="1" smtClean="0"/>
              <a:t>every</a:t>
            </a:r>
            <a:r>
              <a:rPr lang="de-DE" baseline="0" dirty="0" smtClean="0"/>
              <a:t> </a:t>
            </a:r>
            <a:r>
              <a:rPr lang="de-DE" baseline="0" dirty="0" err="1" smtClean="0"/>
              <a:t>developer</a:t>
            </a:r>
            <a:r>
              <a:rPr lang="de-DE" baseline="0" dirty="0" smtClean="0"/>
              <a:t> </a:t>
            </a:r>
            <a:r>
              <a:rPr lang="de-DE" baseline="0" dirty="0" err="1" smtClean="0"/>
              <a:t>to</a:t>
            </a:r>
            <a:r>
              <a:rPr lang="de-DE" baseline="0" dirty="0" smtClean="0"/>
              <a:t> </a:t>
            </a:r>
            <a:r>
              <a:rPr lang="de-DE" baseline="0" dirty="0" err="1" smtClean="0"/>
              <a:t>use</a:t>
            </a:r>
            <a:r>
              <a:rPr lang="de-DE" baseline="0" dirty="0" smtClean="0"/>
              <a:t> </a:t>
            </a:r>
            <a:r>
              <a:rPr lang="de-DE" baseline="0" dirty="0" err="1" smtClean="0"/>
              <a:t>them</a:t>
            </a:r>
            <a:r>
              <a:rPr lang="de-DE" baseline="0" dirty="0" smtClean="0"/>
              <a:t>.</a:t>
            </a:r>
          </a:p>
          <a:p>
            <a:endParaRPr lang="de-DE" baseline="0" dirty="0" smtClean="0"/>
          </a:p>
          <a:p>
            <a:r>
              <a:rPr lang="de-DE" baseline="0" dirty="0" smtClean="0"/>
              <a:t>Last but not least, D </a:t>
            </a:r>
            <a:r>
              <a:rPr lang="de-DE" baseline="0" dirty="0" err="1" smtClean="0"/>
              <a:t>comes</a:t>
            </a:r>
            <a:r>
              <a:rPr lang="de-DE" baseline="0" dirty="0" smtClean="0"/>
              <a:t> </a:t>
            </a:r>
            <a:r>
              <a:rPr lang="de-DE" baseline="0" dirty="0" err="1" smtClean="0"/>
              <a:t>with</a:t>
            </a:r>
            <a:r>
              <a:rPr lang="de-DE" baseline="0" dirty="0" smtClean="0"/>
              <a:t> a </a:t>
            </a:r>
            <a:r>
              <a:rPr lang="de-DE" baseline="0" dirty="0" err="1" smtClean="0"/>
              <a:t>garbage</a:t>
            </a:r>
            <a:r>
              <a:rPr lang="de-DE" baseline="0" dirty="0" smtClean="0"/>
              <a:t> </a:t>
            </a:r>
            <a:r>
              <a:rPr lang="de-DE" baseline="0" dirty="0" err="1" smtClean="0"/>
              <a:t>collectors</a:t>
            </a:r>
            <a:r>
              <a:rPr lang="de-DE" baseline="0" dirty="0" smtClean="0"/>
              <a:t> </a:t>
            </a:r>
            <a:r>
              <a:rPr lang="de-DE" baseline="0" dirty="0" err="1" smtClean="0"/>
              <a:t>which</a:t>
            </a:r>
            <a:r>
              <a:rPr lang="de-DE" baseline="0" dirty="0" smtClean="0"/>
              <a:t> </a:t>
            </a:r>
            <a:r>
              <a:rPr lang="de-DE" baseline="0" dirty="0" err="1" smtClean="0"/>
              <a:t>provides</a:t>
            </a:r>
            <a:r>
              <a:rPr lang="de-DE" baseline="0" dirty="0" smtClean="0"/>
              <a:t> </a:t>
            </a:r>
            <a:r>
              <a:rPr lang="de-DE" baseline="0" dirty="0" err="1" smtClean="0"/>
              <a:t>automatic</a:t>
            </a:r>
            <a:r>
              <a:rPr lang="de-DE" baseline="0" dirty="0" smtClean="0"/>
              <a:t> </a:t>
            </a:r>
            <a:r>
              <a:rPr lang="de-DE" baseline="0" dirty="0" err="1" smtClean="0"/>
              <a:t>memory</a:t>
            </a:r>
            <a:r>
              <a:rPr lang="de-DE" baseline="0" dirty="0" smtClean="0"/>
              <a:t> </a:t>
            </a:r>
            <a:r>
              <a:rPr lang="de-DE" baseline="0" dirty="0" err="1" smtClean="0"/>
              <a:t>management</a:t>
            </a:r>
            <a:r>
              <a:rPr lang="de-DE" baseline="0" dirty="0" smtClean="0"/>
              <a:t>. </a:t>
            </a:r>
            <a:r>
              <a:rPr lang="de-DE" baseline="0" dirty="0" err="1" smtClean="0"/>
              <a:t>Surprisingly</a:t>
            </a:r>
            <a:r>
              <a:rPr lang="de-DE" baseline="0" dirty="0" smtClean="0"/>
              <a:t>, </a:t>
            </a:r>
            <a:r>
              <a:rPr lang="de-DE" baseline="0" dirty="0" err="1" smtClean="0"/>
              <a:t>something</a:t>
            </a:r>
            <a:r>
              <a:rPr lang="de-DE" baseline="0" dirty="0" smtClean="0"/>
              <a:t> simple</a:t>
            </a:r>
          </a:p>
          <a:p>
            <a:r>
              <a:rPr lang="de-DE" baseline="0" dirty="0" smtClean="0"/>
              <a:t>Like </a:t>
            </a:r>
            <a:r>
              <a:rPr lang="de-DE" baseline="0" dirty="0" err="1" smtClean="0"/>
              <a:t>array</a:t>
            </a:r>
            <a:r>
              <a:rPr lang="de-DE" baseline="0" dirty="0" smtClean="0"/>
              <a:t> </a:t>
            </a:r>
            <a:r>
              <a:rPr lang="de-DE" baseline="0" dirty="0" err="1" smtClean="0"/>
              <a:t>slices</a:t>
            </a:r>
            <a:r>
              <a:rPr lang="de-DE" baseline="0" dirty="0" smtClean="0"/>
              <a:t> </a:t>
            </a:r>
            <a:r>
              <a:rPr lang="de-DE" baseline="0" dirty="0" err="1" smtClean="0"/>
              <a:t>is</a:t>
            </a:r>
            <a:r>
              <a:rPr lang="de-DE" baseline="0" dirty="0" smtClean="0"/>
              <a:t> </a:t>
            </a:r>
            <a:r>
              <a:rPr lang="de-DE" baseline="0" dirty="0" err="1" smtClean="0"/>
              <a:t>the</a:t>
            </a:r>
            <a:r>
              <a:rPr lang="de-DE" baseline="0" dirty="0" smtClean="0"/>
              <a:t> </a:t>
            </a:r>
            <a:r>
              <a:rPr lang="de-DE" baseline="0" dirty="0" err="1" smtClean="0"/>
              <a:t>most</a:t>
            </a:r>
            <a:r>
              <a:rPr lang="de-DE" baseline="0" dirty="0" smtClean="0"/>
              <a:t> </a:t>
            </a:r>
            <a:r>
              <a:rPr lang="de-DE" baseline="0" dirty="0" err="1" smtClean="0"/>
              <a:t>popular</a:t>
            </a:r>
            <a:r>
              <a:rPr lang="de-DE" baseline="0" dirty="0" smtClean="0"/>
              <a:t> </a:t>
            </a:r>
            <a:r>
              <a:rPr lang="de-DE" baseline="0" dirty="0" err="1" smtClean="0"/>
              <a:t>feature</a:t>
            </a:r>
            <a:r>
              <a:rPr lang="de-DE" baseline="0" dirty="0" smtClean="0"/>
              <a:t> </a:t>
            </a:r>
            <a:r>
              <a:rPr lang="de-DE" baseline="0" dirty="0" err="1" smtClean="0"/>
              <a:t>among</a:t>
            </a:r>
            <a:r>
              <a:rPr lang="de-DE" baseline="0" dirty="0" smtClean="0"/>
              <a:t> </a:t>
            </a:r>
            <a:r>
              <a:rPr lang="de-DE" baseline="0" dirty="0" err="1" smtClean="0"/>
              <a:t>developers</a:t>
            </a:r>
            <a:r>
              <a:rPr lang="de-DE" baseline="0" dirty="0" smtClean="0"/>
              <a:t>.</a:t>
            </a:r>
          </a:p>
          <a:p>
            <a:r>
              <a:rPr lang="de-DE" baseline="0" dirty="0" err="1" smtClean="0"/>
              <a:t>Compile</a:t>
            </a:r>
            <a:r>
              <a:rPr lang="de-DE" baseline="0" dirty="0" smtClean="0"/>
              <a:t>-time </a:t>
            </a:r>
            <a:r>
              <a:rPr lang="de-DE" baseline="0" dirty="0" err="1" smtClean="0"/>
              <a:t>function</a:t>
            </a:r>
            <a:r>
              <a:rPr lang="de-DE" baseline="0" dirty="0" smtClean="0"/>
              <a:t> </a:t>
            </a:r>
            <a:r>
              <a:rPr lang="de-DE" baseline="0" dirty="0" err="1" smtClean="0"/>
              <a:t>execution</a:t>
            </a:r>
            <a:r>
              <a:rPr lang="de-DE" baseline="0" dirty="0" smtClean="0"/>
              <a:t> </a:t>
            </a:r>
            <a:r>
              <a:rPr lang="de-DE" baseline="0" dirty="0" err="1" smtClean="0"/>
              <a:t>is</a:t>
            </a:r>
            <a:r>
              <a:rPr lang="de-DE" baseline="0" dirty="0" smtClean="0"/>
              <a:t> a </a:t>
            </a:r>
            <a:r>
              <a:rPr lang="de-DE" baseline="0" dirty="0" err="1" smtClean="0"/>
              <a:t>novel</a:t>
            </a:r>
            <a:r>
              <a:rPr lang="de-DE" baseline="0" dirty="0" smtClean="0"/>
              <a:t> </a:t>
            </a:r>
            <a:r>
              <a:rPr lang="de-DE" baseline="0" dirty="0" err="1" smtClean="0"/>
              <a:t>feature</a:t>
            </a:r>
            <a:r>
              <a:rPr lang="de-DE" baseline="0" dirty="0" smtClean="0"/>
              <a:t>. </a:t>
            </a:r>
            <a:r>
              <a:rPr lang="de-DE" baseline="0" dirty="0" err="1" smtClean="0"/>
              <a:t>Certain</a:t>
            </a:r>
            <a:r>
              <a:rPr lang="de-DE" baseline="0" dirty="0" smtClean="0"/>
              <a:t> </a:t>
            </a:r>
            <a:r>
              <a:rPr lang="de-DE" baseline="0" dirty="0" err="1" smtClean="0"/>
              <a:t>parts</a:t>
            </a:r>
            <a:r>
              <a:rPr lang="de-DE" baseline="0" dirty="0" smtClean="0"/>
              <a:t> </a:t>
            </a:r>
            <a:r>
              <a:rPr lang="de-DE" baseline="0" dirty="0" err="1" smtClean="0"/>
              <a:t>of</a:t>
            </a:r>
            <a:r>
              <a:rPr lang="de-DE" baseline="0" dirty="0" smtClean="0"/>
              <a:t> a </a:t>
            </a:r>
            <a:r>
              <a:rPr lang="de-DE" baseline="0" dirty="0" err="1" smtClean="0"/>
              <a:t>program</a:t>
            </a:r>
            <a:r>
              <a:rPr lang="de-DE" baseline="0" dirty="0" smtClean="0"/>
              <a:t> </a:t>
            </a:r>
            <a:r>
              <a:rPr lang="de-DE" baseline="0" dirty="0" err="1" smtClean="0"/>
              <a:t>are</a:t>
            </a:r>
            <a:r>
              <a:rPr lang="de-DE" baseline="0" dirty="0" smtClean="0"/>
              <a:t> </a:t>
            </a:r>
            <a:r>
              <a:rPr lang="de-DE" baseline="0" dirty="0" err="1" smtClean="0"/>
              <a:t>interpreted</a:t>
            </a:r>
            <a:r>
              <a:rPr lang="de-DE" baseline="0" dirty="0" smtClean="0"/>
              <a:t> at </a:t>
            </a:r>
            <a:r>
              <a:rPr lang="de-DE" baseline="0" dirty="0" err="1" smtClean="0"/>
              <a:t>compile</a:t>
            </a:r>
            <a:r>
              <a:rPr lang="de-DE" baseline="0" dirty="0" smtClean="0"/>
              <a:t> time </a:t>
            </a:r>
            <a:r>
              <a:rPr lang="de-DE" baseline="0" dirty="0" err="1" smtClean="0"/>
              <a:t>and</a:t>
            </a:r>
            <a:r>
              <a:rPr lang="de-DE" baseline="0" dirty="0" smtClean="0"/>
              <a:t> </a:t>
            </a:r>
            <a:r>
              <a:rPr lang="de-DE" baseline="0" dirty="0" err="1" smtClean="0"/>
              <a:t>the</a:t>
            </a:r>
            <a:r>
              <a:rPr lang="de-DE" baseline="0" dirty="0" smtClean="0"/>
              <a:t> </a:t>
            </a:r>
            <a:r>
              <a:rPr lang="de-DE" baseline="0" dirty="0" err="1" smtClean="0"/>
              <a:t>result</a:t>
            </a:r>
            <a:r>
              <a:rPr lang="de-DE" baseline="0" dirty="0" smtClean="0"/>
              <a:t> </a:t>
            </a:r>
            <a:r>
              <a:rPr lang="de-DE" baseline="0" dirty="0" err="1" smtClean="0"/>
              <a:t>is</a:t>
            </a:r>
            <a:r>
              <a:rPr lang="de-DE" baseline="0" dirty="0" smtClean="0"/>
              <a:t> </a:t>
            </a:r>
            <a:r>
              <a:rPr lang="de-DE" baseline="0" dirty="0" err="1" smtClean="0"/>
              <a:t>used</a:t>
            </a:r>
            <a:r>
              <a:rPr lang="de-DE" baseline="0" dirty="0" smtClean="0"/>
              <a:t> </a:t>
            </a:r>
          </a:p>
          <a:p>
            <a:r>
              <a:rPr lang="de-DE" baseline="0" dirty="0" smtClean="0"/>
              <a:t>The </a:t>
            </a:r>
            <a:r>
              <a:rPr lang="de-DE" baseline="0" dirty="0" err="1" smtClean="0"/>
              <a:t>compilation</a:t>
            </a:r>
            <a:r>
              <a:rPr lang="de-DE" baseline="0" dirty="0" smtClean="0"/>
              <a:t> </a:t>
            </a:r>
            <a:r>
              <a:rPr lang="de-DE" baseline="0" dirty="0" err="1" smtClean="0"/>
              <a:t>process</a:t>
            </a:r>
            <a:r>
              <a:rPr lang="de-DE" baseline="0" dirty="0" smtClean="0"/>
              <a:t>. This </a:t>
            </a:r>
            <a:r>
              <a:rPr lang="de-DE" baseline="0" dirty="0" err="1" smtClean="0"/>
              <a:t>moves</a:t>
            </a:r>
            <a:r>
              <a:rPr lang="de-DE" baseline="0" dirty="0" smtClean="0"/>
              <a:t> </a:t>
            </a:r>
            <a:r>
              <a:rPr lang="de-DE" baseline="0" dirty="0" err="1" smtClean="0"/>
              <a:t>spent</a:t>
            </a:r>
            <a:r>
              <a:rPr lang="de-DE" baseline="0" dirty="0" smtClean="0"/>
              <a:t> time </a:t>
            </a:r>
            <a:r>
              <a:rPr lang="de-DE" baseline="0" dirty="0" err="1" smtClean="0"/>
              <a:t>from</a:t>
            </a:r>
            <a:r>
              <a:rPr lang="de-DE" baseline="0" dirty="0" smtClean="0"/>
              <a:t> </a:t>
            </a:r>
            <a:r>
              <a:rPr lang="de-DE" baseline="0" dirty="0" err="1" smtClean="0"/>
              <a:t>run</a:t>
            </a:r>
            <a:r>
              <a:rPr lang="de-DE" baseline="0" dirty="0" smtClean="0"/>
              <a:t> time </a:t>
            </a:r>
            <a:r>
              <a:rPr lang="de-DE" baseline="0" dirty="0" err="1" smtClean="0"/>
              <a:t>to</a:t>
            </a:r>
            <a:r>
              <a:rPr lang="de-DE" baseline="0" dirty="0" smtClean="0"/>
              <a:t> </a:t>
            </a:r>
            <a:r>
              <a:rPr lang="de-DE" baseline="0" dirty="0" err="1" smtClean="0"/>
              <a:t>compile</a:t>
            </a:r>
            <a:r>
              <a:rPr lang="de-DE" baseline="0" dirty="0" smtClean="0"/>
              <a:t> time </a:t>
            </a:r>
            <a:r>
              <a:rPr lang="de-DE" baseline="0" dirty="0" err="1" smtClean="0"/>
              <a:t>which</a:t>
            </a:r>
            <a:r>
              <a:rPr lang="de-DE" baseline="0" dirty="0" smtClean="0"/>
              <a:t> </a:t>
            </a:r>
            <a:r>
              <a:rPr lang="de-DE" baseline="0" dirty="0" err="1" smtClean="0"/>
              <a:t>can</a:t>
            </a:r>
            <a:r>
              <a:rPr lang="de-DE" baseline="0" dirty="0" smtClean="0"/>
              <a:t> </a:t>
            </a:r>
            <a:r>
              <a:rPr lang="de-DE" baseline="0" dirty="0" err="1" smtClean="0"/>
              <a:t>greatly</a:t>
            </a:r>
            <a:r>
              <a:rPr lang="de-DE" baseline="0" dirty="0" smtClean="0"/>
              <a:t> </a:t>
            </a:r>
            <a:r>
              <a:rPr lang="de-DE" baseline="0" dirty="0" err="1" smtClean="0"/>
              <a:t>speedup</a:t>
            </a:r>
            <a:r>
              <a:rPr lang="de-DE" baseline="0" dirty="0" smtClean="0"/>
              <a:t> </a:t>
            </a:r>
            <a:r>
              <a:rPr lang="de-DE" baseline="0" dirty="0" err="1" smtClean="0"/>
              <a:t>programs</a:t>
            </a:r>
            <a:r>
              <a:rPr lang="de-DE"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3</a:t>
            </a:fld>
            <a:endParaRPr lang="en-US"/>
          </a:p>
        </p:txBody>
      </p:sp>
    </p:spTree>
    <p:extLst>
      <p:ext uri="{BB962C8B-B14F-4D97-AF65-F5344CB8AC3E}">
        <p14:creationId xmlns:p14="http://schemas.microsoft.com/office/powerpoint/2010/main" val="667693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Support for PGO was added to LDC in June last year. The implementation was done by Johan. A big thank you for that!</a:t>
            </a:r>
          </a:p>
          <a:p>
            <a:endParaRPr lang="en-US" dirty="0" smtClean="0"/>
          </a:p>
          <a:p>
            <a:r>
              <a:rPr lang="en-US" dirty="0" smtClean="0"/>
              <a:t>In the following</a:t>
            </a:r>
            <a:r>
              <a:rPr lang="en-US" baseline="0" dirty="0" smtClean="0"/>
              <a:t> I outline the steps which were necessary to do to support PGO.</a:t>
            </a:r>
          </a:p>
          <a:p>
            <a:endParaRPr lang="en-US" baseline="0" dirty="0" smtClean="0"/>
          </a:p>
          <a:p>
            <a:r>
              <a:rPr lang="en-US" baseline="0" dirty="0" smtClean="0"/>
              <a:t>First of all, source code instrumentation must be added. Like in clang a special PGO class is used to manage the counters and to add the metadata.</a:t>
            </a:r>
          </a:p>
          <a:p>
            <a:r>
              <a:rPr lang="en-US" baseline="0" dirty="0" smtClean="0"/>
              <a:t>As result, calls to LLVM </a:t>
            </a:r>
            <a:r>
              <a:rPr lang="en-US" baseline="0" dirty="0" err="1" smtClean="0"/>
              <a:t>intrinsics</a:t>
            </a:r>
            <a:r>
              <a:rPr lang="en-US" baseline="0" dirty="0" smtClean="0"/>
              <a:t> are added to the source. This is done with the following typical pattern:</a:t>
            </a:r>
          </a:p>
          <a:p>
            <a:pPr marL="171450" indent="-171450">
              <a:buFontTx/>
              <a:buChar char="-"/>
            </a:pPr>
            <a:r>
              <a:rPr lang="en-US" baseline="0" dirty="0" smtClean="0"/>
              <a:t>Get a reference to the PGO class for the current function</a:t>
            </a:r>
          </a:p>
          <a:p>
            <a:pPr marL="171450" indent="-171450">
              <a:buFontTx/>
              <a:buChar char="-"/>
            </a:pPr>
            <a:r>
              <a:rPr lang="en-US" baseline="0" dirty="0" smtClean="0"/>
              <a:t>Set the current statement</a:t>
            </a:r>
          </a:p>
          <a:p>
            <a:pPr marL="171450" indent="-171450">
              <a:buFontTx/>
              <a:buChar char="-"/>
            </a:pPr>
            <a:r>
              <a:rPr lang="en-US" baseline="0" dirty="0" smtClean="0"/>
              <a:t>Later at appropriate place increment the counter for this statement</a:t>
            </a:r>
          </a:p>
          <a:p>
            <a:pPr marL="0" indent="0">
              <a:buFontTx/>
              <a:buNone/>
            </a:pPr>
            <a:r>
              <a:rPr lang="en-US" baseline="0" dirty="0" smtClean="0"/>
              <a:t>I show later an example how this looks at IR level.</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4</a:t>
            </a:fld>
            <a:endParaRPr lang="en-US"/>
          </a:p>
        </p:txBody>
      </p:sp>
    </p:spTree>
    <p:extLst>
      <p:ext uri="{BB962C8B-B14F-4D97-AF65-F5344CB8AC3E}">
        <p14:creationId xmlns:p14="http://schemas.microsoft.com/office/powerpoint/2010/main" val="881305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the</a:t>
            </a:r>
            <a:r>
              <a:rPr lang="en-US" baseline="0" dirty="0" smtClean="0"/>
              <a:t> new instruction profiling pass must be added to the pass manager. LDC supports different LLVM versions. This often requires code like this because names and prototypes change often. The instruction profiling pass is available in LLVM 3.7 or later.</a:t>
            </a:r>
          </a:p>
          <a:p>
            <a:endParaRPr lang="en-US" baseline="0" dirty="0" smtClean="0"/>
          </a:p>
          <a:p>
            <a:r>
              <a:rPr lang="en-US" baseline="0" dirty="0" smtClean="0"/>
              <a:t>Functions to read and write the profile data had also be added to the source.</a:t>
            </a:r>
          </a:p>
          <a:p>
            <a:endParaRPr lang="en-US" baseline="0" dirty="0" smtClean="0"/>
          </a:p>
          <a:p>
            <a:r>
              <a:rPr lang="en-US" baseline="0" dirty="0" smtClean="0"/>
              <a:t>Last but not least the LLVM profile runtime library must be integrated. For sure the frontend driver needs to know about the new library.</a:t>
            </a:r>
          </a:p>
          <a:p>
            <a:r>
              <a:rPr lang="en-US" baseline="0" dirty="0" smtClean="0"/>
              <a:t>To simplify handling, the library was added for each supported version of LLVM.</a:t>
            </a:r>
          </a:p>
          <a:p>
            <a:endParaRPr lang="en-US" baseline="0" dirty="0" smtClean="0"/>
          </a:p>
          <a:p>
            <a:r>
              <a:rPr lang="en-US" baseline="0" dirty="0" smtClean="0"/>
              <a:t>Thanks to this integration we can give PGO a try.</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5</a:t>
            </a:fld>
            <a:endParaRPr lang="en-US"/>
          </a:p>
        </p:txBody>
      </p:sp>
    </p:spTree>
    <p:extLst>
      <p:ext uri="{BB962C8B-B14F-4D97-AF65-F5344CB8AC3E}">
        <p14:creationId xmlns:p14="http://schemas.microsoft.com/office/powerpoint/2010/main" val="2833920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latest release of LDC has PGO support enabled</a:t>
            </a:r>
            <a:r>
              <a:rPr lang="en-US" baseline="0" dirty="0" smtClean="0"/>
              <a:t> by default. You can download the binary distribution and give it a try yourself.</a:t>
            </a:r>
          </a:p>
          <a:p>
            <a:r>
              <a:rPr lang="en-US" baseline="0" dirty="0" smtClean="0"/>
              <a:t>It’s very easy to use PGO. Here are the detailed steps.</a:t>
            </a:r>
          </a:p>
          <a:p>
            <a:endParaRPr lang="en-US" baseline="0" dirty="0" smtClean="0"/>
          </a:p>
          <a:p>
            <a:r>
              <a:rPr lang="en-US" baseline="0" dirty="0" smtClean="0"/>
              <a:t>First you run LDC to generate the instrumented binary. The instrumented binary runs significantly slower, so just give it a different name.</a:t>
            </a:r>
          </a:p>
          <a:p>
            <a:r>
              <a:rPr lang="en-US" baseline="0" dirty="0" smtClean="0"/>
              <a:t>Often you need to run the instrumented binary on different inputs. You can parametrize the name of the profile file to get a different name for each run.</a:t>
            </a:r>
          </a:p>
          <a:p>
            <a:r>
              <a:rPr lang="en-US" baseline="0" dirty="0" smtClean="0"/>
              <a:t>This can be done with the command line switch or with an environment variable. (</a:t>
            </a:r>
            <a:r>
              <a:rPr lang="en-US" dirty="0" smtClean="0"/>
              <a:t>LLVM_PROFILE_FILE</a:t>
            </a:r>
            <a:r>
              <a:rPr lang="en-US" baseline="0" dirty="0" smtClean="0"/>
              <a:t>)</a:t>
            </a:r>
          </a:p>
          <a:p>
            <a:r>
              <a:rPr lang="en-US" baseline="0" dirty="0" smtClean="0"/>
              <a:t>The generated raw profile files must then be merged into one profile file readable by LDC. The </a:t>
            </a:r>
            <a:r>
              <a:rPr lang="en-US" baseline="0" dirty="0" err="1" smtClean="0"/>
              <a:t>ldc-profdata</a:t>
            </a:r>
            <a:r>
              <a:rPr lang="en-US" baseline="0" dirty="0" smtClean="0"/>
              <a:t> application is a renamed </a:t>
            </a:r>
            <a:r>
              <a:rPr lang="en-US" baseline="0" dirty="0" err="1" smtClean="0"/>
              <a:t>llvm-profdata</a:t>
            </a:r>
            <a:r>
              <a:rPr lang="en-US" baseline="0" dirty="0" smtClean="0"/>
              <a:t> tool, using the same LLVM version as LDC.</a:t>
            </a:r>
          </a:p>
          <a:p>
            <a:r>
              <a:rPr lang="en-US" baseline="0" dirty="0" smtClean="0"/>
              <a:t>The final step is to recompile your application applying the profile data.</a:t>
            </a:r>
          </a:p>
          <a:p>
            <a:endParaRPr lang="en-US" baseline="0" dirty="0" smtClean="0"/>
          </a:p>
          <a:p>
            <a:r>
              <a:rPr lang="en-US" baseline="0" dirty="0" smtClean="0"/>
              <a:t>Hopefully the application runs faster now. To check you need to measure the runtime of your application. There is no other way!!!</a:t>
            </a:r>
          </a:p>
        </p:txBody>
      </p:sp>
      <p:sp>
        <p:nvSpPr>
          <p:cNvPr id="4" name="Slide Number Placeholder 3"/>
          <p:cNvSpPr>
            <a:spLocks noGrp="1"/>
          </p:cNvSpPr>
          <p:nvPr>
            <p:ph type="sldNum" sz="quarter" idx="10"/>
          </p:nvPr>
        </p:nvSpPr>
        <p:spPr/>
        <p:txBody>
          <a:bodyPr/>
          <a:lstStyle/>
          <a:p>
            <a:fld id="{5ADA1B1C-3D11-4DC4-9834-8E7D526FD04A}" type="slidenum">
              <a:rPr lang="en-US" smtClean="0"/>
              <a:t>6</a:t>
            </a:fld>
            <a:endParaRPr lang="en-US"/>
          </a:p>
        </p:txBody>
      </p:sp>
    </p:spTree>
    <p:extLst>
      <p:ext uri="{BB962C8B-B14F-4D97-AF65-F5344CB8AC3E}">
        <p14:creationId xmlns:p14="http://schemas.microsoft.com/office/powerpoint/2010/main" val="3761461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kind of optimization you can expect to see? With LLVM 3.9 there is a new optimization pass which makes exclusive use of the profile data.</a:t>
            </a:r>
          </a:p>
          <a:p>
            <a:endParaRPr lang="en-US" dirty="0" smtClean="0"/>
          </a:p>
          <a:p>
            <a:r>
              <a:rPr lang="en-US" dirty="0" smtClean="0"/>
              <a:t>Object oriented</a:t>
            </a:r>
            <a:r>
              <a:rPr lang="en-US" baseline="0" dirty="0" smtClean="0"/>
              <a:t> languages use indirect calls very often, for example to implement virtual functions.</a:t>
            </a:r>
          </a:p>
          <a:p>
            <a:r>
              <a:rPr lang="en-US" baseline="0" dirty="0" smtClean="0"/>
              <a:t>An indirect call is a big problem for the branch prediction unit of a CPU. A wrongly predicted branch requires a restart of instruction fetching and decoding. This takes a long time compared to correctly predicted branch. It would be much better if we could replace the indirect call with a direct call.</a:t>
            </a:r>
          </a:p>
          <a:p>
            <a:endParaRPr lang="en-US" baseline="0" dirty="0" smtClean="0"/>
          </a:p>
          <a:p>
            <a:r>
              <a:rPr lang="en-US" baseline="0" dirty="0" smtClean="0"/>
              <a:t>How to do it?</a:t>
            </a:r>
          </a:p>
          <a:p>
            <a:endParaRPr lang="en-US" baseline="0" dirty="0" smtClean="0"/>
          </a:p>
          <a:p>
            <a:r>
              <a:rPr lang="en-US" baseline="0" dirty="0" smtClean="0"/>
              <a:t>If we can determine the most likely called function then we can check if the pointer to the function contains the address of this function. If yes then we can call this function directly, otherwise we have to indirectly call whatever functions the pointer points to.</a:t>
            </a:r>
          </a:p>
          <a:p>
            <a:endParaRPr lang="en-US" baseline="0" dirty="0" smtClean="0"/>
          </a:p>
          <a:p>
            <a:r>
              <a:rPr lang="en-US" baseline="0" dirty="0" smtClean="0"/>
              <a:t>PGO helps to find the most likely called functions. With the instrumentation in place, the target of an indirect call is recorded additionally to the number of calls.</a:t>
            </a:r>
          </a:p>
          <a:p>
            <a:r>
              <a:rPr lang="en-US" baseline="0" dirty="0" smtClean="0"/>
              <a:t>With this information the indirect call can be replaced with a direct call.</a:t>
            </a:r>
          </a:p>
          <a:p>
            <a:endParaRPr lang="en-US" baseline="0" dirty="0" smtClean="0"/>
          </a:p>
          <a:p>
            <a:r>
              <a:rPr lang="en-US" baseline="0" dirty="0" smtClean="0"/>
              <a:t>This optimization is called Indirect Call Promotion or ICP for short.</a:t>
            </a:r>
          </a:p>
          <a:p>
            <a:endParaRPr lang="en-US" baseline="0" dirty="0" smtClean="0"/>
          </a:p>
          <a:p>
            <a:r>
              <a:rPr lang="en-US" baseline="0" dirty="0" smtClean="0"/>
              <a:t>The benefit of ICP is that it enabled further optimizations, for example function </a:t>
            </a:r>
            <a:r>
              <a:rPr lang="en-US" baseline="0" dirty="0" err="1" smtClean="0"/>
              <a:t>inlining</a:t>
            </a:r>
            <a:r>
              <a:rPr lang="en-US" baseline="0" dirty="0" smtClean="0"/>
              <a:t>. The result can be that there is no branch involved for the most likely called function. This is a huge win.</a:t>
            </a:r>
          </a:p>
        </p:txBody>
      </p:sp>
      <p:sp>
        <p:nvSpPr>
          <p:cNvPr id="4" name="Slide Number Placeholder 3"/>
          <p:cNvSpPr>
            <a:spLocks noGrp="1"/>
          </p:cNvSpPr>
          <p:nvPr>
            <p:ph type="sldNum" sz="quarter" idx="10"/>
          </p:nvPr>
        </p:nvSpPr>
        <p:spPr/>
        <p:txBody>
          <a:bodyPr/>
          <a:lstStyle/>
          <a:p>
            <a:fld id="{5ADA1B1C-3D11-4DC4-9834-8E7D526FD04A}" type="slidenum">
              <a:rPr lang="en-US" smtClean="0"/>
              <a:t>7</a:t>
            </a:fld>
            <a:endParaRPr lang="en-US"/>
          </a:p>
        </p:txBody>
      </p:sp>
    </p:spTree>
    <p:extLst>
      <p:ext uri="{BB962C8B-B14F-4D97-AF65-F5344CB8AC3E}">
        <p14:creationId xmlns:p14="http://schemas.microsoft.com/office/powerpoint/2010/main" val="1242536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an example</a:t>
            </a:r>
            <a:r>
              <a:rPr lang="en-US" baseline="0" dirty="0" smtClean="0"/>
              <a:t> for Indirect Call Promotion.</a:t>
            </a:r>
          </a:p>
          <a:p>
            <a:endParaRPr lang="en-US" baseline="0" dirty="0" smtClean="0"/>
          </a:p>
          <a:p>
            <a:r>
              <a:rPr lang="en-US" baseline="0" dirty="0" smtClean="0"/>
              <a:t>At the D level it is possible to do the optimization by hand. A function is called through a function pointer </a:t>
            </a:r>
            <a:r>
              <a:rPr lang="en-US" baseline="0" dirty="0" err="1" smtClean="0"/>
              <a:t>fptr</a:t>
            </a:r>
            <a:r>
              <a:rPr lang="en-US" baseline="0" dirty="0" smtClean="0"/>
              <a:t>. On the left side is the original source.</a:t>
            </a:r>
          </a:p>
          <a:p>
            <a:r>
              <a:rPr lang="en-US" baseline="0" dirty="0" smtClean="0"/>
              <a:t>The most likely called function is </a:t>
            </a:r>
            <a:r>
              <a:rPr lang="en-US" baseline="0" dirty="0" err="1" smtClean="0"/>
              <a:t>icp</a:t>
            </a:r>
            <a:r>
              <a:rPr lang="en-US" baseline="0" dirty="0" smtClean="0"/>
              <a:t>. We can check if </a:t>
            </a:r>
            <a:r>
              <a:rPr lang="en-US" baseline="0" dirty="0" err="1" smtClean="0"/>
              <a:t>fptr</a:t>
            </a:r>
            <a:r>
              <a:rPr lang="en-US" baseline="0" dirty="0" smtClean="0"/>
              <a:t> contains the address of </a:t>
            </a:r>
            <a:r>
              <a:rPr lang="en-US" baseline="0" dirty="0" err="1" smtClean="0"/>
              <a:t>icp</a:t>
            </a:r>
            <a:r>
              <a:rPr lang="en-US" baseline="0" dirty="0" smtClean="0"/>
              <a:t> and if yes we can call this function directly. This is shown on the right side.</a:t>
            </a:r>
          </a:p>
          <a:p>
            <a:endParaRPr lang="en-US" baseline="0" dirty="0" smtClean="0"/>
          </a:p>
          <a:p>
            <a:r>
              <a:rPr lang="en-US" baseline="0" dirty="0" smtClean="0"/>
              <a:t>D templates can help a lot here.</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8</a:t>
            </a:fld>
            <a:endParaRPr lang="en-US"/>
          </a:p>
        </p:txBody>
      </p:sp>
    </p:spTree>
    <p:extLst>
      <p:ext uri="{BB962C8B-B14F-4D97-AF65-F5344CB8AC3E}">
        <p14:creationId xmlns:p14="http://schemas.microsoft.com/office/powerpoint/2010/main" val="1872731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template </a:t>
            </a:r>
            <a:r>
              <a:rPr lang="en-US" dirty="0" err="1" smtClean="0"/>
              <a:t>is_likely</a:t>
            </a:r>
            <a:r>
              <a:rPr lang="en-US" dirty="0" smtClean="0"/>
              <a:t> can be used to hide the check for the most likely called function. With this template it is very easy to optimize </a:t>
            </a:r>
            <a:r>
              <a:rPr lang="en-US" baseline="0" dirty="0" smtClean="0"/>
              <a:t>your source by hand.</a:t>
            </a:r>
          </a:p>
          <a:p>
            <a:endParaRPr lang="en-US" baseline="0" dirty="0" smtClean="0"/>
          </a:p>
          <a:p>
            <a:r>
              <a:rPr lang="en-US" baseline="0" dirty="0" smtClean="0"/>
              <a:t>The main problem of this approach is that you need good knowledge of the runtime behavior of your application. Instead of guessing the better approach is to use PGO and let the compiler do this optimization.</a:t>
            </a:r>
          </a:p>
          <a:p>
            <a:endParaRPr lang="en-US" baseline="0" dirty="0" smtClean="0"/>
          </a:p>
          <a:p>
            <a:r>
              <a:rPr lang="en-US" baseline="0" dirty="0" smtClean="0"/>
              <a:t>Let’s have a look what is going on the IR level.</a:t>
            </a:r>
            <a:endParaRPr lang="en-US" dirty="0"/>
          </a:p>
        </p:txBody>
      </p:sp>
      <p:sp>
        <p:nvSpPr>
          <p:cNvPr id="4" name="Slide Number Placeholder 3"/>
          <p:cNvSpPr>
            <a:spLocks noGrp="1"/>
          </p:cNvSpPr>
          <p:nvPr>
            <p:ph type="sldNum" sz="quarter" idx="10"/>
          </p:nvPr>
        </p:nvSpPr>
        <p:spPr/>
        <p:txBody>
          <a:bodyPr/>
          <a:lstStyle/>
          <a:p>
            <a:fld id="{5ADA1B1C-3D11-4DC4-9834-8E7D526FD04A}" type="slidenum">
              <a:rPr lang="en-US" smtClean="0"/>
              <a:t>9</a:t>
            </a:fld>
            <a:endParaRPr lang="en-US"/>
          </a:p>
        </p:txBody>
      </p:sp>
    </p:spTree>
    <p:extLst>
      <p:ext uri="{BB962C8B-B14F-4D97-AF65-F5344CB8AC3E}">
        <p14:creationId xmlns:p14="http://schemas.microsoft.com/office/powerpoint/2010/main" val="1872731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Date Placeholder 3"/>
          <p:cNvSpPr>
            <a:spLocks noGrp="1"/>
          </p:cNvSpPr>
          <p:nvPr>
            <p:ph type="dt" sz="half" idx="10"/>
          </p:nvPr>
        </p:nvSpPr>
        <p:spPr/>
        <p:txBody>
          <a:bodyPr/>
          <a:lstStyle/>
          <a:p>
            <a:fld id="{12FE2611-8F6D-4DEA-8E11-CA0F83FF48FF}" type="datetimeFigureOut">
              <a:rPr lang="de-DE" smtClean="0"/>
              <a:t>06.02.2017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428856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12FE2611-8F6D-4DEA-8E11-CA0F83FF48FF}" type="datetimeFigureOut">
              <a:rPr lang="de-DE" smtClean="0"/>
              <a:t>06.02.2017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355855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12FE2611-8F6D-4DEA-8E11-CA0F83FF48FF}" type="datetimeFigureOut">
              <a:rPr lang="de-DE" smtClean="0"/>
              <a:t>06.02.2017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86326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10"/>
          </p:nvPr>
        </p:nvSpPr>
        <p:spPr/>
        <p:txBody>
          <a:bodyPr/>
          <a:lstStyle/>
          <a:p>
            <a:fld id="{12FE2611-8F6D-4DEA-8E11-CA0F83FF48FF}" type="datetimeFigureOut">
              <a:rPr lang="de-DE" smtClean="0"/>
              <a:t>06.02.2017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3823319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FE2611-8F6D-4DEA-8E11-CA0F83FF48FF}" type="datetimeFigureOut">
              <a:rPr lang="de-DE" smtClean="0"/>
              <a:t>06.02.2017</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15148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Date Placeholder 4"/>
          <p:cNvSpPr>
            <a:spLocks noGrp="1"/>
          </p:cNvSpPr>
          <p:nvPr>
            <p:ph type="dt" sz="half" idx="10"/>
          </p:nvPr>
        </p:nvSpPr>
        <p:spPr/>
        <p:txBody>
          <a:bodyPr/>
          <a:lstStyle/>
          <a:p>
            <a:fld id="{12FE2611-8F6D-4DEA-8E11-CA0F83FF48FF}" type="datetimeFigureOut">
              <a:rPr lang="de-DE" smtClean="0"/>
              <a:t>06.02.2017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71161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de-D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Date Placeholder 6"/>
          <p:cNvSpPr>
            <a:spLocks noGrp="1"/>
          </p:cNvSpPr>
          <p:nvPr>
            <p:ph type="dt" sz="half" idx="10"/>
          </p:nvPr>
        </p:nvSpPr>
        <p:spPr/>
        <p:txBody>
          <a:bodyPr/>
          <a:lstStyle/>
          <a:p>
            <a:fld id="{12FE2611-8F6D-4DEA-8E11-CA0F83FF48FF}" type="datetimeFigureOut">
              <a:rPr lang="de-DE" smtClean="0"/>
              <a:t>06.02.2017</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653814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fld id="{12FE2611-8F6D-4DEA-8E11-CA0F83FF48FF}" type="datetimeFigureOut">
              <a:rPr lang="de-DE" smtClean="0"/>
              <a:t>06.02.2017</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341451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E2611-8F6D-4DEA-8E11-CA0F83FF48FF}" type="datetimeFigureOut">
              <a:rPr lang="de-DE" smtClean="0"/>
              <a:t>06.02.2017</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83493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FE2611-8F6D-4DEA-8E11-CA0F83FF48FF}" type="datetimeFigureOut">
              <a:rPr lang="de-DE" smtClean="0"/>
              <a:t>06.02.2017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667698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FE2611-8F6D-4DEA-8E11-CA0F83FF48FF}" type="datetimeFigureOut">
              <a:rPr lang="de-DE" smtClean="0"/>
              <a:t>06.02.2017</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0D1658D-EE43-4646-9BC9-9584854D8CB1}" type="slidenum">
              <a:rPr lang="de-DE" smtClean="0"/>
              <a:t>‹#›</a:t>
            </a:fld>
            <a:endParaRPr lang="de-DE"/>
          </a:p>
        </p:txBody>
      </p:sp>
    </p:spTree>
    <p:extLst>
      <p:ext uri="{BB962C8B-B14F-4D97-AF65-F5344CB8AC3E}">
        <p14:creationId xmlns:p14="http://schemas.microsoft.com/office/powerpoint/2010/main" val="275267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D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E2611-8F6D-4DEA-8E11-CA0F83FF48FF}" type="datetimeFigureOut">
              <a:rPr lang="de-DE" smtClean="0"/>
              <a:t>06.02.2017</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D1658D-EE43-4646-9BC9-9584854D8CB1}" type="slidenum">
              <a:rPr lang="de-DE" smtClean="0"/>
              <a:t>‹#›</a:t>
            </a:fld>
            <a:endParaRPr lang="de-DE"/>
          </a:p>
        </p:txBody>
      </p:sp>
    </p:spTree>
    <p:extLst>
      <p:ext uri="{BB962C8B-B14F-4D97-AF65-F5344CB8AC3E}">
        <p14:creationId xmlns:p14="http://schemas.microsoft.com/office/powerpoint/2010/main" val="2126055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johanengelen.github.io/ldc/2016/04/13/PGO-in-LDC-virtual-calls.html" TargetMode="External"/><Relationship Id="rId2" Type="http://schemas.openxmlformats.org/officeDocument/2006/relationships/hyperlink" Target="https://johanengelen.github.io/ldc/2016/07/15/Profile-Guided-Optimization-with-LDC.html" TargetMode="External"/><Relationship Id="rId1" Type="http://schemas.openxmlformats.org/officeDocument/2006/relationships/slideLayout" Target="../slideLayouts/slideLayout2.xml"/><Relationship Id="rId6" Type="http://schemas.openxmlformats.org/officeDocument/2006/relationships/hyperlink" Target="http://llvm.org/devmtg/2013-11/slides/Carruth-PGO.pdf" TargetMode="External"/><Relationship Id="rId5" Type="http://schemas.openxmlformats.org/officeDocument/2006/relationships/hyperlink" Target="http://llvm.org/devmtg/2015-10/slides/Baev-IndirectCallPromotion.pdf" TargetMode="External"/><Relationship Id="rId4" Type="http://schemas.openxmlformats.org/officeDocument/2006/relationships/hyperlink" Target="http://wiki.dlang.org/LDC_LLVM_profiling_instrumentatio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dlang.org/" TargetMode="External"/><Relationship Id="rId2" Type="http://schemas.openxmlformats.org/officeDocument/2006/relationships/hyperlink" Target="http://wiki.dlang.org/LD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Profile-Guided Optimization</a:t>
            </a:r>
            <a:br>
              <a:rPr lang="de-DE" dirty="0"/>
            </a:br>
            <a:r>
              <a:rPr lang="de-DE" dirty="0"/>
              <a:t>in the LDC D compiler</a:t>
            </a:r>
          </a:p>
        </p:txBody>
      </p:sp>
      <p:sp>
        <p:nvSpPr>
          <p:cNvPr id="3" name="Subtitle 2"/>
          <p:cNvSpPr>
            <a:spLocks noGrp="1"/>
          </p:cNvSpPr>
          <p:nvPr>
            <p:ph type="subTitle" idx="1"/>
          </p:nvPr>
        </p:nvSpPr>
        <p:spPr>
          <a:xfrm>
            <a:off x="1524000" y="3602038"/>
            <a:ext cx="9144000" cy="2357328"/>
          </a:xfrm>
        </p:spPr>
        <p:txBody>
          <a:bodyPr>
            <a:normAutofit/>
          </a:bodyPr>
          <a:lstStyle/>
          <a:p>
            <a:r>
              <a:rPr lang="de-DE" dirty="0"/>
              <a:t>Implementation and Benefits</a:t>
            </a:r>
          </a:p>
          <a:p>
            <a:endParaRPr lang="de-DE" dirty="0"/>
          </a:p>
          <a:p>
            <a:r>
              <a:rPr lang="de-DE" dirty="0"/>
              <a:t>Kai Nacke</a:t>
            </a:r>
          </a:p>
          <a:p>
            <a:r>
              <a:rPr lang="de-DE" dirty="0"/>
              <a:t>5 February 2017</a:t>
            </a:r>
          </a:p>
          <a:p>
            <a:r>
              <a:rPr lang="de-DE" dirty="0"/>
              <a:t>LLVM dev room @ FOSDEM‘</a:t>
            </a:r>
            <a:r>
              <a:rPr lang="de-DE" baseline="30000" dirty="0"/>
              <a:t>17</a:t>
            </a:r>
          </a:p>
        </p:txBody>
      </p:sp>
    </p:spTree>
    <p:extLst>
      <p:ext uri="{BB962C8B-B14F-4D97-AF65-F5344CB8AC3E}">
        <p14:creationId xmlns:p14="http://schemas.microsoft.com/office/powerpoint/2010/main" val="4146678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Example</a:t>
            </a:r>
            <a:r>
              <a:rPr lang="de-DE" dirty="0"/>
              <a:t>: ICP at IR </a:t>
            </a:r>
            <a:r>
              <a:rPr lang="de-DE" dirty="0" err="1" smtClean="0"/>
              <a:t>level</a:t>
            </a:r>
            <a:r>
              <a:rPr lang="de-DE" dirty="0" smtClean="0"/>
              <a:t> - original</a:t>
            </a:r>
            <a:endParaRPr lang="en-US" dirty="0"/>
          </a:p>
        </p:txBody>
      </p:sp>
      <p:sp>
        <p:nvSpPr>
          <p:cNvPr id="4" name="TextBox 3"/>
          <p:cNvSpPr txBox="1"/>
          <p:nvPr/>
        </p:nvSpPr>
        <p:spPr>
          <a:xfrm>
            <a:off x="923049" y="1675806"/>
            <a:ext cx="10489698" cy="4247317"/>
          </a:xfrm>
          <a:prstGeom prst="rect">
            <a:avLst/>
          </a:prstGeom>
          <a:noFill/>
          <a:ln w="15875">
            <a:solidFill>
              <a:schemeClr val="accent1"/>
            </a:solidFill>
          </a:ln>
        </p:spPr>
        <p:txBody>
          <a:bodyPr wrap="square" rtlCol="0">
            <a:spAutoFit/>
          </a:bodyPr>
          <a:lstStyle/>
          <a:p>
            <a:r>
              <a:rPr lang="en-US" b="1" dirty="0" err="1">
                <a:latin typeface="Courier New" pitchFamily="49" charset="0"/>
                <a:cs typeface="Courier New" pitchFamily="49" charset="0"/>
              </a:rPr>
              <a:t>forbody</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%1 = load i32 ()*, i32 ()** @_D7pgotest4fptrPFZi, align 8</a:t>
            </a:r>
          </a:p>
          <a:p>
            <a:r>
              <a:rPr lang="en-US" b="1" dirty="0" smtClean="0">
                <a:latin typeface="Courier New" pitchFamily="49" charset="0"/>
                <a:cs typeface="Courier New" pitchFamily="49" charset="0"/>
              </a:rPr>
              <a:t>  %2 </a:t>
            </a:r>
            <a:r>
              <a:rPr lang="en-US" b="1" dirty="0">
                <a:latin typeface="Courier New" pitchFamily="49" charset="0"/>
                <a:cs typeface="Courier New" pitchFamily="49" charset="0"/>
              </a:rPr>
              <a:t>= tail call i32 %1</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2987097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Example</a:t>
            </a:r>
            <a:r>
              <a:rPr lang="de-DE" dirty="0"/>
              <a:t>: ICP at IR </a:t>
            </a:r>
            <a:r>
              <a:rPr lang="de-DE" dirty="0" err="1" smtClean="0"/>
              <a:t>level</a:t>
            </a:r>
            <a:r>
              <a:rPr lang="de-DE" dirty="0" smtClean="0"/>
              <a:t> - </a:t>
            </a:r>
            <a:r>
              <a:rPr lang="de-DE" dirty="0" err="1" smtClean="0"/>
              <a:t>instrumented</a:t>
            </a:r>
            <a:endParaRPr lang="en-US" dirty="0"/>
          </a:p>
        </p:txBody>
      </p:sp>
      <p:sp>
        <p:nvSpPr>
          <p:cNvPr id="4" name="TextBox 3"/>
          <p:cNvSpPr txBox="1"/>
          <p:nvPr/>
        </p:nvSpPr>
        <p:spPr>
          <a:xfrm>
            <a:off x="923049" y="1675806"/>
            <a:ext cx="10489698" cy="4247317"/>
          </a:xfrm>
          <a:prstGeom prst="rect">
            <a:avLst/>
          </a:prstGeom>
          <a:noFill/>
          <a:ln w="15875">
            <a:solidFill>
              <a:schemeClr val="accent1"/>
            </a:solidFill>
          </a:ln>
        </p:spPr>
        <p:txBody>
          <a:bodyPr wrap="square" rtlCol="0">
            <a:spAutoFit/>
          </a:bodyPr>
          <a:lstStyle/>
          <a:p>
            <a:r>
              <a:rPr lang="en-US" b="1" dirty="0" err="1">
                <a:latin typeface="Courier New" pitchFamily="49" charset="0"/>
                <a:cs typeface="Courier New" pitchFamily="49" charset="0"/>
              </a:rPr>
              <a:t>forbody</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call void @</a:t>
            </a:r>
            <a:r>
              <a:rPr lang="en-US" b="1" dirty="0" err="1">
                <a:latin typeface="Courier New" pitchFamily="49" charset="0"/>
                <a:cs typeface="Courier New" pitchFamily="49" charset="0"/>
              </a:rPr>
              <a:t>llvm.instrprof.increment</a:t>
            </a:r>
            <a:r>
              <a:rPr lang="en-US" b="1" dirty="0">
                <a:latin typeface="Courier New" pitchFamily="49" charset="0"/>
                <a:cs typeface="Courier New" pitchFamily="49" charset="0"/>
              </a:rPr>
              <a:t>(i8* </a:t>
            </a:r>
            <a:r>
              <a:rPr lang="en-US" b="1" dirty="0" err="1">
                <a:latin typeface="Courier New" pitchFamily="49" charset="0"/>
                <a:cs typeface="Courier New" pitchFamily="49" charset="0"/>
              </a:rPr>
              <a:t>getelementptr</a:t>
            </a:r>
            <a:r>
              <a:rPr lang="en-US" b="1" dirty="0">
                <a:latin typeface="Courier New" pitchFamily="49" charset="0"/>
                <a:cs typeface="Courier New" pitchFamily="49" charset="0"/>
              </a:rPr>
              <a:t> inbounds ([6 x i8</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[6 x i8]* @__</a:t>
            </a:r>
            <a:r>
              <a:rPr lang="en-US" b="1" dirty="0" err="1">
                <a:latin typeface="Courier New" pitchFamily="49" charset="0"/>
                <a:cs typeface="Courier New" pitchFamily="49" charset="0"/>
              </a:rPr>
              <a:t>profn</a:t>
            </a:r>
            <a:r>
              <a:rPr lang="en-US" b="1" dirty="0">
                <a:latin typeface="Courier New" pitchFamily="49" charset="0"/>
                <a:cs typeface="Courier New" pitchFamily="49" charset="0"/>
              </a:rPr>
              <a:t>__</a:t>
            </a:r>
            <a:r>
              <a:rPr lang="en-US" b="1" dirty="0" err="1">
                <a:latin typeface="Courier New" pitchFamily="49" charset="0"/>
                <a:cs typeface="Courier New" pitchFamily="49" charset="0"/>
              </a:rPr>
              <a:t>Dmain</a:t>
            </a:r>
            <a:r>
              <a:rPr lang="en-US" b="1" dirty="0">
                <a:latin typeface="Courier New" pitchFamily="49" charset="0"/>
                <a:cs typeface="Courier New" pitchFamily="49" charset="0"/>
              </a:rPr>
              <a:t>, i32 0, i32 0), i64 4, i32 2, i32 1)</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%5 = load i32 ()*, i32 ()** @_D7pgotest4fptrPFZi</a:t>
            </a:r>
          </a:p>
          <a:p>
            <a:r>
              <a:rPr lang="en-US" b="1" dirty="0">
                <a:latin typeface="Courier New" pitchFamily="49" charset="0"/>
                <a:cs typeface="Courier New" pitchFamily="49" charset="0"/>
              </a:rPr>
              <a:t>  %6 = </a:t>
            </a:r>
            <a:r>
              <a:rPr lang="en-US" b="1" dirty="0" err="1">
                <a:latin typeface="Courier New" pitchFamily="49" charset="0"/>
                <a:cs typeface="Courier New" pitchFamily="49" charset="0"/>
              </a:rPr>
              <a:t>ptrtoint</a:t>
            </a:r>
            <a:r>
              <a:rPr lang="en-US" b="1" dirty="0">
                <a:latin typeface="Courier New" pitchFamily="49" charset="0"/>
                <a:cs typeface="Courier New" pitchFamily="49" charset="0"/>
              </a:rPr>
              <a:t> i32 ()* %5 to i64</a:t>
            </a:r>
          </a:p>
          <a:p>
            <a:r>
              <a:rPr lang="en-US" b="1" dirty="0">
                <a:latin typeface="Courier New" pitchFamily="49" charset="0"/>
                <a:cs typeface="Courier New" pitchFamily="49" charset="0"/>
              </a:rPr>
              <a:t>  call void @</a:t>
            </a:r>
            <a:r>
              <a:rPr lang="en-US" b="1" dirty="0" err="1">
                <a:latin typeface="Courier New" pitchFamily="49" charset="0"/>
                <a:cs typeface="Courier New" pitchFamily="49" charset="0"/>
              </a:rPr>
              <a:t>llvm.instrprof.value.profile</a:t>
            </a:r>
            <a:r>
              <a:rPr lang="en-US" b="1" dirty="0">
                <a:latin typeface="Courier New" pitchFamily="49" charset="0"/>
                <a:cs typeface="Courier New" pitchFamily="49" charset="0"/>
              </a:rPr>
              <a:t>(i8* </a:t>
            </a:r>
            <a:r>
              <a:rPr lang="en-US" b="1" dirty="0" err="1">
                <a:latin typeface="Courier New" pitchFamily="49" charset="0"/>
                <a:cs typeface="Courier New" pitchFamily="49" charset="0"/>
              </a:rPr>
              <a:t>getelementptr</a:t>
            </a:r>
            <a:r>
              <a:rPr lang="en-US" b="1" dirty="0">
                <a:latin typeface="Courier New" pitchFamily="49" charset="0"/>
                <a:cs typeface="Courier New" pitchFamily="49" charset="0"/>
              </a:rPr>
              <a:t> inbounds </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6 x i8], [6 x i8]* @__</a:t>
            </a:r>
            <a:r>
              <a:rPr lang="en-US" b="1" dirty="0" err="1">
                <a:latin typeface="Courier New" pitchFamily="49" charset="0"/>
                <a:cs typeface="Courier New" pitchFamily="49" charset="0"/>
              </a:rPr>
              <a:t>profn</a:t>
            </a:r>
            <a:r>
              <a:rPr lang="en-US" b="1" dirty="0">
                <a:latin typeface="Courier New" pitchFamily="49" charset="0"/>
                <a:cs typeface="Courier New" pitchFamily="49" charset="0"/>
              </a:rPr>
              <a:t>__</a:t>
            </a:r>
            <a:r>
              <a:rPr lang="en-US" b="1" dirty="0" err="1">
                <a:latin typeface="Courier New" pitchFamily="49" charset="0"/>
                <a:cs typeface="Courier New" pitchFamily="49" charset="0"/>
              </a:rPr>
              <a:t>Dmain</a:t>
            </a:r>
            <a:r>
              <a:rPr lang="en-US" b="1" dirty="0">
                <a:latin typeface="Courier New" pitchFamily="49" charset="0"/>
                <a:cs typeface="Courier New" pitchFamily="49" charset="0"/>
              </a:rPr>
              <a:t>, i32 0, i32 0), i64 4</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i64 %6, i32 0, i32 0)</a:t>
            </a:r>
          </a:p>
          <a:p>
            <a:r>
              <a:rPr lang="en-US" b="1" dirty="0">
                <a:latin typeface="Courier New" pitchFamily="49" charset="0"/>
                <a:cs typeface="Courier New" pitchFamily="49" charset="0"/>
              </a:rPr>
              <a:t>  %7 = call i32 %5</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t>
            </a:r>
          </a:p>
          <a:p>
            <a:endParaRPr lang="en-US" b="1" dirty="0">
              <a:latin typeface="Courier New" pitchFamily="49" charset="0"/>
              <a:cs typeface="Courier New" pitchFamily="49" charset="0"/>
            </a:endParaRPr>
          </a:p>
          <a:p>
            <a:endParaRPr lang="en-US" b="1" dirty="0" smtClean="0">
              <a:latin typeface="Courier New" pitchFamily="49" charset="0"/>
              <a:cs typeface="Courier New" pitchFamily="49" charset="0"/>
            </a:endParaRPr>
          </a:p>
          <a:p>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4230113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Example</a:t>
            </a:r>
            <a:r>
              <a:rPr lang="de-DE" dirty="0"/>
              <a:t>: ICP at IR </a:t>
            </a:r>
            <a:r>
              <a:rPr lang="de-DE" dirty="0" err="1" smtClean="0"/>
              <a:t>level</a:t>
            </a:r>
            <a:r>
              <a:rPr lang="de-DE" dirty="0" smtClean="0"/>
              <a:t> – </a:t>
            </a:r>
            <a:r>
              <a:rPr lang="de-DE" dirty="0" err="1" smtClean="0"/>
              <a:t>profile</a:t>
            </a:r>
            <a:r>
              <a:rPr lang="de-DE" dirty="0" smtClean="0"/>
              <a:t> </a:t>
            </a:r>
            <a:r>
              <a:rPr lang="de-DE" dirty="0" err="1" smtClean="0"/>
              <a:t>data</a:t>
            </a:r>
            <a:endParaRPr lang="en-US" dirty="0"/>
          </a:p>
        </p:txBody>
      </p:sp>
      <p:sp>
        <p:nvSpPr>
          <p:cNvPr id="4" name="TextBox 3"/>
          <p:cNvSpPr txBox="1"/>
          <p:nvPr/>
        </p:nvSpPr>
        <p:spPr>
          <a:xfrm>
            <a:off x="923049" y="1675806"/>
            <a:ext cx="10489698" cy="3970318"/>
          </a:xfrm>
          <a:prstGeom prst="rect">
            <a:avLst/>
          </a:prstGeom>
          <a:noFill/>
          <a:ln w="15875">
            <a:solidFill>
              <a:schemeClr val="accent1"/>
            </a:solidFill>
          </a:ln>
        </p:spPr>
        <p:txBody>
          <a:bodyPr wrap="square" rtlCol="0">
            <a:spAutoFit/>
          </a:bodyPr>
          <a:lstStyle/>
          <a:p>
            <a:r>
              <a:rPr lang="en-US" b="1" dirty="0">
                <a:latin typeface="Courier New" pitchFamily="49" charset="0"/>
                <a:cs typeface="Courier New" pitchFamily="49" charset="0"/>
              </a:rPr>
              <a:t>&gt; </a:t>
            </a:r>
            <a:r>
              <a:rPr lang="en-US" b="1" dirty="0" err="1">
                <a:latin typeface="Courier New" pitchFamily="49" charset="0"/>
                <a:cs typeface="Courier New" pitchFamily="49" charset="0"/>
              </a:rPr>
              <a:t>ldc-profdata</a:t>
            </a:r>
            <a:r>
              <a:rPr lang="en-US" b="1" dirty="0">
                <a:latin typeface="Courier New" pitchFamily="49" charset="0"/>
                <a:cs typeface="Courier New" pitchFamily="49" charset="0"/>
              </a:rPr>
              <a:t> show --all-functions </a:t>
            </a:r>
            <a:r>
              <a:rPr lang="en-US" b="1" dirty="0" err="1">
                <a:latin typeface="Courier New" pitchFamily="49" charset="0"/>
                <a:cs typeface="Courier New" pitchFamily="49" charset="0"/>
              </a:rPr>
              <a:t>default.profraw</a:t>
            </a:r>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Counters:</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_D7pgotest3icpFZi</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Hash: </a:t>
            </a:r>
            <a:r>
              <a:rPr lang="en-US" b="1" dirty="0" smtClean="0">
                <a:latin typeface="Courier New" pitchFamily="49" charset="0"/>
                <a:cs typeface="Courier New" pitchFamily="49" charset="0"/>
              </a:rPr>
              <a:t>0x0000000000000000</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Counters: </a:t>
            </a:r>
            <a:r>
              <a:rPr lang="en-US" b="1" dirty="0" smtClean="0">
                <a:latin typeface="Courier New" pitchFamily="49" charset="0"/>
                <a:cs typeface="Courier New" pitchFamily="49" charset="0"/>
              </a:rPr>
              <a:t>1</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Function count: </a:t>
            </a:r>
            <a:r>
              <a:rPr lang="en-US" b="1" dirty="0" smtClean="0">
                <a:latin typeface="Courier New" pitchFamily="49" charset="0"/>
                <a:cs typeface="Courier New" pitchFamily="49" charset="0"/>
              </a:rPr>
              <a:t>1000</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_</a:t>
            </a:r>
            <a:r>
              <a:rPr lang="en-US" b="1" dirty="0" err="1">
                <a:latin typeface="Courier New" pitchFamily="49" charset="0"/>
                <a:cs typeface="Courier New" pitchFamily="49" charset="0"/>
              </a:rPr>
              <a:t>Dmain</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Hash: </a:t>
            </a:r>
            <a:r>
              <a:rPr lang="en-US" b="1" dirty="0" smtClean="0">
                <a:latin typeface="Courier New" pitchFamily="49" charset="0"/>
                <a:cs typeface="Courier New" pitchFamily="49" charset="0"/>
              </a:rPr>
              <a:t>0x0000000000000004</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Counters: </a:t>
            </a:r>
            <a:r>
              <a:rPr lang="en-US" b="1" dirty="0" smtClean="0">
                <a:latin typeface="Courier New" pitchFamily="49" charset="0"/>
                <a:cs typeface="Courier New" pitchFamily="49" charset="0"/>
              </a:rPr>
              <a:t>2</a:t>
            </a:r>
          </a:p>
          <a:p>
            <a:r>
              <a:rPr lang="en-US" b="1" dirty="0" smtClean="0">
                <a:latin typeface="Courier New" pitchFamily="49" charset="0"/>
                <a:cs typeface="Courier New" pitchFamily="49" charset="0"/>
              </a:rPr>
              <a:t>    </a:t>
            </a:r>
            <a:r>
              <a:rPr lang="en-US" b="1" dirty="0">
                <a:latin typeface="Courier New" pitchFamily="49" charset="0"/>
                <a:cs typeface="Courier New" pitchFamily="49" charset="0"/>
              </a:rPr>
              <a:t>Function count: </a:t>
            </a:r>
            <a:r>
              <a:rPr lang="en-US" b="1" dirty="0" smtClean="0">
                <a:latin typeface="Courier New" pitchFamily="49" charset="0"/>
                <a:cs typeface="Courier New" pitchFamily="49" charset="0"/>
              </a:rPr>
              <a:t>1</a:t>
            </a:r>
          </a:p>
          <a:p>
            <a:r>
              <a:rPr lang="en-US" b="1" dirty="0" smtClean="0">
                <a:latin typeface="Courier New" pitchFamily="49" charset="0"/>
                <a:cs typeface="Courier New" pitchFamily="49" charset="0"/>
              </a:rPr>
              <a:t>Functions </a:t>
            </a:r>
            <a:r>
              <a:rPr lang="en-US" b="1" dirty="0">
                <a:latin typeface="Courier New" pitchFamily="49" charset="0"/>
                <a:cs typeface="Courier New" pitchFamily="49" charset="0"/>
              </a:rPr>
              <a:t>shown: </a:t>
            </a:r>
            <a:r>
              <a:rPr lang="en-US" b="1" dirty="0" smtClean="0">
                <a:latin typeface="Courier New" pitchFamily="49" charset="0"/>
                <a:cs typeface="Courier New" pitchFamily="49" charset="0"/>
              </a:rPr>
              <a:t>2</a:t>
            </a:r>
          </a:p>
          <a:p>
            <a:r>
              <a:rPr lang="en-US" b="1" dirty="0" smtClean="0">
                <a:latin typeface="Courier New" pitchFamily="49" charset="0"/>
                <a:cs typeface="Courier New" pitchFamily="49" charset="0"/>
              </a:rPr>
              <a:t>Total </a:t>
            </a:r>
            <a:r>
              <a:rPr lang="en-US" b="1" dirty="0">
                <a:latin typeface="Courier New" pitchFamily="49" charset="0"/>
                <a:cs typeface="Courier New" pitchFamily="49" charset="0"/>
              </a:rPr>
              <a:t>functions: </a:t>
            </a:r>
            <a:r>
              <a:rPr lang="en-US" b="1" dirty="0" smtClean="0">
                <a:latin typeface="Courier New" pitchFamily="49" charset="0"/>
                <a:cs typeface="Courier New" pitchFamily="49" charset="0"/>
              </a:rPr>
              <a:t>2</a:t>
            </a:r>
          </a:p>
          <a:p>
            <a:r>
              <a:rPr lang="en-US" b="1" dirty="0" smtClean="0">
                <a:latin typeface="Courier New" pitchFamily="49" charset="0"/>
                <a:cs typeface="Courier New" pitchFamily="49" charset="0"/>
              </a:rPr>
              <a:t>Maximum </a:t>
            </a:r>
            <a:r>
              <a:rPr lang="en-US" b="1" dirty="0">
                <a:latin typeface="Courier New" pitchFamily="49" charset="0"/>
                <a:cs typeface="Courier New" pitchFamily="49" charset="0"/>
              </a:rPr>
              <a:t>function count: </a:t>
            </a:r>
            <a:r>
              <a:rPr lang="en-US" b="1" dirty="0" smtClean="0">
                <a:latin typeface="Courier New" pitchFamily="49" charset="0"/>
                <a:cs typeface="Courier New" pitchFamily="49" charset="0"/>
              </a:rPr>
              <a:t>1000</a:t>
            </a:r>
          </a:p>
          <a:p>
            <a:r>
              <a:rPr lang="en-US" b="1" dirty="0" smtClean="0">
                <a:latin typeface="Courier New" pitchFamily="49" charset="0"/>
                <a:cs typeface="Courier New" pitchFamily="49" charset="0"/>
              </a:rPr>
              <a:t>Maximum </a:t>
            </a:r>
            <a:r>
              <a:rPr lang="en-US" b="1" dirty="0">
                <a:latin typeface="Courier New" pitchFamily="49" charset="0"/>
                <a:cs typeface="Courier New" pitchFamily="49" charset="0"/>
              </a:rPr>
              <a:t>internal block count: 1000</a:t>
            </a:r>
          </a:p>
        </p:txBody>
      </p:sp>
    </p:spTree>
    <p:extLst>
      <p:ext uri="{BB962C8B-B14F-4D97-AF65-F5344CB8AC3E}">
        <p14:creationId xmlns:p14="http://schemas.microsoft.com/office/powerpoint/2010/main" val="24707352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Example</a:t>
            </a:r>
            <a:r>
              <a:rPr lang="de-DE" dirty="0"/>
              <a:t>: ICP at IR </a:t>
            </a:r>
            <a:r>
              <a:rPr lang="de-DE" dirty="0" err="1"/>
              <a:t>level</a:t>
            </a:r>
            <a:r>
              <a:rPr lang="de-DE" dirty="0"/>
              <a:t> </a:t>
            </a:r>
            <a:r>
              <a:rPr lang="de-DE" dirty="0" smtClean="0"/>
              <a:t>– PGO </a:t>
            </a:r>
            <a:r>
              <a:rPr lang="de-DE" dirty="0" err="1" smtClean="0"/>
              <a:t>applied</a:t>
            </a:r>
            <a:endParaRPr lang="en-US" dirty="0"/>
          </a:p>
        </p:txBody>
      </p:sp>
      <p:sp>
        <p:nvSpPr>
          <p:cNvPr id="4" name="TextBox 3"/>
          <p:cNvSpPr txBox="1"/>
          <p:nvPr/>
        </p:nvSpPr>
        <p:spPr>
          <a:xfrm>
            <a:off x="923049" y="1675806"/>
            <a:ext cx="10489698" cy="4247317"/>
          </a:xfrm>
          <a:prstGeom prst="rect">
            <a:avLst/>
          </a:prstGeom>
          <a:noFill/>
          <a:ln w="15875">
            <a:solidFill>
              <a:schemeClr val="accent1"/>
            </a:solidFill>
          </a:ln>
        </p:spPr>
        <p:txBody>
          <a:bodyPr wrap="square" rtlCol="0">
            <a:spAutoFit/>
          </a:bodyPr>
          <a:lstStyle/>
          <a:p>
            <a:r>
              <a:rPr lang="en-US" b="1" dirty="0" err="1">
                <a:latin typeface="Courier New" pitchFamily="49" charset="0"/>
                <a:cs typeface="Courier New" pitchFamily="49" charset="0"/>
              </a:rPr>
              <a:t>forbody</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%1 = load i32 ()*, i32 ()** @_D7pgotest4fptrPFZi, align 8</a:t>
            </a:r>
          </a:p>
          <a:p>
            <a:r>
              <a:rPr lang="en-US" b="1" dirty="0">
                <a:latin typeface="Courier New" pitchFamily="49" charset="0"/>
                <a:cs typeface="Courier New" pitchFamily="49" charset="0"/>
              </a:rPr>
              <a:t>  %2 = </a:t>
            </a:r>
            <a:r>
              <a:rPr lang="en-US" b="1" dirty="0" err="1">
                <a:latin typeface="Courier New" pitchFamily="49" charset="0"/>
                <a:cs typeface="Courier New" pitchFamily="49" charset="0"/>
              </a:rPr>
              <a:t>icmp</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eq</a:t>
            </a:r>
            <a:r>
              <a:rPr lang="en-US" b="1" dirty="0">
                <a:latin typeface="Courier New" pitchFamily="49" charset="0"/>
                <a:cs typeface="Courier New" pitchFamily="49" charset="0"/>
              </a:rPr>
              <a:t> i32 ()* %1, @_D7pgotest3ictFZi</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br</a:t>
            </a:r>
            <a:r>
              <a:rPr lang="en-US" b="1" dirty="0">
                <a:latin typeface="Courier New" pitchFamily="49" charset="0"/>
                <a:cs typeface="Courier New" pitchFamily="49" charset="0"/>
              </a:rPr>
              <a:t> i1 %2, label %</a:t>
            </a:r>
            <a:r>
              <a:rPr lang="en-US" b="1" dirty="0" err="1">
                <a:latin typeface="Courier New" pitchFamily="49" charset="0"/>
                <a:cs typeface="Courier New" pitchFamily="49" charset="0"/>
              </a:rPr>
              <a:t>if.end.icp</a:t>
            </a:r>
            <a:r>
              <a:rPr lang="en-US" b="1" dirty="0">
                <a:latin typeface="Courier New" pitchFamily="49" charset="0"/>
                <a:cs typeface="Courier New" pitchFamily="49" charset="0"/>
              </a:rPr>
              <a:t>, label %</a:t>
            </a:r>
            <a:r>
              <a:rPr lang="en-US" b="1" dirty="0" err="1">
                <a:latin typeface="Courier New" pitchFamily="49" charset="0"/>
                <a:cs typeface="Courier New" pitchFamily="49" charset="0"/>
              </a:rPr>
              <a:t>if.false.orig_indirect</a:t>
            </a:r>
            <a:r>
              <a:rPr lang="en-US" b="1" dirty="0">
                <a:latin typeface="Courier New" pitchFamily="49" charset="0"/>
                <a:cs typeface="Courier New" pitchFamily="49" charset="0"/>
              </a:rPr>
              <a:t>, !prof !32</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if.false.orig_indirect</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%3 = tail call i32 %1()</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br</a:t>
            </a:r>
            <a:r>
              <a:rPr lang="en-US" b="1" dirty="0">
                <a:latin typeface="Courier New" pitchFamily="49" charset="0"/>
                <a:cs typeface="Courier New" pitchFamily="49" charset="0"/>
              </a:rPr>
              <a:t> label %</a:t>
            </a:r>
            <a:r>
              <a:rPr lang="en-US" b="1" dirty="0" err="1">
                <a:latin typeface="Courier New" pitchFamily="49" charset="0"/>
                <a:cs typeface="Courier New" pitchFamily="49" charset="0"/>
              </a:rPr>
              <a:t>if.end.icp</a:t>
            </a:r>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if.end.icp</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%4 = phi i32 [ %3, %</a:t>
            </a:r>
            <a:r>
              <a:rPr lang="en-US" b="1" dirty="0" err="1">
                <a:latin typeface="Courier New" pitchFamily="49" charset="0"/>
                <a:cs typeface="Courier New" pitchFamily="49" charset="0"/>
              </a:rPr>
              <a:t>if.false.orig_indirect</a:t>
            </a:r>
            <a:r>
              <a:rPr lang="en-US" b="1" dirty="0">
                <a:latin typeface="Courier New" pitchFamily="49" charset="0"/>
                <a:cs typeface="Courier New" pitchFamily="49" charset="0"/>
              </a:rPr>
              <a:t> ], [ 42, %</a:t>
            </a:r>
            <a:r>
              <a:rPr lang="en-US" b="1" dirty="0" err="1">
                <a:latin typeface="Courier New" pitchFamily="49" charset="0"/>
                <a:cs typeface="Courier New" pitchFamily="49" charset="0"/>
              </a:rPr>
              <a:t>forbody</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endParaRPr lang="en-US" b="1" dirty="0">
              <a:latin typeface="Courier New" pitchFamily="49" charset="0"/>
              <a:cs typeface="Courier New" pitchFamily="49" charset="0"/>
            </a:endParaRPr>
          </a:p>
          <a:p>
            <a:r>
              <a:rPr lang="en-US" b="1" dirty="0">
                <a:latin typeface="Courier New" pitchFamily="49" charset="0"/>
                <a:cs typeface="Courier New" pitchFamily="49" charset="0"/>
              </a:rPr>
              <a:t>!32 = !{!"</a:t>
            </a:r>
            <a:r>
              <a:rPr lang="en-US" b="1" dirty="0" err="1">
                <a:latin typeface="Courier New" pitchFamily="49" charset="0"/>
                <a:cs typeface="Courier New" pitchFamily="49" charset="0"/>
              </a:rPr>
              <a:t>branch_weights</a:t>
            </a:r>
            <a:r>
              <a:rPr lang="en-US" b="1" dirty="0">
                <a:latin typeface="Courier New" pitchFamily="49" charset="0"/>
                <a:cs typeface="Courier New" pitchFamily="49" charset="0"/>
              </a:rPr>
              <a:t>", i32 1000, i32 0}</a:t>
            </a:r>
          </a:p>
        </p:txBody>
      </p:sp>
    </p:spTree>
    <p:extLst>
      <p:ext uri="{BB962C8B-B14F-4D97-AF65-F5344CB8AC3E}">
        <p14:creationId xmlns:p14="http://schemas.microsoft.com/office/powerpoint/2010/main" val="1209146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r>
              <a:rPr lang="en-US" dirty="0" smtClean="0"/>
              <a:t>D code of LDC becomes faster by 7% on real test case</a:t>
            </a:r>
          </a:p>
          <a:p>
            <a:pPr lvl="1"/>
            <a:r>
              <a:rPr lang="en-US" dirty="0" smtClean="0"/>
              <a:t>LDC is a mix of D and C++ code. PGO was applied to D code only.</a:t>
            </a:r>
          </a:p>
          <a:p>
            <a:endParaRPr lang="en-US" dirty="0"/>
          </a:p>
          <a:p>
            <a:r>
              <a:rPr lang="en-US" dirty="0" smtClean="0"/>
              <a:t>Possible enhancement: Virtual Call Promotion (VCP)</a:t>
            </a:r>
          </a:p>
          <a:p>
            <a:pPr lvl="1"/>
            <a:r>
              <a:rPr lang="en-US" dirty="0" smtClean="0"/>
              <a:t>Apply ICP to </a:t>
            </a:r>
            <a:r>
              <a:rPr lang="en-US" b="1" dirty="0" err="1" smtClean="0">
                <a:latin typeface="Courier New" panose="02070309020205020404" pitchFamily="49" charset="0"/>
                <a:cs typeface="Courier New" panose="02070309020205020404" pitchFamily="49" charset="0"/>
              </a:rPr>
              <a:t>vtable</a:t>
            </a:r>
            <a:r>
              <a:rPr lang="en-US" dirty="0" smtClean="0"/>
              <a:t> based virtual function calls</a:t>
            </a:r>
          </a:p>
          <a:p>
            <a:pPr lvl="1"/>
            <a:r>
              <a:rPr lang="en-US" dirty="0" smtClean="0"/>
              <a:t>Only sample implementation</a:t>
            </a:r>
          </a:p>
          <a:p>
            <a:endParaRPr lang="en-US" dirty="0"/>
          </a:p>
          <a:p>
            <a:r>
              <a:rPr lang="en-US" dirty="0" smtClean="0"/>
              <a:t>It’s worth to have PGO in your optimization toolbox!</a:t>
            </a:r>
            <a:endParaRPr lang="en-US" dirty="0"/>
          </a:p>
        </p:txBody>
      </p:sp>
    </p:spTree>
    <p:extLst>
      <p:ext uri="{BB962C8B-B14F-4D97-AF65-F5344CB8AC3E}">
        <p14:creationId xmlns:p14="http://schemas.microsoft.com/office/powerpoint/2010/main" val="2873391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http://68.media.tumblr.com/ddcd928c0e769cf2f79d215fdc505dd3/tumblr_o937edsbrx1uaaoreo1_128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12278"/>
            <a:ext cx="12192000" cy="41719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214700" y="6147123"/>
            <a:ext cx="3875613" cy="369332"/>
          </a:xfrm>
          <a:prstGeom prst="rect">
            <a:avLst/>
          </a:prstGeom>
          <a:noFill/>
        </p:spPr>
        <p:txBody>
          <a:bodyPr wrap="none" rtlCol="0">
            <a:spAutoFit/>
          </a:bodyPr>
          <a:lstStyle/>
          <a:p>
            <a:r>
              <a:rPr lang="en-US" dirty="0" smtClean="0"/>
              <a:t>© http</a:t>
            </a:r>
            <a:r>
              <a:rPr lang="en-US" dirty="0"/>
              <a:t>://dlangcomicstrips.tumblr.com/</a:t>
            </a:r>
          </a:p>
        </p:txBody>
      </p:sp>
    </p:spTree>
    <p:extLst>
      <p:ext uri="{BB962C8B-B14F-4D97-AF65-F5344CB8AC3E}">
        <p14:creationId xmlns:p14="http://schemas.microsoft.com/office/powerpoint/2010/main" val="2370401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Resources</a:t>
            </a:r>
          </a:p>
        </p:txBody>
      </p:sp>
      <p:sp>
        <p:nvSpPr>
          <p:cNvPr id="3" name="Content Placeholder 2"/>
          <p:cNvSpPr>
            <a:spLocks noGrp="1"/>
          </p:cNvSpPr>
          <p:nvPr>
            <p:ph idx="1"/>
          </p:nvPr>
        </p:nvSpPr>
        <p:spPr/>
        <p:txBody>
          <a:bodyPr/>
          <a:lstStyle/>
          <a:p>
            <a:pPr marL="0" indent="0">
              <a:buNone/>
            </a:pPr>
            <a:r>
              <a:rPr lang="de-DE" dirty="0" err="1"/>
              <a:t>About</a:t>
            </a:r>
            <a:r>
              <a:rPr lang="de-DE" dirty="0"/>
              <a:t> PGO in LDC</a:t>
            </a:r>
            <a:endParaRPr lang="de-DE" dirty="0" smtClean="0">
              <a:hlinkClick r:id="rId2"/>
            </a:endParaRPr>
          </a:p>
          <a:p>
            <a:r>
              <a:rPr lang="de-DE" dirty="0" smtClean="0">
                <a:hlinkClick r:id="rId2"/>
              </a:rPr>
              <a:t>Profile-</a:t>
            </a:r>
            <a:r>
              <a:rPr lang="de-DE" dirty="0" err="1" smtClean="0">
                <a:hlinkClick r:id="rId2"/>
              </a:rPr>
              <a:t>Guided</a:t>
            </a:r>
            <a:r>
              <a:rPr lang="de-DE" dirty="0" smtClean="0">
                <a:hlinkClick r:id="rId2"/>
              </a:rPr>
              <a:t> </a:t>
            </a:r>
            <a:r>
              <a:rPr lang="de-DE" dirty="0" err="1" smtClean="0">
                <a:hlinkClick r:id="rId2"/>
              </a:rPr>
              <a:t>Optimization</a:t>
            </a:r>
            <a:r>
              <a:rPr lang="de-DE" dirty="0" smtClean="0">
                <a:hlinkClick r:id="rId2"/>
              </a:rPr>
              <a:t> </a:t>
            </a:r>
            <a:r>
              <a:rPr lang="de-DE" dirty="0" err="1" smtClean="0">
                <a:hlinkClick r:id="rId2"/>
              </a:rPr>
              <a:t>with</a:t>
            </a:r>
            <a:r>
              <a:rPr lang="de-DE" dirty="0" smtClean="0">
                <a:hlinkClick r:id="rId2"/>
              </a:rPr>
              <a:t> LDC</a:t>
            </a:r>
            <a:endParaRPr lang="de-DE" dirty="0" smtClean="0"/>
          </a:p>
          <a:p>
            <a:r>
              <a:rPr lang="en-US" dirty="0" smtClean="0">
                <a:hlinkClick r:id="rId3"/>
              </a:rPr>
              <a:t>PGO: Optimizing D's virtual function calls</a:t>
            </a:r>
            <a:endParaRPr lang="en-US" dirty="0" smtClean="0"/>
          </a:p>
          <a:p>
            <a:r>
              <a:rPr lang="de-DE" dirty="0" smtClean="0">
                <a:hlinkClick r:id="rId4"/>
              </a:rPr>
              <a:t>LDC LLVM </a:t>
            </a:r>
            <a:r>
              <a:rPr lang="de-DE" dirty="0" err="1" smtClean="0">
                <a:hlinkClick r:id="rId4"/>
              </a:rPr>
              <a:t>profiling</a:t>
            </a:r>
            <a:r>
              <a:rPr lang="de-DE" dirty="0" smtClean="0">
                <a:hlinkClick r:id="rId4"/>
              </a:rPr>
              <a:t> </a:t>
            </a:r>
            <a:r>
              <a:rPr lang="de-DE" dirty="0" err="1" smtClean="0">
                <a:hlinkClick r:id="rId4"/>
              </a:rPr>
              <a:t>instrumentation</a:t>
            </a:r>
            <a:endParaRPr lang="de-DE" dirty="0" smtClean="0"/>
          </a:p>
          <a:p>
            <a:pPr marL="0" indent="0">
              <a:buNone/>
            </a:pPr>
            <a:endParaRPr lang="de-DE" dirty="0" smtClean="0"/>
          </a:p>
          <a:p>
            <a:pPr marL="0" indent="0">
              <a:buNone/>
            </a:pPr>
            <a:r>
              <a:rPr lang="de-DE" dirty="0" err="1" smtClean="0"/>
              <a:t>About</a:t>
            </a:r>
            <a:r>
              <a:rPr lang="de-DE" dirty="0" smtClean="0"/>
              <a:t> </a:t>
            </a:r>
            <a:r>
              <a:rPr lang="de-DE" dirty="0"/>
              <a:t>PGO in </a:t>
            </a:r>
            <a:r>
              <a:rPr lang="de-DE" dirty="0" smtClean="0"/>
              <a:t>LLVM</a:t>
            </a:r>
            <a:endParaRPr lang="de-DE" dirty="0"/>
          </a:p>
          <a:p>
            <a:r>
              <a:rPr lang="de-DE" dirty="0" smtClean="0">
                <a:hlinkClick r:id="rId5"/>
              </a:rPr>
              <a:t>Profile-</a:t>
            </a:r>
            <a:r>
              <a:rPr lang="de-DE" dirty="0" err="1" smtClean="0">
                <a:hlinkClick r:id="rId5"/>
              </a:rPr>
              <a:t>based</a:t>
            </a:r>
            <a:r>
              <a:rPr lang="de-DE" dirty="0" smtClean="0">
                <a:hlinkClick r:id="rId5"/>
              </a:rPr>
              <a:t> </a:t>
            </a:r>
            <a:r>
              <a:rPr lang="de-DE" dirty="0" err="1" smtClean="0">
                <a:hlinkClick r:id="rId5"/>
              </a:rPr>
              <a:t>Indirect</a:t>
            </a:r>
            <a:r>
              <a:rPr lang="de-DE" dirty="0" smtClean="0">
                <a:hlinkClick r:id="rId5"/>
              </a:rPr>
              <a:t> Call Promotion</a:t>
            </a:r>
            <a:endParaRPr lang="de-DE" dirty="0" smtClean="0"/>
          </a:p>
          <a:p>
            <a:r>
              <a:rPr lang="en-US" dirty="0" smtClean="0">
                <a:hlinkClick r:id="rId6"/>
              </a:rPr>
              <a:t>PGO in LLVM: Status and Current Work</a:t>
            </a:r>
            <a:endParaRPr lang="de-DE" dirty="0" smtClean="0"/>
          </a:p>
          <a:p>
            <a:pPr marL="0" indent="0">
              <a:buNone/>
            </a:pPr>
            <a:endParaRPr lang="de-DE" dirty="0"/>
          </a:p>
        </p:txBody>
      </p:sp>
    </p:spTree>
    <p:extLst>
      <p:ext uri="{BB962C8B-B14F-4D97-AF65-F5344CB8AC3E}">
        <p14:creationId xmlns:p14="http://schemas.microsoft.com/office/powerpoint/2010/main" val="1593859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Resources</a:t>
            </a:r>
            <a:endParaRPr lang="en-US" dirty="0"/>
          </a:p>
        </p:txBody>
      </p:sp>
      <p:sp>
        <p:nvSpPr>
          <p:cNvPr id="3" name="Content Placeholder 2"/>
          <p:cNvSpPr>
            <a:spLocks noGrp="1"/>
          </p:cNvSpPr>
          <p:nvPr>
            <p:ph idx="1"/>
          </p:nvPr>
        </p:nvSpPr>
        <p:spPr/>
        <p:txBody>
          <a:bodyPr/>
          <a:lstStyle/>
          <a:p>
            <a:pPr marL="0" indent="0">
              <a:buNone/>
            </a:pPr>
            <a:r>
              <a:rPr lang="en-US" dirty="0" smtClean="0"/>
              <a:t>About D and LDC</a:t>
            </a:r>
          </a:p>
          <a:p>
            <a:r>
              <a:rPr lang="en-US" dirty="0" smtClean="0">
                <a:hlinkClick r:id="rId2"/>
              </a:rPr>
              <a:t>LDC</a:t>
            </a:r>
            <a:endParaRPr lang="en-US" dirty="0" smtClean="0"/>
          </a:p>
          <a:p>
            <a:r>
              <a:rPr lang="en-US" dirty="0" smtClean="0">
                <a:hlinkClick r:id="rId3"/>
              </a:rPr>
              <a:t>D</a:t>
            </a:r>
            <a:endParaRPr lang="en-US" dirty="0"/>
          </a:p>
        </p:txBody>
      </p:sp>
    </p:spTree>
    <p:extLst>
      <p:ext uri="{BB962C8B-B14F-4D97-AF65-F5344CB8AC3E}">
        <p14:creationId xmlns:p14="http://schemas.microsoft.com/office/powerpoint/2010/main" val="16489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What is Profile-</a:t>
            </a:r>
            <a:r>
              <a:rPr lang="de-DE" dirty="0" err="1"/>
              <a:t>Guided</a:t>
            </a:r>
            <a:r>
              <a:rPr lang="de-DE" dirty="0"/>
              <a:t> </a:t>
            </a:r>
            <a:r>
              <a:rPr lang="de-DE" dirty="0" err="1" smtClean="0"/>
              <a:t>Optimization</a:t>
            </a:r>
            <a:r>
              <a:rPr lang="de-DE" dirty="0" smtClean="0"/>
              <a:t>?</a:t>
            </a:r>
            <a:endParaRPr lang="de-DE" dirty="0"/>
          </a:p>
        </p:txBody>
      </p:sp>
      <p:sp>
        <p:nvSpPr>
          <p:cNvPr id="3" name="Content Placeholder 2"/>
          <p:cNvSpPr>
            <a:spLocks noGrp="1"/>
          </p:cNvSpPr>
          <p:nvPr>
            <p:ph idx="1"/>
          </p:nvPr>
        </p:nvSpPr>
        <p:spPr/>
        <p:txBody>
          <a:bodyPr/>
          <a:lstStyle/>
          <a:p>
            <a:r>
              <a:rPr lang="de-DE" dirty="0"/>
              <a:t>Simple idea: provide more information to enable better optimization</a:t>
            </a:r>
          </a:p>
          <a:p>
            <a:r>
              <a:rPr lang="de-DE" dirty="0" smtClean="0"/>
              <a:t>Instrument </a:t>
            </a:r>
            <a:r>
              <a:rPr lang="de-DE" dirty="0" err="1" smtClean="0"/>
              <a:t>source</a:t>
            </a:r>
            <a:r>
              <a:rPr lang="de-DE" dirty="0" smtClean="0"/>
              <a:t> </a:t>
            </a:r>
            <a:r>
              <a:rPr lang="de-DE" dirty="0" err="1" smtClean="0"/>
              <a:t>with</a:t>
            </a:r>
            <a:r>
              <a:rPr lang="de-DE" dirty="0" smtClean="0"/>
              <a:t> </a:t>
            </a:r>
            <a:r>
              <a:rPr lang="de-DE" dirty="0" err="1" smtClean="0"/>
              <a:t>counters</a:t>
            </a:r>
            <a:endParaRPr lang="de-DE" dirty="0"/>
          </a:p>
          <a:p>
            <a:pPr lvl="1"/>
            <a:r>
              <a:rPr lang="de-DE" dirty="0" smtClean="0"/>
              <a:t>Count </a:t>
            </a:r>
            <a:r>
              <a:rPr lang="de-DE" dirty="0" err="1" smtClean="0"/>
              <a:t>function</a:t>
            </a:r>
            <a:r>
              <a:rPr lang="de-DE" dirty="0" smtClean="0"/>
              <a:t> </a:t>
            </a:r>
            <a:r>
              <a:rPr lang="de-DE" dirty="0" err="1" smtClean="0"/>
              <a:t>calls</a:t>
            </a:r>
            <a:endParaRPr lang="de-DE" dirty="0"/>
          </a:p>
          <a:p>
            <a:pPr lvl="1"/>
            <a:r>
              <a:rPr lang="de-DE" dirty="0" smtClean="0"/>
              <a:t>Count </a:t>
            </a:r>
            <a:r>
              <a:rPr lang="de-DE" dirty="0" err="1" smtClean="0"/>
              <a:t>branches</a:t>
            </a:r>
            <a:r>
              <a:rPr lang="de-DE" dirty="0" smtClean="0"/>
              <a:t> </a:t>
            </a:r>
            <a:r>
              <a:rPr lang="de-DE" dirty="0" err="1" smtClean="0"/>
              <a:t>taken</a:t>
            </a:r>
            <a:r>
              <a:rPr lang="de-DE" dirty="0" smtClean="0"/>
              <a:t> / not </a:t>
            </a:r>
            <a:r>
              <a:rPr lang="de-DE" dirty="0" err="1" smtClean="0"/>
              <a:t>taken</a:t>
            </a:r>
            <a:endParaRPr lang="de-DE" dirty="0" smtClean="0"/>
          </a:p>
          <a:p>
            <a:pPr lvl="1"/>
            <a:r>
              <a:rPr lang="de-DE" dirty="0" smtClean="0"/>
              <a:t>Count </a:t>
            </a:r>
            <a:r>
              <a:rPr lang="de-DE" dirty="0" err="1" smtClean="0"/>
              <a:t>how</a:t>
            </a:r>
            <a:r>
              <a:rPr lang="de-DE" dirty="0" smtClean="0"/>
              <a:t> </a:t>
            </a:r>
            <a:r>
              <a:rPr lang="de-DE" dirty="0" err="1" smtClean="0"/>
              <a:t>often</a:t>
            </a:r>
            <a:r>
              <a:rPr lang="de-DE" dirty="0" smtClean="0"/>
              <a:t> </a:t>
            </a:r>
            <a:r>
              <a:rPr lang="de-DE" dirty="0" err="1" smtClean="0"/>
              <a:t>function</a:t>
            </a:r>
            <a:r>
              <a:rPr lang="de-DE" dirty="0" smtClean="0"/>
              <a:t> </a:t>
            </a:r>
            <a:r>
              <a:rPr lang="de-DE" b="1" dirty="0" smtClean="0">
                <a:latin typeface="Courier New" pitchFamily="49" charset="0"/>
                <a:cs typeface="Courier New" pitchFamily="49" charset="0"/>
              </a:rPr>
              <a:t>A</a:t>
            </a:r>
            <a:r>
              <a:rPr lang="de-DE" dirty="0" smtClean="0"/>
              <a:t> </a:t>
            </a:r>
            <a:r>
              <a:rPr lang="de-DE" dirty="0" err="1" smtClean="0"/>
              <a:t>call</a:t>
            </a:r>
            <a:r>
              <a:rPr lang="de-DE" dirty="0" smtClean="0"/>
              <a:t> </a:t>
            </a:r>
            <a:r>
              <a:rPr lang="de-DE" dirty="0" err="1" smtClean="0"/>
              <a:t>function</a:t>
            </a:r>
            <a:r>
              <a:rPr lang="de-DE" dirty="0" smtClean="0"/>
              <a:t> </a:t>
            </a:r>
            <a:r>
              <a:rPr lang="de-DE" b="1" dirty="0" smtClean="0">
                <a:latin typeface="Courier New" pitchFamily="49" charset="0"/>
                <a:cs typeface="Courier New" pitchFamily="49" charset="0"/>
              </a:rPr>
              <a:t>B</a:t>
            </a:r>
            <a:endParaRPr lang="de-DE" b="1" dirty="0">
              <a:latin typeface="Courier New" pitchFamily="49" charset="0"/>
              <a:cs typeface="Courier New" pitchFamily="49" charset="0"/>
            </a:endParaRPr>
          </a:p>
          <a:p>
            <a:r>
              <a:rPr lang="de-DE" dirty="0" smtClean="0"/>
              <a:t>Create </a:t>
            </a:r>
            <a:r>
              <a:rPr lang="de-DE" dirty="0" err="1" smtClean="0"/>
              <a:t>profile</a:t>
            </a:r>
            <a:r>
              <a:rPr lang="de-DE" dirty="0" smtClean="0"/>
              <a:t> </a:t>
            </a:r>
            <a:r>
              <a:rPr lang="de-DE" dirty="0" err="1" smtClean="0"/>
              <a:t>from</a:t>
            </a:r>
            <a:r>
              <a:rPr lang="de-DE" dirty="0" smtClean="0"/>
              <a:t> </a:t>
            </a:r>
            <a:r>
              <a:rPr lang="de-DE" dirty="0" err="1" smtClean="0"/>
              <a:t>run</a:t>
            </a:r>
            <a:r>
              <a:rPr lang="de-DE" dirty="0" smtClean="0"/>
              <a:t> </a:t>
            </a:r>
            <a:r>
              <a:rPr lang="de-DE" dirty="0" err="1" smtClean="0"/>
              <a:t>of</a:t>
            </a:r>
            <a:r>
              <a:rPr lang="de-DE" dirty="0" smtClean="0"/>
              <a:t> </a:t>
            </a:r>
            <a:r>
              <a:rPr lang="de-DE" dirty="0" err="1" smtClean="0"/>
              <a:t>instrumented</a:t>
            </a:r>
            <a:r>
              <a:rPr lang="de-DE" dirty="0" smtClean="0"/>
              <a:t> binar</a:t>
            </a:r>
            <a:r>
              <a:rPr lang="en-US" dirty="0" smtClean="0"/>
              <a:t>y</a:t>
            </a:r>
            <a:endParaRPr lang="de-DE" dirty="0" smtClean="0"/>
          </a:p>
          <a:p>
            <a:r>
              <a:rPr lang="de-DE" dirty="0" err="1" smtClean="0"/>
              <a:t>Result</a:t>
            </a:r>
            <a:r>
              <a:rPr lang="de-DE" dirty="0" smtClean="0"/>
              <a:t> </a:t>
            </a:r>
            <a:r>
              <a:rPr lang="de-DE" dirty="0"/>
              <a:t>depends on </a:t>
            </a:r>
            <a:r>
              <a:rPr lang="de-DE" dirty="0" err="1" smtClean="0"/>
              <a:t>quality</a:t>
            </a:r>
            <a:r>
              <a:rPr lang="de-DE" dirty="0" smtClean="0"/>
              <a:t> </a:t>
            </a:r>
            <a:r>
              <a:rPr lang="de-DE" dirty="0" err="1" smtClean="0"/>
              <a:t>of</a:t>
            </a:r>
            <a:r>
              <a:rPr lang="de-DE" dirty="0" smtClean="0"/>
              <a:t> </a:t>
            </a:r>
            <a:r>
              <a:rPr lang="de-DE" dirty="0" err="1" smtClean="0"/>
              <a:t>profile</a:t>
            </a:r>
            <a:endParaRPr lang="de-DE" dirty="0"/>
          </a:p>
          <a:p>
            <a:pPr lvl="1"/>
            <a:r>
              <a:rPr lang="de-DE" dirty="0"/>
              <a:t>Can harm performance if profile does not fit use case</a:t>
            </a:r>
          </a:p>
          <a:p>
            <a:r>
              <a:rPr lang="de-DE" dirty="0"/>
              <a:t>No </a:t>
            </a:r>
            <a:r>
              <a:rPr lang="de-DE" dirty="0" err="1"/>
              <a:t>silver</a:t>
            </a:r>
            <a:r>
              <a:rPr lang="de-DE" dirty="0"/>
              <a:t> </a:t>
            </a:r>
            <a:r>
              <a:rPr lang="de-DE" dirty="0" err="1" smtClean="0"/>
              <a:t>bullet</a:t>
            </a:r>
            <a:r>
              <a:rPr lang="de-DE" dirty="0" smtClean="0"/>
              <a:t> – </a:t>
            </a:r>
            <a:r>
              <a:rPr lang="de-DE" dirty="0" err="1" smtClean="0"/>
              <a:t>be</a:t>
            </a:r>
            <a:r>
              <a:rPr lang="de-DE" dirty="0" smtClean="0"/>
              <a:t> </a:t>
            </a:r>
            <a:r>
              <a:rPr lang="de-DE" dirty="0" err="1" smtClean="0"/>
              <a:t>sure</a:t>
            </a:r>
            <a:r>
              <a:rPr lang="de-DE" dirty="0" smtClean="0"/>
              <a:t> </a:t>
            </a:r>
            <a:r>
              <a:rPr lang="de-DE" dirty="0" err="1" smtClean="0"/>
              <a:t>to</a:t>
            </a:r>
            <a:r>
              <a:rPr lang="de-DE" dirty="0" smtClean="0"/>
              <a:t> </a:t>
            </a:r>
            <a:r>
              <a:rPr lang="de-DE" dirty="0" err="1" smtClean="0"/>
              <a:t>measure</a:t>
            </a:r>
            <a:r>
              <a:rPr lang="de-DE" dirty="0" smtClean="0"/>
              <a:t>!</a:t>
            </a:r>
            <a:endParaRPr lang="de-DE" dirty="0"/>
          </a:p>
          <a:p>
            <a:endParaRPr lang="de-DE" dirty="0"/>
          </a:p>
        </p:txBody>
      </p:sp>
    </p:spTree>
    <p:extLst>
      <p:ext uri="{BB962C8B-B14F-4D97-AF65-F5344CB8AC3E}">
        <p14:creationId xmlns:p14="http://schemas.microsoft.com/office/powerpoint/2010/main" val="132875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D language?</a:t>
            </a:r>
            <a:endParaRPr lang="en-US" dirty="0"/>
          </a:p>
        </p:txBody>
      </p:sp>
      <p:pic>
        <p:nvPicPr>
          <p:cNvPr id="1026" name="Picture 2" descr="http://dlang.org/images/compiler-ld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4155" y="1539269"/>
            <a:ext cx="3070704" cy="30707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76378" y="1777041"/>
            <a:ext cx="5312480" cy="3970318"/>
          </a:xfrm>
          <a:prstGeom prst="rect">
            <a:avLst/>
          </a:prstGeom>
          <a:noFill/>
        </p:spPr>
        <p:txBody>
          <a:bodyPr wrap="none" rtlCol="0">
            <a:spAutoFit/>
          </a:bodyPr>
          <a:lstStyle/>
          <a:p>
            <a:pPr marL="285750" indent="-285750">
              <a:buFont typeface="Arial" panose="020B0604020202020204" pitchFamily="34" charset="0"/>
              <a:buChar char="•"/>
            </a:pPr>
            <a:r>
              <a:rPr lang="en-US" sz="2800" dirty="0" smtClean="0"/>
              <a:t>System programming language</a:t>
            </a:r>
          </a:p>
          <a:p>
            <a:pPr marL="285750" indent="-285750">
              <a:buFont typeface="Arial" panose="020B0604020202020204" pitchFamily="34" charset="0"/>
              <a:buChar char="•"/>
            </a:pPr>
            <a:r>
              <a:rPr lang="en-US" sz="2800" dirty="0" smtClean="0"/>
              <a:t>C-like syntax</a:t>
            </a:r>
          </a:p>
          <a:p>
            <a:pPr marL="285750" indent="-285750">
              <a:buFont typeface="Arial" panose="020B0604020202020204" pitchFamily="34" charset="0"/>
              <a:buChar char="•"/>
            </a:pPr>
            <a:r>
              <a:rPr lang="en-US" sz="2800" dirty="0" smtClean="0"/>
              <a:t>Static typing, modules</a:t>
            </a:r>
          </a:p>
          <a:p>
            <a:pPr marL="285750" indent="-285750">
              <a:buFont typeface="Arial" panose="020B0604020202020204" pitchFamily="34" charset="0"/>
              <a:buChar char="•"/>
            </a:pPr>
            <a:r>
              <a:rPr lang="en-US" sz="2800" dirty="0" smtClean="0"/>
              <a:t>Polymorphism, functional style,</a:t>
            </a:r>
            <a:br>
              <a:rPr lang="en-US" sz="2800" dirty="0" smtClean="0"/>
            </a:br>
            <a:r>
              <a:rPr lang="en-US" sz="2800" dirty="0" smtClean="0"/>
              <a:t>generics, …</a:t>
            </a:r>
          </a:p>
          <a:p>
            <a:pPr marL="285750" indent="-285750">
              <a:buFont typeface="Arial" panose="020B0604020202020204" pitchFamily="34" charset="0"/>
              <a:buChar char="•"/>
            </a:pPr>
            <a:r>
              <a:rPr lang="en-US" sz="2800" dirty="0"/>
              <a:t>Template meta programming</a:t>
            </a:r>
            <a:endParaRPr lang="en-US" sz="2800" dirty="0" smtClean="0"/>
          </a:p>
          <a:p>
            <a:pPr marL="285750" indent="-285750">
              <a:buFont typeface="Arial" panose="020B0604020202020204" pitchFamily="34" charset="0"/>
              <a:buChar char="•"/>
            </a:pPr>
            <a:r>
              <a:rPr lang="en-US" sz="2800" dirty="0" smtClean="0"/>
              <a:t>Automatic memory management</a:t>
            </a:r>
          </a:p>
          <a:p>
            <a:pPr marL="285750" indent="-285750">
              <a:buFont typeface="Arial" panose="020B0604020202020204" pitchFamily="34" charset="0"/>
              <a:buChar char="•"/>
            </a:pPr>
            <a:r>
              <a:rPr lang="en-US" sz="2800" dirty="0" smtClean="0"/>
              <a:t>Compile time function execution</a:t>
            </a:r>
          </a:p>
          <a:p>
            <a:pPr marL="285750" indent="-285750">
              <a:buFont typeface="Arial" panose="020B0604020202020204" pitchFamily="34" charset="0"/>
              <a:buChar char="•"/>
            </a:pPr>
            <a:endParaRPr lang="en-US" sz="2800" dirty="0" smtClean="0"/>
          </a:p>
        </p:txBody>
      </p:sp>
      <p:sp>
        <p:nvSpPr>
          <p:cNvPr id="4" name="TextBox 3"/>
          <p:cNvSpPr txBox="1"/>
          <p:nvPr/>
        </p:nvSpPr>
        <p:spPr>
          <a:xfrm>
            <a:off x="776378" y="5389784"/>
            <a:ext cx="10247870" cy="523220"/>
          </a:xfrm>
          <a:prstGeom prst="rect">
            <a:avLst/>
          </a:prstGeom>
          <a:noFill/>
        </p:spPr>
        <p:txBody>
          <a:bodyPr wrap="none" rtlCol="0">
            <a:spAutoFit/>
          </a:bodyPr>
          <a:lstStyle/>
          <a:p>
            <a:r>
              <a:rPr lang="en-US" sz="2800" dirty="0" smtClean="0"/>
              <a:t>LDC combines the DDMD reference frontend with the power of LLVM</a:t>
            </a:r>
            <a:endParaRPr lang="en-US" sz="2800" dirty="0"/>
          </a:p>
        </p:txBody>
      </p:sp>
    </p:spTree>
    <p:extLst>
      <p:ext uri="{BB962C8B-B14F-4D97-AF65-F5344CB8AC3E}">
        <p14:creationId xmlns:p14="http://schemas.microsoft.com/office/powerpoint/2010/main" val="1031251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Implementation in the LDC compiler</a:t>
            </a:r>
          </a:p>
        </p:txBody>
      </p:sp>
      <p:sp>
        <p:nvSpPr>
          <p:cNvPr id="3" name="Content Placeholder 2"/>
          <p:cNvSpPr>
            <a:spLocks noGrp="1"/>
          </p:cNvSpPr>
          <p:nvPr>
            <p:ph idx="1"/>
          </p:nvPr>
        </p:nvSpPr>
        <p:spPr/>
        <p:txBody>
          <a:bodyPr/>
          <a:lstStyle/>
          <a:p>
            <a:pPr marL="0" indent="0">
              <a:buNone/>
            </a:pPr>
            <a:r>
              <a:rPr lang="de-DE" dirty="0" smtClean="0"/>
              <a:t>The </a:t>
            </a:r>
            <a:r>
              <a:rPr lang="de-DE" dirty="0" err="1" smtClean="0"/>
              <a:t>following</a:t>
            </a:r>
            <a:r>
              <a:rPr lang="de-DE" dirty="0" smtClean="0"/>
              <a:t> </a:t>
            </a:r>
            <a:r>
              <a:rPr lang="de-DE" dirty="0" err="1" smtClean="0"/>
              <a:t>steps</a:t>
            </a:r>
            <a:r>
              <a:rPr lang="de-DE" dirty="0" smtClean="0"/>
              <a:t> </a:t>
            </a:r>
            <a:r>
              <a:rPr lang="de-DE" dirty="0" err="1" smtClean="0"/>
              <a:t>were</a:t>
            </a:r>
            <a:r>
              <a:rPr lang="de-DE" dirty="0" smtClean="0"/>
              <a:t> </a:t>
            </a:r>
            <a:r>
              <a:rPr lang="de-DE" dirty="0" err="1" smtClean="0"/>
              <a:t>required</a:t>
            </a:r>
            <a:r>
              <a:rPr lang="de-DE" dirty="0" smtClean="0"/>
              <a:t> </a:t>
            </a:r>
            <a:r>
              <a:rPr lang="de-DE" dirty="0" err="1" smtClean="0"/>
              <a:t>to</a:t>
            </a:r>
            <a:r>
              <a:rPr lang="de-DE" dirty="0" smtClean="0"/>
              <a:t> </a:t>
            </a:r>
            <a:r>
              <a:rPr lang="de-DE" dirty="0" err="1" smtClean="0"/>
              <a:t>implement</a:t>
            </a:r>
            <a:r>
              <a:rPr lang="de-DE" dirty="0" smtClean="0"/>
              <a:t> PGO in LDC</a:t>
            </a:r>
          </a:p>
          <a:p>
            <a:pPr marL="0" indent="0">
              <a:buNone/>
            </a:pPr>
            <a:endParaRPr lang="de-DE" dirty="0" smtClean="0"/>
          </a:p>
          <a:p>
            <a:endParaRPr lang="de-DE" dirty="0" smtClean="0"/>
          </a:p>
          <a:p>
            <a:r>
              <a:rPr lang="de-DE" dirty="0" smtClean="0"/>
              <a:t>Source </a:t>
            </a:r>
            <a:r>
              <a:rPr lang="de-DE" dirty="0" err="1" smtClean="0"/>
              <a:t>instrumentation</a:t>
            </a:r>
            <a:endParaRPr lang="de-DE" dirty="0" smtClean="0"/>
          </a:p>
          <a:p>
            <a:pPr lvl="1"/>
            <a:r>
              <a:rPr lang="de-DE" dirty="0" smtClean="0"/>
              <a:t>Inserts </a:t>
            </a:r>
            <a:r>
              <a:rPr lang="de-DE" dirty="0" err="1" smtClean="0"/>
              <a:t>calls</a:t>
            </a:r>
            <a:r>
              <a:rPr lang="de-DE" dirty="0" smtClean="0"/>
              <a:t> </a:t>
            </a:r>
            <a:r>
              <a:rPr lang="de-DE" dirty="0" err="1" smtClean="0"/>
              <a:t>to</a:t>
            </a:r>
            <a:r>
              <a:rPr lang="de-DE" dirty="0" smtClean="0"/>
              <a:t> LLVM </a:t>
            </a:r>
            <a:r>
              <a:rPr lang="de-DE" dirty="0" err="1" smtClean="0"/>
              <a:t>intrinsics</a:t>
            </a:r>
            <a:endParaRPr lang="de-DE" dirty="0" smtClean="0"/>
          </a:p>
          <a:p>
            <a:pPr lvl="1"/>
            <a:r>
              <a:rPr lang="de-DE" dirty="0" smtClean="0"/>
              <a:t>T</a:t>
            </a:r>
            <a:r>
              <a:rPr lang="en-US" dirty="0" err="1" smtClean="0"/>
              <a:t>ypical</a:t>
            </a:r>
            <a:r>
              <a:rPr lang="en-US" dirty="0" smtClean="0"/>
              <a:t> pattern</a:t>
            </a:r>
            <a:endParaRPr lang="de-DE" dirty="0" smtClean="0"/>
          </a:p>
          <a:p>
            <a:endParaRPr lang="de-DE" dirty="0" smtClean="0"/>
          </a:p>
          <a:p>
            <a:endParaRPr lang="de-DE" dirty="0" smtClean="0"/>
          </a:p>
          <a:p>
            <a:endParaRPr lang="de-DE" dirty="0"/>
          </a:p>
          <a:p>
            <a:pPr marL="0" indent="0">
              <a:buNone/>
            </a:pPr>
            <a:endParaRPr lang="de-DE" dirty="0" smtClean="0"/>
          </a:p>
        </p:txBody>
      </p:sp>
      <p:sp>
        <p:nvSpPr>
          <p:cNvPr id="4" name="TextBox 3"/>
          <p:cNvSpPr txBox="1"/>
          <p:nvPr/>
        </p:nvSpPr>
        <p:spPr>
          <a:xfrm>
            <a:off x="8256084" y="2451943"/>
            <a:ext cx="3447867" cy="646331"/>
          </a:xfrm>
          <a:prstGeom prst="rect">
            <a:avLst/>
          </a:prstGeom>
          <a:noFill/>
          <a:ln w="12700">
            <a:solidFill>
              <a:schemeClr val="accent1"/>
            </a:solidFill>
          </a:ln>
        </p:spPr>
        <p:txBody>
          <a:bodyPr wrap="none" rtlCol="0">
            <a:spAutoFit/>
          </a:bodyPr>
          <a:lstStyle/>
          <a:p>
            <a:pPr algn="ctr"/>
            <a:r>
              <a:rPr lang="en-US" dirty="0" smtClean="0"/>
              <a:t>Implementation by Johan </a:t>
            </a:r>
            <a:r>
              <a:rPr lang="en-US" dirty="0" err="1" smtClean="0"/>
              <a:t>Engelen</a:t>
            </a:r>
            <a:r>
              <a:rPr lang="en-US" dirty="0" smtClean="0"/>
              <a:t>!</a:t>
            </a:r>
          </a:p>
          <a:p>
            <a:pPr algn="ctr"/>
            <a:r>
              <a:rPr lang="en-US" dirty="0" smtClean="0"/>
              <a:t>Thank you!!! </a:t>
            </a:r>
            <a:endParaRPr lang="en-US" dirty="0"/>
          </a:p>
        </p:txBody>
      </p:sp>
      <p:sp>
        <p:nvSpPr>
          <p:cNvPr id="5" name="TextBox 4"/>
          <p:cNvSpPr txBox="1"/>
          <p:nvPr/>
        </p:nvSpPr>
        <p:spPr>
          <a:xfrm>
            <a:off x="1669007" y="4731902"/>
            <a:ext cx="4458272" cy="1200329"/>
          </a:xfrm>
          <a:prstGeom prst="rect">
            <a:avLst/>
          </a:prstGeom>
          <a:noFill/>
          <a:ln w="15875">
            <a:solidFill>
              <a:schemeClr val="accent1"/>
            </a:solidFill>
          </a:ln>
        </p:spPr>
        <p:txBody>
          <a:bodyPr wrap="none" rtlCol="0">
            <a:spAutoFit/>
          </a:bodyPr>
          <a:lstStyle/>
          <a:p>
            <a:r>
              <a:rPr lang="en-US" b="1" dirty="0">
                <a:latin typeface="Courier New" pitchFamily="49" charset="0"/>
                <a:cs typeface="Courier New" pitchFamily="49" charset="0"/>
              </a:rPr>
              <a:t>auto &amp;PGO = </a:t>
            </a:r>
            <a:r>
              <a:rPr lang="en-US" b="1" dirty="0" err="1">
                <a:latin typeface="Courier New" pitchFamily="49" charset="0"/>
                <a:cs typeface="Courier New" pitchFamily="49" charset="0"/>
              </a:rPr>
              <a:t>irs</a:t>
            </a:r>
            <a:r>
              <a:rPr lang="en-US" b="1" dirty="0">
                <a:latin typeface="Courier New" pitchFamily="49" charset="0"/>
                <a:cs typeface="Courier New" pitchFamily="49" charset="0"/>
              </a:rPr>
              <a:t>-&gt;</a:t>
            </a:r>
            <a:r>
              <a:rPr lang="en-US" b="1" dirty="0" err="1">
                <a:latin typeface="Courier New" pitchFamily="49" charset="0"/>
                <a:cs typeface="Courier New" pitchFamily="49" charset="0"/>
              </a:rPr>
              <a:t>func</a:t>
            </a:r>
            <a:r>
              <a:rPr lang="en-US" b="1" dirty="0">
                <a:latin typeface="Courier New" pitchFamily="49" charset="0"/>
                <a:cs typeface="Courier New" pitchFamily="49" charset="0"/>
              </a:rPr>
              <a:t>()-&gt;</a:t>
            </a:r>
            <a:r>
              <a:rPr lang="en-US" b="1" dirty="0" err="1">
                <a:latin typeface="Courier New" pitchFamily="49" charset="0"/>
                <a:cs typeface="Courier New" pitchFamily="49" charset="0"/>
              </a:rPr>
              <a:t>pgo</a:t>
            </a:r>
            <a:r>
              <a:rPr lang="en-US" b="1" dirty="0">
                <a:latin typeface="Courier New" pitchFamily="49" charset="0"/>
                <a:cs typeface="Courier New" pitchFamily="49" charset="0"/>
              </a:rPr>
              <a:t>;</a:t>
            </a:r>
          </a:p>
          <a:p>
            <a:r>
              <a:rPr lang="en-US" b="1" dirty="0" err="1">
                <a:latin typeface="Courier New" pitchFamily="49" charset="0"/>
                <a:cs typeface="Courier New" pitchFamily="49" charset="0"/>
              </a:rPr>
              <a:t>PGO.setCurrentStmt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stmt</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a:t>
            </a:r>
          </a:p>
          <a:p>
            <a:r>
              <a:rPr lang="en-US" b="1" dirty="0" err="1">
                <a:latin typeface="Courier New" pitchFamily="49" charset="0"/>
                <a:cs typeface="Courier New" pitchFamily="49" charset="0"/>
              </a:rPr>
              <a:t>PGO.emitCounterIncrement</a:t>
            </a:r>
            <a:r>
              <a:rPr lang="en-US" b="1" dirty="0">
                <a:latin typeface="Courier New" pitchFamily="49" charset="0"/>
                <a:cs typeface="Courier New" pitchFamily="49" charset="0"/>
              </a:rPr>
              <a:t>(</a:t>
            </a:r>
            <a:r>
              <a:rPr lang="en-US" b="1" dirty="0" err="1">
                <a:latin typeface="Courier New" pitchFamily="49" charset="0"/>
                <a:cs typeface="Courier New" pitchFamily="49" charset="0"/>
              </a:rPr>
              <a:t>stmt</a:t>
            </a:r>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849960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Implementation in the LDC compiler</a:t>
            </a:r>
          </a:p>
        </p:txBody>
      </p:sp>
      <p:sp>
        <p:nvSpPr>
          <p:cNvPr id="3" name="Content Placeholder 2"/>
          <p:cNvSpPr>
            <a:spLocks noGrp="1"/>
          </p:cNvSpPr>
          <p:nvPr>
            <p:ph idx="1"/>
          </p:nvPr>
        </p:nvSpPr>
        <p:spPr/>
        <p:txBody>
          <a:bodyPr/>
          <a:lstStyle/>
          <a:p>
            <a:r>
              <a:rPr lang="de-DE" dirty="0"/>
              <a:t>New </a:t>
            </a:r>
            <a:r>
              <a:rPr lang="de-DE" dirty="0" err="1"/>
              <a:t>optimization</a:t>
            </a:r>
            <a:r>
              <a:rPr lang="en-US" dirty="0"/>
              <a:t> </a:t>
            </a:r>
            <a:r>
              <a:rPr lang="de-DE" dirty="0"/>
              <a:t>pass </a:t>
            </a:r>
            <a:r>
              <a:rPr lang="de-DE" dirty="0" err="1" smtClean="0"/>
              <a:t>InstrProfilingPass</a:t>
            </a:r>
            <a:endParaRPr lang="de-DE" dirty="0" smtClean="0"/>
          </a:p>
          <a:p>
            <a:endParaRPr lang="de-DE" dirty="0" smtClean="0"/>
          </a:p>
          <a:p>
            <a:endParaRPr lang="de-DE" dirty="0" smtClean="0"/>
          </a:p>
          <a:p>
            <a:endParaRPr lang="de-DE" dirty="0"/>
          </a:p>
          <a:p>
            <a:r>
              <a:rPr lang="de-DE" dirty="0" err="1" smtClean="0"/>
              <a:t>Functions</a:t>
            </a:r>
            <a:r>
              <a:rPr lang="de-DE" dirty="0" smtClean="0"/>
              <a:t> </a:t>
            </a:r>
            <a:r>
              <a:rPr lang="de-DE" dirty="0" err="1" smtClean="0"/>
              <a:t>for</a:t>
            </a:r>
            <a:r>
              <a:rPr lang="de-DE" dirty="0" smtClean="0"/>
              <a:t> </a:t>
            </a:r>
            <a:r>
              <a:rPr lang="de-DE" dirty="0" err="1" smtClean="0"/>
              <a:t>reading</a:t>
            </a:r>
            <a:r>
              <a:rPr lang="de-DE" dirty="0" smtClean="0"/>
              <a:t> </a:t>
            </a:r>
            <a:r>
              <a:rPr lang="de-DE" dirty="0" err="1" smtClean="0"/>
              <a:t>and</a:t>
            </a:r>
            <a:r>
              <a:rPr lang="de-DE" dirty="0" smtClean="0"/>
              <a:t> </a:t>
            </a:r>
            <a:r>
              <a:rPr lang="de-DE" dirty="0" err="1" smtClean="0"/>
              <a:t>writing</a:t>
            </a:r>
            <a:r>
              <a:rPr lang="de-DE" dirty="0" smtClean="0"/>
              <a:t> </a:t>
            </a:r>
            <a:r>
              <a:rPr lang="de-DE" dirty="0" err="1" smtClean="0"/>
              <a:t>profile</a:t>
            </a:r>
            <a:r>
              <a:rPr lang="de-DE" dirty="0" smtClean="0"/>
              <a:t> </a:t>
            </a:r>
            <a:r>
              <a:rPr lang="de-DE" dirty="0" err="1" smtClean="0"/>
              <a:t>data</a:t>
            </a:r>
            <a:endParaRPr lang="de-DE" dirty="0" smtClean="0"/>
          </a:p>
          <a:p>
            <a:endParaRPr lang="de-DE" dirty="0" smtClean="0"/>
          </a:p>
          <a:p>
            <a:r>
              <a:rPr lang="de-DE" dirty="0" smtClean="0"/>
              <a:t>Integration </a:t>
            </a:r>
            <a:r>
              <a:rPr lang="de-DE" dirty="0" err="1" smtClean="0"/>
              <a:t>of</a:t>
            </a:r>
            <a:r>
              <a:rPr lang="de-DE" dirty="0" smtClean="0"/>
              <a:t> LLVM </a:t>
            </a:r>
            <a:r>
              <a:rPr lang="de-DE" dirty="0" err="1" smtClean="0"/>
              <a:t>profile</a:t>
            </a:r>
            <a:r>
              <a:rPr lang="de-DE" dirty="0" smtClean="0"/>
              <a:t> </a:t>
            </a:r>
            <a:r>
              <a:rPr lang="de-DE" dirty="0" err="1" smtClean="0"/>
              <a:t>runtime</a:t>
            </a:r>
            <a:r>
              <a:rPr lang="de-DE" dirty="0" smtClean="0"/>
              <a:t> </a:t>
            </a:r>
            <a:r>
              <a:rPr lang="de-DE" dirty="0" err="1" smtClean="0"/>
              <a:t>library</a:t>
            </a:r>
            <a:endParaRPr lang="de-DE" dirty="0" smtClean="0"/>
          </a:p>
          <a:p>
            <a:pPr lvl="1"/>
            <a:r>
              <a:rPr lang="de-DE" dirty="0" smtClean="0"/>
              <a:t>Driver </a:t>
            </a:r>
            <a:r>
              <a:rPr lang="de-DE" dirty="0" err="1" smtClean="0"/>
              <a:t>needs</a:t>
            </a:r>
            <a:r>
              <a:rPr lang="de-DE" dirty="0" smtClean="0"/>
              <a:t> </a:t>
            </a:r>
            <a:r>
              <a:rPr lang="de-DE" dirty="0" err="1" smtClean="0"/>
              <a:t>to</a:t>
            </a:r>
            <a:r>
              <a:rPr lang="de-DE" dirty="0" smtClean="0"/>
              <a:t> </a:t>
            </a:r>
            <a:r>
              <a:rPr lang="de-DE" dirty="0" err="1" smtClean="0"/>
              <a:t>know</a:t>
            </a:r>
            <a:r>
              <a:rPr lang="de-DE" dirty="0" smtClean="0"/>
              <a:t> </a:t>
            </a:r>
            <a:r>
              <a:rPr lang="de-DE" dirty="0" err="1" smtClean="0"/>
              <a:t>this</a:t>
            </a:r>
            <a:r>
              <a:rPr lang="de-DE" dirty="0" smtClean="0"/>
              <a:t> </a:t>
            </a:r>
            <a:r>
              <a:rPr lang="de-DE" dirty="0" err="1" smtClean="0"/>
              <a:t>library</a:t>
            </a:r>
            <a:endParaRPr lang="de-DE" dirty="0" smtClean="0"/>
          </a:p>
          <a:p>
            <a:pPr lvl="1"/>
            <a:r>
              <a:rPr lang="de-DE" dirty="0" smtClean="0"/>
              <a:t>profile-</a:t>
            </a:r>
            <a:r>
              <a:rPr lang="de-DE" dirty="0" err="1" smtClean="0"/>
              <a:t>rt</a:t>
            </a:r>
            <a:r>
              <a:rPr lang="de-DE" dirty="0" smtClean="0"/>
              <a:t> </a:t>
            </a:r>
            <a:r>
              <a:rPr lang="de-DE" dirty="0" err="1" smtClean="0"/>
              <a:t>is</a:t>
            </a:r>
            <a:r>
              <a:rPr lang="de-DE" dirty="0" smtClean="0"/>
              <a:t> </a:t>
            </a:r>
            <a:r>
              <a:rPr lang="de-DE" dirty="0" err="1" smtClean="0"/>
              <a:t>added</a:t>
            </a:r>
            <a:r>
              <a:rPr lang="de-DE" dirty="0" smtClean="0"/>
              <a:t> </a:t>
            </a:r>
            <a:endParaRPr lang="de-DE" dirty="0"/>
          </a:p>
        </p:txBody>
      </p:sp>
      <p:sp>
        <p:nvSpPr>
          <p:cNvPr id="5" name="TextBox 4"/>
          <p:cNvSpPr txBox="1"/>
          <p:nvPr/>
        </p:nvSpPr>
        <p:spPr>
          <a:xfrm>
            <a:off x="1235871" y="2226483"/>
            <a:ext cx="7491153" cy="1477328"/>
          </a:xfrm>
          <a:prstGeom prst="rect">
            <a:avLst/>
          </a:prstGeom>
          <a:noFill/>
          <a:ln w="158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#if LDC_LLVM_VER &gt;= 309</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mpm.add</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createInstrProfilingLegacyPass</a:t>
            </a:r>
            <a:r>
              <a:rPr lang="en-US" b="1" dirty="0">
                <a:latin typeface="Courier New" panose="02070309020205020404" pitchFamily="49" charset="0"/>
                <a:cs typeface="Courier New" panose="02070309020205020404" pitchFamily="49" charset="0"/>
              </a:rPr>
              <a:t>(options));</a:t>
            </a:r>
          </a:p>
          <a:p>
            <a:r>
              <a:rPr lang="en-US" b="1" dirty="0">
                <a:latin typeface="Courier New" panose="02070309020205020404" pitchFamily="49" charset="0"/>
                <a:cs typeface="Courier New" panose="02070309020205020404" pitchFamily="49" charset="0"/>
              </a:rPr>
              <a:t>#else</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mpm.add</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createInstrProfilingPass</a:t>
            </a:r>
            <a:r>
              <a:rPr lang="en-US" b="1" dirty="0">
                <a:latin typeface="Courier New" panose="02070309020205020404" pitchFamily="49" charset="0"/>
                <a:cs typeface="Courier New" panose="02070309020205020404" pitchFamily="49" charset="0"/>
              </a:rPr>
              <a:t>(options));</a:t>
            </a:r>
          </a:p>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endif</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698756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How to use Profile-Guided Optimization </a:t>
            </a:r>
          </a:p>
        </p:txBody>
      </p:sp>
      <p:sp>
        <p:nvSpPr>
          <p:cNvPr id="3" name="Content Placeholder 2"/>
          <p:cNvSpPr>
            <a:spLocks noGrp="1"/>
          </p:cNvSpPr>
          <p:nvPr>
            <p:ph idx="1"/>
          </p:nvPr>
        </p:nvSpPr>
        <p:spPr>
          <a:xfrm>
            <a:off x="838200" y="1825625"/>
            <a:ext cx="10515600" cy="4437152"/>
          </a:xfrm>
        </p:spPr>
        <p:txBody>
          <a:bodyPr>
            <a:normAutofit/>
          </a:bodyPr>
          <a:lstStyle/>
          <a:p>
            <a:r>
              <a:rPr lang="de-DE" dirty="0" err="1" smtClean="0"/>
              <a:t>Latest</a:t>
            </a:r>
            <a:r>
              <a:rPr lang="de-DE" dirty="0" smtClean="0"/>
              <a:t> </a:t>
            </a:r>
            <a:r>
              <a:rPr lang="de-DE" dirty="0" err="1" smtClean="0"/>
              <a:t>release</a:t>
            </a:r>
            <a:r>
              <a:rPr lang="de-DE" dirty="0" smtClean="0"/>
              <a:t> </a:t>
            </a:r>
            <a:r>
              <a:rPr lang="de-DE" dirty="0" err="1" smtClean="0"/>
              <a:t>of</a:t>
            </a:r>
            <a:r>
              <a:rPr lang="de-DE" dirty="0" smtClean="0"/>
              <a:t> LDC </a:t>
            </a:r>
            <a:r>
              <a:rPr lang="de-DE" dirty="0" err="1" smtClean="0"/>
              <a:t>has</a:t>
            </a:r>
            <a:r>
              <a:rPr lang="de-DE" dirty="0" smtClean="0"/>
              <a:t> PGO </a:t>
            </a:r>
            <a:r>
              <a:rPr lang="de-DE" dirty="0" err="1" smtClean="0"/>
              <a:t>support</a:t>
            </a:r>
            <a:r>
              <a:rPr lang="de-DE" dirty="0" smtClean="0"/>
              <a:t> </a:t>
            </a:r>
            <a:r>
              <a:rPr lang="de-DE" dirty="0" err="1" smtClean="0"/>
              <a:t>enabled</a:t>
            </a:r>
            <a:r>
              <a:rPr lang="de-DE" dirty="0" smtClean="0"/>
              <a:t> </a:t>
            </a:r>
            <a:r>
              <a:rPr lang="de-DE" dirty="0" err="1" smtClean="0"/>
              <a:t>by</a:t>
            </a:r>
            <a:r>
              <a:rPr lang="de-DE" dirty="0" smtClean="0"/>
              <a:t> </a:t>
            </a:r>
            <a:r>
              <a:rPr lang="de-DE" dirty="0" err="1" smtClean="0"/>
              <a:t>default</a:t>
            </a:r>
            <a:endParaRPr lang="de-DE" dirty="0" smtClean="0"/>
          </a:p>
          <a:p>
            <a:r>
              <a:rPr lang="de-DE" dirty="0" smtClean="0"/>
              <a:t>Follow </a:t>
            </a:r>
            <a:r>
              <a:rPr lang="de-DE" dirty="0" err="1" smtClean="0"/>
              <a:t>these</a:t>
            </a:r>
            <a:r>
              <a:rPr lang="de-DE" dirty="0" smtClean="0"/>
              <a:t> </a:t>
            </a:r>
            <a:r>
              <a:rPr lang="de-DE" dirty="0" err="1" smtClean="0"/>
              <a:t>steps</a:t>
            </a:r>
            <a:endParaRPr lang="de-DE" dirty="0" smtClean="0"/>
          </a:p>
          <a:p>
            <a:pPr marL="914400" lvl="1" indent="-457200">
              <a:buFont typeface="+mj-lt"/>
              <a:buAutoNum type="arabicPeriod"/>
            </a:pPr>
            <a:r>
              <a:rPr lang="de-DE" dirty="0" err="1" smtClean="0"/>
              <a:t>Compile</a:t>
            </a:r>
            <a:r>
              <a:rPr lang="de-DE" dirty="0" smtClean="0"/>
              <a:t> </a:t>
            </a:r>
            <a:r>
              <a:rPr lang="de-DE" dirty="0" err="1" smtClean="0"/>
              <a:t>with</a:t>
            </a:r>
            <a:r>
              <a:rPr lang="de-DE" dirty="0" smtClean="0"/>
              <a:t> </a:t>
            </a:r>
            <a:r>
              <a:rPr lang="de-DE" dirty="0" err="1" smtClean="0"/>
              <a:t>instrumentation</a:t>
            </a:r>
            <a:r>
              <a:rPr lang="de-DE" dirty="0" smtClean="0"/>
              <a:t> </a:t>
            </a:r>
            <a:r>
              <a:rPr lang="de-DE" dirty="0" err="1" smtClean="0"/>
              <a:t>turned</a:t>
            </a:r>
            <a:r>
              <a:rPr lang="de-DE" dirty="0" smtClean="0"/>
              <a:t> on</a:t>
            </a:r>
            <a:br>
              <a:rPr lang="de-DE" dirty="0" smtClean="0"/>
            </a:br>
            <a:r>
              <a:rPr lang="de-DE" sz="2000" b="1" dirty="0" smtClean="0">
                <a:latin typeface="Courier New" pitchFamily="49" charset="0"/>
                <a:cs typeface="Courier New" pitchFamily="49" charset="0"/>
              </a:rPr>
              <a:t>ldc2 –</a:t>
            </a:r>
            <a:r>
              <a:rPr lang="de-DE" sz="2000" b="1" dirty="0" err="1" smtClean="0">
                <a:latin typeface="Courier New" pitchFamily="49" charset="0"/>
                <a:cs typeface="Courier New" pitchFamily="49" charset="0"/>
              </a:rPr>
              <a:t>fprofile-instr-generate</a:t>
            </a:r>
            <a:r>
              <a:rPr lang="de-DE" sz="2000" b="1" dirty="0" smtClean="0">
                <a:latin typeface="Courier New" pitchFamily="49" charset="0"/>
                <a:cs typeface="Courier New" pitchFamily="49" charset="0"/>
              </a:rPr>
              <a:t> </a:t>
            </a:r>
            <a:r>
              <a:rPr lang="de-DE" sz="2000" b="1" dirty="0" err="1" smtClean="0">
                <a:latin typeface="Courier New" pitchFamily="49" charset="0"/>
                <a:cs typeface="Courier New" pitchFamily="49" charset="0"/>
              </a:rPr>
              <a:t>pgotest.d</a:t>
            </a:r>
            <a:r>
              <a:rPr lang="de-DE" sz="2000" b="1" dirty="0" smtClean="0">
                <a:latin typeface="Courier New" pitchFamily="49" charset="0"/>
                <a:cs typeface="Courier New" pitchFamily="49" charset="0"/>
              </a:rPr>
              <a:t> –</a:t>
            </a:r>
            <a:r>
              <a:rPr lang="de-DE" sz="2000" b="1" dirty="0" err="1" smtClean="0">
                <a:latin typeface="Courier New" pitchFamily="49" charset="0"/>
                <a:cs typeface="Courier New" pitchFamily="49" charset="0"/>
              </a:rPr>
              <a:t>of</a:t>
            </a:r>
            <a:r>
              <a:rPr lang="de-DE" sz="2000" b="1" dirty="0" smtClean="0">
                <a:latin typeface="Courier New" pitchFamily="49" charset="0"/>
                <a:cs typeface="Courier New" pitchFamily="49" charset="0"/>
              </a:rPr>
              <a:t>=</a:t>
            </a:r>
            <a:r>
              <a:rPr lang="de-DE" sz="2000" b="1" dirty="0" err="1" smtClean="0">
                <a:latin typeface="Courier New" pitchFamily="49" charset="0"/>
                <a:cs typeface="Courier New" pitchFamily="49" charset="0"/>
              </a:rPr>
              <a:t>pgotestinstr</a:t>
            </a:r>
            <a:endParaRPr lang="de-DE" sz="2000" b="1" dirty="0" smtClean="0">
              <a:latin typeface="Courier New" pitchFamily="49" charset="0"/>
              <a:cs typeface="Courier New" pitchFamily="49" charset="0"/>
            </a:endParaRPr>
          </a:p>
          <a:p>
            <a:pPr marL="914400" lvl="1" indent="-457200">
              <a:buFont typeface="+mj-lt"/>
              <a:buAutoNum type="arabicPeriod"/>
            </a:pPr>
            <a:r>
              <a:rPr lang="de-DE" dirty="0" smtClean="0"/>
              <a:t>Run </a:t>
            </a:r>
            <a:r>
              <a:rPr lang="de-DE" dirty="0" err="1" smtClean="0"/>
              <a:t>binary</a:t>
            </a:r>
            <a:r>
              <a:rPr lang="de-DE" dirty="0" smtClean="0"/>
              <a:t> </a:t>
            </a:r>
            <a:r>
              <a:rPr lang="de-DE" dirty="0" err="1" smtClean="0"/>
              <a:t>to</a:t>
            </a:r>
            <a:r>
              <a:rPr lang="de-DE" dirty="0" smtClean="0"/>
              <a:t> </a:t>
            </a:r>
            <a:r>
              <a:rPr lang="de-DE" dirty="0" err="1" smtClean="0"/>
              <a:t>produce</a:t>
            </a:r>
            <a:r>
              <a:rPr lang="de-DE" dirty="0" smtClean="0"/>
              <a:t> </a:t>
            </a:r>
            <a:r>
              <a:rPr lang="de-DE" dirty="0" err="1" smtClean="0"/>
              <a:t>raw</a:t>
            </a:r>
            <a:r>
              <a:rPr lang="de-DE" dirty="0" smtClean="0"/>
              <a:t> </a:t>
            </a:r>
            <a:r>
              <a:rPr lang="de-DE" dirty="0" err="1" smtClean="0"/>
              <a:t>profile</a:t>
            </a:r>
            <a:r>
              <a:rPr lang="de-DE" dirty="0" smtClean="0"/>
              <a:t> </a:t>
            </a:r>
            <a:r>
              <a:rPr lang="de-DE" sz="2000" b="1" dirty="0" err="1">
                <a:latin typeface="Courier New" pitchFamily="49" charset="0"/>
                <a:cs typeface="Courier New" pitchFamily="49" charset="0"/>
              </a:rPr>
              <a:t>default.profraw</a:t>
            </a:r>
            <a:r>
              <a:rPr lang="de-DE" dirty="0" smtClean="0"/>
              <a:t/>
            </a:r>
            <a:br>
              <a:rPr lang="de-DE" dirty="0" smtClean="0"/>
            </a:br>
            <a:r>
              <a:rPr lang="de-DE" sz="2000" b="1" dirty="0">
                <a:latin typeface="Courier New" pitchFamily="49" charset="0"/>
                <a:cs typeface="Courier New" pitchFamily="49" charset="0"/>
              </a:rPr>
              <a:t>./</a:t>
            </a:r>
            <a:r>
              <a:rPr lang="de-DE" sz="2000" b="1" dirty="0" err="1">
                <a:latin typeface="Courier New" pitchFamily="49" charset="0"/>
                <a:cs typeface="Courier New" pitchFamily="49" charset="0"/>
              </a:rPr>
              <a:t>pgotestinstr</a:t>
            </a:r>
            <a:endParaRPr lang="de-DE" sz="2000" b="1" dirty="0">
              <a:latin typeface="Courier New" pitchFamily="49" charset="0"/>
              <a:cs typeface="Courier New" pitchFamily="49" charset="0"/>
            </a:endParaRPr>
          </a:p>
          <a:p>
            <a:pPr marL="914400" lvl="1" indent="-457200">
              <a:buFont typeface="+mj-lt"/>
              <a:buAutoNum type="arabicPeriod"/>
            </a:pPr>
            <a:r>
              <a:rPr lang="de-DE" dirty="0" err="1" smtClean="0"/>
              <a:t>Convert</a:t>
            </a:r>
            <a:r>
              <a:rPr lang="de-DE" dirty="0" smtClean="0"/>
              <a:t> </a:t>
            </a:r>
            <a:r>
              <a:rPr lang="de-DE" dirty="0" err="1" smtClean="0"/>
              <a:t>the</a:t>
            </a:r>
            <a:r>
              <a:rPr lang="de-DE" dirty="0" smtClean="0"/>
              <a:t> </a:t>
            </a:r>
            <a:r>
              <a:rPr lang="de-DE" dirty="0" err="1" smtClean="0"/>
              <a:t>raw</a:t>
            </a:r>
            <a:r>
              <a:rPr lang="de-DE" dirty="0" smtClean="0"/>
              <a:t> </a:t>
            </a:r>
            <a:r>
              <a:rPr lang="de-DE" dirty="0" err="1" smtClean="0"/>
              <a:t>profile</a:t>
            </a:r>
            <a:r>
              <a:rPr lang="de-DE" dirty="0" smtClean="0"/>
              <a:t/>
            </a:r>
            <a:br>
              <a:rPr lang="de-DE" dirty="0" smtClean="0"/>
            </a:br>
            <a:r>
              <a:rPr lang="de-DE" sz="2000" b="1" dirty="0" err="1">
                <a:latin typeface="Courier New" pitchFamily="49" charset="0"/>
                <a:cs typeface="Courier New" pitchFamily="49" charset="0"/>
              </a:rPr>
              <a:t>ldc-profdata</a:t>
            </a:r>
            <a:r>
              <a:rPr lang="de-DE" sz="2000" b="1" dirty="0">
                <a:latin typeface="Courier New" pitchFamily="49" charset="0"/>
                <a:cs typeface="Courier New" pitchFamily="49" charset="0"/>
              </a:rPr>
              <a:t> </a:t>
            </a:r>
            <a:r>
              <a:rPr lang="de-DE" sz="2000" b="1" dirty="0" err="1">
                <a:latin typeface="Courier New" pitchFamily="49" charset="0"/>
                <a:cs typeface="Courier New" pitchFamily="49" charset="0"/>
              </a:rPr>
              <a:t>merge</a:t>
            </a:r>
            <a:r>
              <a:rPr lang="de-DE" sz="2000" b="1" dirty="0">
                <a:latin typeface="Courier New" pitchFamily="49" charset="0"/>
                <a:cs typeface="Courier New" pitchFamily="49" charset="0"/>
              </a:rPr>
              <a:t> </a:t>
            </a:r>
            <a:r>
              <a:rPr lang="de-DE" sz="2000" b="1" dirty="0" err="1">
                <a:latin typeface="Courier New" pitchFamily="49" charset="0"/>
                <a:cs typeface="Courier New" pitchFamily="49" charset="0"/>
              </a:rPr>
              <a:t>default.profraw</a:t>
            </a:r>
            <a:r>
              <a:rPr lang="de-DE" sz="2000" b="1" dirty="0">
                <a:latin typeface="Courier New" pitchFamily="49" charset="0"/>
                <a:cs typeface="Courier New" pitchFamily="49" charset="0"/>
              </a:rPr>
              <a:t> </a:t>
            </a:r>
            <a:r>
              <a:rPr lang="de-DE" sz="2000" b="1" dirty="0" smtClean="0">
                <a:latin typeface="Courier New" pitchFamily="49" charset="0"/>
                <a:cs typeface="Courier New" pitchFamily="49" charset="0"/>
              </a:rPr>
              <a:t>–o=</a:t>
            </a:r>
            <a:r>
              <a:rPr lang="de-DE" sz="2000" b="1" dirty="0" err="1" smtClean="0">
                <a:latin typeface="Courier New" pitchFamily="49" charset="0"/>
                <a:cs typeface="Courier New" pitchFamily="49" charset="0"/>
              </a:rPr>
              <a:t>pgotest.profdata</a:t>
            </a:r>
            <a:endParaRPr lang="de-DE" sz="2000" b="1" dirty="0">
              <a:latin typeface="Courier New" pitchFamily="49" charset="0"/>
              <a:cs typeface="Courier New" pitchFamily="49" charset="0"/>
            </a:endParaRPr>
          </a:p>
          <a:p>
            <a:pPr marL="914400" lvl="1" indent="-457200">
              <a:buFont typeface="+mj-lt"/>
              <a:buAutoNum type="arabicPeriod"/>
            </a:pPr>
            <a:r>
              <a:rPr lang="de-DE" dirty="0" err="1" smtClean="0"/>
              <a:t>Compile</a:t>
            </a:r>
            <a:r>
              <a:rPr lang="de-DE" dirty="0" smtClean="0"/>
              <a:t> </a:t>
            </a:r>
            <a:r>
              <a:rPr lang="de-DE" dirty="0" err="1" smtClean="0"/>
              <a:t>with</a:t>
            </a:r>
            <a:r>
              <a:rPr lang="de-DE" dirty="0" smtClean="0"/>
              <a:t> </a:t>
            </a:r>
            <a:r>
              <a:rPr lang="de-DE" dirty="0" err="1" smtClean="0"/>
              <a:t>profile</a:t>
            </a:r>
            <a:r>
              <a:rPr lang="de-DE" dirty="0" smtClean="0"/>
              <a:t> </a:t>
            </a:r>
            <a:r>
              <a:rPr lang="de-DE" dirty="0" err="1" smtClean="0"/>
              <a:t>data</a:t>
            </a:r>
            <a:r>
              <a:rPr lang="de-DE" dirty="0" smtClean="0"/>
              <a:t/>
            </a:r>
            <a:br>
              <a:rPr lang="de-DE" dirty="0" smtClean="0"/>
            </a:br>
            <a:r>
              <a:rPr lang="de-DE" sz="2000" b="1" dirty="0">
                <a:latin typeface="Courier New" pitchFamily="49" charset="0"/>
                <a:cs typeface="Courier New" pitchFamily="49" charset="0"/>
              </a:rPr>
              <a:t>ldc2 –</a:t>
            </a:r>
            <a:r>
              <a:rPr lang="de-DE" sz="2000" b="1" dirty="0" err="1">
                <a:latin typeface="Courier New" pitchFamily="49" charset="0"/>
                <a:cs typeface="Courier New" pitchFamily="49" charset="0"/>
              </a:rPr>
              <a:t>fprofile-instr-use</a:t>
            </a:r>
            <a:r>
              <a:rPr lang="de-DE" sz="2000" b="1" dirty="0">
                <a:latin typeface="Courier New" pitchFamily="49" charset="0"/>
                <a:cs typeface="Courier New" pitchFamily="49" charset="0"/>
              </a:rPr>
              <a:t>=</a:t>
            </a:r>
            <a:r>
              <a:rPr lang="de-DE" sz="2000" b="1" dirty="0" err="1">
                <a:latin typeface="Courier New" pitchFamily="49" charset="0"/>
                <a:cs typeface="Courier New" pitchFamily="49" charset="0"/>
              </a:rPr>
              <a:t>pgotest.profdata</a:t>
            </a:r>
            <a:r>
              <a:rPr lang="de-DE" sz="2000" b="1" dirty="0">
                <a:latin typeface="Courier New" pitchFamily="49" charset="0"/>
                <a:cs typeface="Courier New" pitchFamily="49" charset="0"/>
              </a:rPr>
              <a:t> </a:t>
            </a:r>
            <a:r>
              <a:rPr lang="de-DE" sz="2000" b="1" dirty="0" err="1">
                <a:latin typeface="Courier New" pitchFamily="49" charset="0"/>
                <a:cs typeface="Courier New" pitchFamily="49" charset="0"/>
              </a:rPr>
              <a:t>pgotest.d</a:t>
            </a:r>
            <a:endParaRPr lang="de-DE" sz="2000" b="1" dirty="0">
              <a:latin typeface="Courier New" pitchFamily="49" charset="0"/>
              <a:cs typeface="Courier New" pitchFamily="49" charset="0"/>
            </a:endParaRPr>
          </a:p>
          <a:p>
            <a:r>
              <a:rPr lang="de-DE" dirty="0" err="1" smtClean="0"/>
              <a:t>Measure</a:t>
            </a:r>
            <a:r>
              <a:rPr lang="de-DE" dirty="0" smtClean="0"/>
              <a:t>!</a:t>
            </a:r>
          </a:p>
          <a:p>
            <a:endParaRPr lang="de-DE" dirty="0"/>
          </a:p>
        </p:txBody>
      </p:sp>
    </p:spTree>
    <p:extLst>
      <p:ext uri="{BB962C8B-B14F-4D97-AF65-F5344CB8AC3E}">
        <p14:creationId xmlns:p14="http://schemas.microsoft.com/office/powerpoint/2010/main" val="4262270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Indirect</a:t>
            </a:r>
            <a:r>
              <a:rPr lang="de-DE" dirty="0" smtClean="0"/>
              <a:t> </a:t>
            </a:r>
            <a:r>
              <a:rPr lang="de-DE" dirty="0"/>
              <a:t>Call Promotion (ICP)</a:t>
            </a:r>
            <a:endParaRPr lang="en-US" dirty="0"/>
          </a:p>
        </p:txBody>
      </p:sp>
      <p:sp>
        <p:nvSpPr>
          <p:cNvPr id="3" name="Content Placeholder 2"/>
          <p:cNvSpPr>
            <a:spLocks noGrp="1"/>
          </p:cNvSpPr>
          <p:nvPr>
            <p:ph idx="1"/>
          </p:nvPr>
        </p:nvSpPr>
        <p:spPr/>
        <p:txBody>
          <a:bodyPr/>
          <a:lstStyle/>
          <a:p>
            <a:r>
              <a:rPr lang="en-US" dirty="0" smtClean="0"/>
              <a:t>Indirect calls occur very often in OO languages (virtual functions)</a:t>
            </a:r>
          </a:p>
          <a:p>
            <a:endParaRPr lang="en-US" dirty="0"/>
          </a:p>
          <a:p>
            <a:r>
              <a:rPr lang="en-US" dirty="0" smtClean="0"/>
              <a:t>If a ‘likely’ called function is known then an optimization is to check for the ‘likely’ function and call this function directly</a:t>
            </a:r>
          </a:p>
          <a:p>
            <a:endParaRPr lang="en-US" dirty="0"/>
          </a:p>
          <a:p>
            <a:r>
              <a:rPr lang="en-US" dirty="0" smtClean="0"/>
              <a:t>PGO helps to find the ‘likely’ called function</a:t>
            </a:r>
          </a:p>
          <a:p>
            <a:endParaRPr lang="en-US" dirty="0"/>
          </a:p>
          <a:p>
            <a:r>
              <a:rPr lang="en-US" dirty="0" smtClean="0"/>
              <a:t>Enables further optimization, e.g. function </a:t>
            </a:r>
            <a:r>
              <a:rPr lang="en-US" dirty="0" err="1" smtClean="0"/>
              <a:t>inlining</a:t>
            </a:r>
            <a:endParaRPr lang="en-US" dirty="0"/>
          </a:p>
        </p:txBody>
      </p:sp>
      <p:sp>
        <p:nvSpPr>
          <p:cNvPr id="4" name="TextBox 3"/>
          <p:cNvSpPr txBox="1"/>
          <p:nvPr/>
        </p:nvSpPr>
        <p:spPr>
          <a:xfrm rot="2209635">
            <a:off x="9982973" y="567453"/>
            <a:ext cx="2469459" cy="461665"/>
          </a:xfrm>
          <a:prstGeom prst="rect">
            <a:avLst/>
          </a:prstGeom>
          <a:noFill/>
        </p:spPr>
        <p:txBody>
          <a:bodyPr wrap="none" rtlCol="0">
            <a:spAutoFit/>
          </a:bodyPr>
          <a:lstStyle/>
          <a:p>
            <a:r>
              <a:rPr lang="en-US" sz="2400" dirty="0" smtClean="0"/>
              <a:t>LLVM 3.9 or later!</a:t>
            </a:r>
            <a:endParaRPr lang="en-US" sz="2400" dirty="0"/>
          </a:p>
        </p:txBody>
      </p:sp>
    </p:spTree>
    <p:extLst>
      <p:ext uri="{BB962C8B-B14F-4D97-AF65-F5344CB8AC3E}">
        <p14:creationId xmlns:p14="http://schemas.microsoft.com/office/powerpoint/2010/main" val="1790928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Example</a:t>
            </a:r>
            <a:r>
              <a:rPr lang="de-DE" dirty="0"/>
              <a:t>: </a:t>
            </a:r>
            <a:r>
              <a:rPr lang="de-DE" dirty="0" smtClean="0"/>
              <a:t>ICP at D </a:t>
            </a:r>
            <a:r>
              <a:rPr lang="de-DE" dirty="0" err="1" smtClean="0"/>
              <a:t>level</a:t>
            </a:r>
            <a:r>
              <a:rPr lang="de-DE" dirty="0" smtClean="0"/>
              <a:t> (</a:t>
            </a:r>
            <a:r>
              <a:rPr lang="de-DE" dirty="0" err="1" smtClean="0"/>
              <a:t>manually</a:t>
            </a:r>
            <a:r>
              <a:rPr lang="de-DE" dirty="0" smtClean="0"/>
              <a:t>)</a:t>
            </a:r>
            <a:endParaRPr lang="en-US" dirty="0"/>
          </a:p>
        </p:txBody>
      </p:sp>
      <p:sp>
        <p:nvSpPr>
          <p:cNvPr id="4" name="TextBox 3"/>
          <p:cNvSpPr txBox="1"/>
          <p:nvPr/>
        </p:nvSpPr>
        <p:spPr>
          <a:xfrm>
            <a:off x="923049" y="1956770"/>
            <a:ext cx="3906839" cy="3693319"/>
          </a:xfrm>
          <a:prstGeom prst="rect">
            <a:avLst/>
          </a:prstGeom>
          <a:noFill/>
          <a:ln w="15875">
            <a:solidFill>
              <a:schemeClr val="accent1"/>
            </a:solidFill>
          </a:ln>
        </p:spPr>
        <p:txBody>
          <a:bodyPr wrap="none" rtlCol="0">
            <a:spAutoFit/>
          </a:bodyPr>
          <a:lstStyle/>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return 42;</a:t>
            </a:r>
          </a:p>
          <a:p>
            <a:r>
              <a:rPr lang="en-US" b="1" dirty="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function()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 = &amp;</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main</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int</a:t>
            </a:r>
            <a:r>
              <a:rPr lang="en-US" b="1" dirty="0">
                <a:latin typeface="Courier New" pitchFamily="49" charset="0"/>
                <a:cs typeface="Courier New" pitchFamily="49" charset="0"/>
              </a:rPr>
              <a:t> a = 0;</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foreach</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0..1000) {</a:t>
            </a:r>
          </a:p>
          <a:p>
            <a:r>
              <a:rPr lang="en-US" b="1" dirty="0">
                <a:latin typeface="Courier New" pitchFamily="49" charset="0"/>
                <a:cs typeface="Courier New" pitchFamily="49" charset="0"/>
              </a:rPr>
              <a:t>        a +=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return a;</a:t>
            </a:r>
          </a:p>
          <a:p>
            <a:r>
              <a:rPr lang="en-US" b="1" dirty="0">
                <a:latin typeface="Courier New" pitchFamily="49" charset="0"/>
                <a:cs typeface="Courier New" pitchFamily="49" charset="0"/>
              </a:rPr>
              <a:t>}</a:t>
            </a:r>
          </a:p>
        </p:txBody>
      </p:sp>
      <p:sp>
        <p:nvSpPr>
          <p:cNvPr id="5" name="TextBox 4"/>
          <p:cNvSpPr txBox="1"/>
          <p:nvPr/>
        </p:nvSpPr>
        <p:spPr>
          <a:xfrm>
            <a:off x="6656471" y="1541272"/>
            <a:ext cx="3906839" cy="4524315"/>
          </a:xfrm>
          <a:prstGeom prst="rect">
            <a:avLst/>
          </a:prstGeom>
          <a:noFill/>
          <a:ln w="15875">
            <a:solidFill>
              <a:schemeClr val="accent1"/>
            </a:solidFill>
          </a:ln>
        </p:spPr>
        <p:txBody>
          <a:bodyPr wrap="none" rtlCol="0">
            <a:spAutoFit/>
          </a:bodyPr>
          <a:lstStyle/>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return 42;</a:t>
            </a:r>
          </a:p>
          <a:p>
            <a:r>
              <a:rPr lang="en-US" b="1" dirty="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function()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 = &amp;</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main</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int</a:t>
            </a:r>
            <a:r>
              <a:rPr lang="en-US" b="1" dirty="0">
                <a:latin typeface="Courier New" pitchFamily="49" charset="0"/>
                <a:cs typeface="Courier New" pitchFamily="49" charset="0"/>
              </a:rPr>
              <a:t> a = 0;</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foreach</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0..1000) </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if (</a:t>
            </a:r>
            <a:r>
              <a:rPr lang="en-US" b="1" dirty="0" err="1" smtClean="0">
                <a:latin typeface="Courier New" pitchFamily="49" charset="0"/>
                <a:cs typeface="Courier New" pitchFamily="49" charset="0"/>
              </a:rPr>
              <a:t>fptr</a:t>
            </a:r>
            <a:r>
              <a:rPr lang="en-US" b="1" dirty="0" smtClean="0">
                <a:latin typeface="Courier New" pitchFamily="49" charset="0"/>
                <a:cs typeface="Courier New" pitchFamily="49" charset="0"/>
              </a:rPr>
              <a:t> == &amp;</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 += </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a:t>
            </a: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else</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a </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return a;</a:t>
            </a:r>
          </a:p>
          <a:p>
            <a:r>
              <a:rPr lang="en-US" b="1" dirty="0">
                <a:latin typeface="Courier New" pitchFamily="49" charset="0"/>
                <a:cs typeface="Courier New" pitchFamily="49" charset="0"/>
              </a:rPr>
              <a:t>}</a:t>
            </a:r>
          </a:p>
        </p:txBody>
      </p:sp>
      <p:sp>
        <p:nvSpPr>
          <p:cNvPr id="6" name="Right Arrow 5"/>
          <p:cNvSpPr/>
          <p:nvPr/>
        </p:nvSpPr>
        <p:spPr>
          <a:xfrm>
            <a:off x="5374259" y="356111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9077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Example</a:t>
            </a:r>
            <a:r>
              <a:rPr lang="de-DE" dirty="0"/>
              <a:t>: </a:t>
            </a:r>
            <a:r>
              <a:rPr lang="de-DE" dirty="0" smtClean="0"/>
              <a:t>ICP at D </a:t>
            </a:r>
            <a:r>
              <a:rPr lang="de-DE" dirty="0" err="1" smtClean="0"/>
              <a:t>level</a:t>
            </a:r>
            <a:r>
              <a:rPr lang="de-DE" dirty="0" smtClean="0"/>
              <a:t> (</a:t>
            </a:r>
            <a:r>
              <a:rPr lang="de-DE" dirty="0" err="1" smtClean="0"/>
              <a:t>manually</a:t>
            </a:r>
            <a:r>
              <a:rPr lang="de-DE" dirty="0" smtClean="0"/>
              <a:t>)</a:t>
            </a:r>
            <a:endParaRPr lang="en-US" dirty="0"/>
          </a:p>
        </p:txBody>
      </p:sp>
      <p:sp>
        <p:nvSpPr>
          <p:cNvPr id="5" name="TextBox 4"/>
          <p:cNvSpPr txBox="1"/>
          <p:nvPr/>
        </p:nvSpPr>
        <p:spPr>
          <a:xfrm>
            <a:off x="1017671" y="1541272"/>
            <a:ext cx="9421169" cy="4801314"/>
          </a:xfrm>
          <a:prstGeom prst="rect">
            <a:avLst/>
          </a:prstGeom>
          <a:noFill/>
          <a:ln w="15875">
            <a:solidFill>
              <a:schemeClr val="accent1"/>
            </a:solidFill>
          </a:ln>
        </p:spPr>
        <p:txBody>
          <a:bodyPr wrap="none" rtlCol="0">
            <a:spAutoFit/>
          </a:bodyPr>
          <a:lstStyle/>
          <a:p>
            <a:r>
              <a:rPr lang="en-US" b="1" dirty="0">
                <a:latin typeface="Courier New" pitchFamily="49" charset="0"/>
                <a:cs typeface="Courier New" pitchFamily="49" charset="0"/>
              </a:rPr>
              <a:t>auto </a:t>
            </a:r>
            <a:r>
              <a:rPr lang="en-US" b="1" dirty="0" err="1">
                <a:latin typeface="Courier New" pitchFamily="49" charset="0"/>
                <a:cs typeface="Courier New" pitchFamily="49" charset="0"/>
              </a:rPr>
              <a:t>is_likely</a:t>
            </a:r>
            <a:r>
              <a:rPr lang="en-US" b="1" dirty="0">
                <a:latin typeface="Courier New" pitchFamily="49" charset="0"/>
                <a:cs typeface="Courier New" pitchFamily="49" charset="0"/>
              </a:rPr>
              <a:t>(alias Likely,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 {</a:t>
            </a:r>
          </a:p>
          <a:p>
            <a:r>
              <a:rPr lang="en-US" b="1" dirty="0">
                <a:latin typeface="Courier New" pitchFamily="49" charset="0"/>
                <a:cs typeface="Courier New" pitchFamily="49" charset="0"/>
              </a:rPr>
              <a:t>    return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 == &amp;Likely) ? Likely(</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a:t>
            </a:r>
            <a:r>
              <a:rPr lang="en-US" b="1" dirty="0" err="1">
                <a:latin typeface="Courier New" pitchFamily="49" charset="0"/>
                <a:cs typeface="Courier New" pitchFamily="49" charset="0"/>
              </a:rPr>
              <a:t>args</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err="1" smtClean="0">
                <a:latin typeface="Courier New" pitchFamily="49" charset="0"/>
                <a:cs typeface="Courier New" pitchFamily="49" charset="0"/>
              </a:rPr>
              <a:t>int</a:t>
            </a: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return 42;</a:t>
            </a:r>
          </a:p>
          <a:p>
            <a:r>
              <a:rPr lang="en-US" b="1" dirty="0">
                <a:latin typeface="Courier New" pitchFamily="49" charset="0"/>
                <a:cs typeface="Courier New" pitchFamily="49" charset="0"/>
              </a:rPr>
              <a:t>}</a:t>
            </a: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function() </a:t>
            </a:r>
            <a:r>
              <a:rPr lang="en-US" b="1" dirty="0" err="1">
                <a:latin typeface="Courier New" pitchFamily="49" charset="0"/>
                <a:cs typeface="Courier New" pitchFamily="49" charset="0"/>
              </a:rPr>
              <a:t>fptr</a:t>
            </a:r>
            <a:r>
              <a:rPr lang="en-US" b="1" dirty="0">
                <a:latin typeface="Courier New" pitchFamily="49" charset="0"/>
                <a:cs typeface="Courier New" pitchFamily="49" charset="0"/>
              </a:rPr>
              <a:t> = &amp;</a:t>
            </a:r>
            <a:r>
              <a:rPr lang="en-US" b="1" dirty="0" err="1" smtClean="0">
                <a:latin typeface="Courier New" pitchFamily="49" charset="0"/>
                <a:cs typeface="Courier New" pitchFamily="49" charset="0"/>
              </a:rPr>
              <a:t>icp</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endParaRPr lang="en-US" b="1" dirty="0">
              <a:latin typeface="Courier New" pitchFamily="49" charset="0"/>
              <a:cs typeface="Courier New" pitchFamily="49" charset="0"/>
            </a:endParaRPr>
          </a:p>
          <a:p>
            <a:r>
              <a:rPr lang="en-US" b="1" dirty="0" err="1">
                <a:latin typeface="Courier New" pitchFamily="49" charset="0"/>
                <a:cs typeface="Courier New" pitchFamily="49" charset="0"/>
              </a:rPr>
              <a:t>int</a:t>
            </a:r>
            <a:r>
              <a:rPr lang="en-US" b="1" dirty="0">
                <a:latin typeface="Courier New" pitchFamily="49" charset="0"/>
                <a:cs typeface="Courier New" pitchFamily="49" charset="0"/>
              </a:rPr>
              <a:t> main</a:t>
            </a:r>
            <a:r>
              <a:rPr lang="en-US" b="1" dirty="0" smtClean="0">
                <a:latin typeface="Courier New" pitchFamily="49" charset="0"/>
                <a:cs typeface="Courier New" pitchFamily="49" charset="0"/>
              </a:rPr>
              <a:t>() {</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int</a:t>
            </a:r>
            <a:r>
              <a:rPr lang="en-US" b="1" dirty="0">
                <a:latin typeface="Courier New" pitchFamily="49" charset="0"/>
                <a:cs typeface="Courier New" pitchFamily="49" charset="0"/>
              </a:rPr>
              <a:t> a = 0;</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foreach</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i</a:t>
            </a:r>
            <a:r>
              <a:rPr lang="en-US" b="1" dirty="0">
                <a:latin typeface="Courier New" pitchFamily="49" charset="0"/>
                <a:cs typeface="Courier New" pitchFamily="49" charset="0"/>
              </a:rPr>
              <a:t>; 0..1000) </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       a </a:t>
            </a:r>
            <a:r>
              <a:rPr lang="en-US" b="1" dirty="0">
                <a:latin typeface="Courier New" pitchFamily="49" charset="0"/>
                <a:cs typeface="Courier New" pitchFamily="49" charset="0"/>
              </a:rPr>
              <a:t>+= </a:t>
            </a:r>
            <a:r>
              <a:rPr lang="en-US" b="1" dirty="0" err="1">
                <a:latin typeface="Courier New" pitchFamily="49" charset="0"/>
                <a:cs typeface="Courier New" pitchFamily="49" charset="0"/>
              </a:rPr>
              <a:t>fptr.is_likely!icp</a:t>
            </a: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return a;</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122615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2016</TotalTime>
  <Words>2718</Words>
  <Application>Microsoft Office PowerPoint</Application>
  <PresentationFormat>Custom</PresentationFormat>
  <Paragraphs>327</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Profile-Guided Optimization in the LDC D compiler</vt:lpstr>
      <vt:lpstr>What is Profile-Guided Optimization?</vt:lpstr>
      <vt:lpstr>What is this D language?</vt:lpstr>
      <vt:lpstr>Implementation in the LDC compiler</vt:lpstr>
      <vt:lpstr>Implementation in the LDC compiler</vt:lpstr>
      <vt:lpstr>How to use Profile-Guided Optimization </vt:lpstr>
      <vt:lpstr>Indirect Call Promotion (ICP)</vt:lpstr>
      <vt:lpstr>Example: ICP at D level (manually)</vt:lpstr>
      <vt:lpstr>Example: ICP at D level (manually)</vt:lpstr>
      <vt:lpstr>Example: ICP at IR level - original</vt:lpstr>
      <vt:lpstr>Example: ICP at IR level - instrumented</vt:lpstr>
      <vt:lpstr>Example: ICP at IR level – profile data</vt:lpstr>
      <vt:lpstr>Example: ICP at IR level – PGO applied</vt:lpstr>
      <vt:lpstr>Benefits</vt:lpstr>
      <vt:lpstr>Questions?</vt:lpstr>
      <vt:lpstr>Resources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Profile-Guided Optimization in the LDC D compiler</dc:title>
  <dc:creator>knacke</dc:creator>
  <cp:lastModifiedBy>Kai</cp:lastModifiedBy>
  <cp:revision>142</cp:revision>
  <dcterms:created xsi:type="dcterms:W3CDTF">2017-01-29T12:37:39Z</dcterms:created>
  <dcterms:modified xsi:type="dcterms:W3CDTF">2017-02-06T19:35:38Z</dcterms:modified>
</cp:coreProperties>
</file>