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57.png" ContentType="image/png"/>
  <Override PartName="/ppt/media/image3.png" ContentType="image/png"/>
  <Override PartName="/ppt/media/image21.png" ContentType="image/png"/>
  <Override PartName="/ppt/media/image28.png" ContentType="image/png"/>
  <Override PartName="/ppt/media/image65.png" ContentType="image/png"/>
  <Override PartName="/ppt/media/image36.png" ContentType="image/png"/>
  <Override PartName="/ppt/media/image73.png" ContentType="image/png"/>
  <Override PartName="/ppt/media/image44.png" ContentType="image/png"/>
  <Override PartName="/ppt/media/image15.png" ContentType="image/png"/>
  <Override PartName="/ppt/media/image52.png" ContentType="image/png"/>
  <Override PartName="/ppt/media/image88.jpeg" ContentType="image/jpeg"/>
  <Override PartName="/ppt/media/image59.png" ContentType="image/png"/>
  <Override PartName="/ppt/media/image5.png" ContentType="image/png"/>
  <Override PartName="/ppt/media/image23.png" ContentType="image/png"/>
  <Override PartName="/ppt/media/image60.png" ContentType="image/png"/>
  <Override PartName="/ppt/media/image67.png" ContentType="image/png"/>
  <Override PartName="/ppt/media/image31.png" ContentType="image/png"/>
  <Override PartName="/ppt/media/image38.png" ContentType="image/png"/>
  <Override PartName="/ppt/media/image75.png" ContentType="image/png"/>
  <Override PartName="/ppt/media/image46.png" ContentType="image/png"/>
  <Override PartName="/ppt/media/image83.png" ContentType="image/png"/>
  <Override PartName="/ppt/media/image17.png" ContentType="image/png"/>
  <Override PartName="/ppt/media/image54.png" ContentType="image/png"/>
  <Override PartName="/ppt/media/image7.png" ContentType="image/png"/>
  <Override PartName="/ppt/media/image25.png" ContentType="image/png"/>
  <Override PartName="/ppt/media/image62.png" ContentType="image/png"/>
  <Override PartName="/ppt/media/image69.png" ContentType="image/png"/>
  <Override PartName="/ppt/media/image33.png" ContentType="image/png"/>
  <Override PartName="/ppt/media/image13.jpeg" ContentType="image/jpeg"/>
  <Override PartName="/ppt/media/image70.png" ContentType="image/png"/>
  <Override PartName="/ppt/media/image77.png" ContentType="image/png"/>
  <Override PartName="/ppt/media/image41.png" ContentType="image/png"/>
  <Override PartName="/ppt/media/image48.png" ContentType="image/png"/>
  <Override PartName="/ppt/media/image85.png" ContentType="image/png"/>
  <Override PartName="/ppt/media/image12.png" ContentType="image/png"/>
  <Override PartName="/ppt/media/image19.png" ContentType="image/png"/>
  <Override PartName="/ppt/media/image2.png" ContentType="image/png"/>
  <Override PartName="/ppt/media/image56.png" ContentType="image/png"/>
  <Override PartName="/ppt/media/image89.jpeg" ContentType="image/jpeg"/>
  <Override PartName="/ppt/media/image20.png" ContentType="image/png"/>
  <Override PartName="/ppt/media/image27.png" ContentType="image/png"/>
  <Override PartName="/ppt/media/image64.png" ContentType="image/png"/>
  <Override PartName="/ppt/media/image35.png" ContentType="image/png"/>
  <Override PartName="/ppt/media/image72.png" ContentType="image/png"/>
  <Override PartName="/ppt/media/image79.png" ContentType="image/png"/>
  <Override PartName="/ppt/media/image43.png" ContentType="image/png"/>
  <Override PartName="/ppt/media/image80.png" ContentType="image/png"/>
  <Override PartName="/ppt/media/image87.png" ContentType="image/png"/>
  <Override PartName="/ppt/media/image14.png" ContentType="image/png"/>
  <Override PartName="/ppt/media/image51.png" ContentType="image/png"/>
  <Override PartName="/ppt/media/image4.png" ContentType="image/png"/>
  <Override PartName="/ppt/media/image58.png" ContentType="image/png"/>
  <Override PartName="/ppt/media/image22.png" ContentType="image/png"/>
  <Override PartName="/ppt/media/image29.png" ContentType="image/png"/>
  <Override PartName="/ppt/media/image66.png" ContentType="image/png"/>
  <Override PartName="/ppt/media/image30.png" ContentType="image/png"/>
  <Override PartName="/ppt/media/image37.png" ContentType="image/png"/>
  <Override PartName="/ppt/media/image74.png" ContentType="image/png"/>
  <Override PartName="/ppt/media/image45.png" ContentType="image/png"/>
  <Override PartName="/ppt/media/image82.png" ContentType="image/png"/>
  <Override PartName="/ppt/media/image16.png" ContentType="image/png"/>
  <Override PartName="/ppt/media/image53.png" ContentType="image/png"/>
  <Override PartName="/ppt/media/image6.png" ContentType="image/png"/>
  <Override PartName="/ppt/media/image90.png" ContentType="image/png"/>
  <Override PartName="/ppt/media/image24.png" ContentType="image/png"/>
  <Override PartName="/ppt/media/image61.png" ContentType="image/png"/>
  <Override PartName="/ppt/media/image68.png" ContentType="image/png"/>
  <Override PartName="/ppt/media/image32.png" ContentType="image/png"/>
  <Override PartName="/ppt/media/image39.png" ContentType="image/png"/>
  <Override PartName="/ppt/media/image76.png" ContentType="image/png"/>
  <Override PartName="/ppt/media/image10.jpeg" ContentType="image/jpeg"/>
  <Override PartName="/ppt/media/image40.png" ContentType="image/png"/>
  <Override PartName="/ppt/media/image47.png" ContentType="image/png"/>
  <Override PartName="/ppt/media/image84.png" ContentType="image/png"/>
  <Override PartName="/ppt/media/image11.png" ContentType="image/png"/>
  <Override PartName="/ppt/media/image18.png" ContentType="image/png"/>
  <Override PartName="/ppt/media/image55.png" ContentType="image/png"/>
  <Override PartName="/ppt/media/image1.png" ContentType="image/png"/>
  <Override PartName="/ppt/media/image81.jpeg" ContentType="image/jpeg"/>
  <Override PartName="/ppt/media/image8.png" ContentType="image/png"/>
  <Override PartName="/ppt/media/image26.png" ContentType="image/png"/>
  <Override PartName="/ppt/media/image9.jpeg" ContentType="image/jpeg"/>
  <Override PartName="/ppt/media/image63.png" ContentType="image/png"/>
  <Override PartName="/ppt/media/image34.png" ContentType="image/png"/>
  <Override PartName="/ppt/media/image71.png" ContentType="image/png"/>
  <Override PartName="/ppt/media/image78.png" ContentType="image/png"/>
  <Override PartName="/ppt/media/image42.png" ContentType="image/png"/>
  <Override PartName="/ppt/media/image49.png" ContentType="image/png"/>
  <Override PartName="/ppt/media/image86.png" ContentType="image/png"/>
  <Override PartName="/ppt/media/image50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4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160" y="3681360"/>
            <a:ext cx="2378160" cy="1896840"/>
          </a:xfrm>
          <a:prstGeom prst="rect">
            <a:avLst/>
          </a:prstGeom>
          <a:ln>
            <a:noFill/>
          </a:ln>
        </p:spPr>
      </p:pic>
      <p:pic>
        <p:nvPicPr>
          <p:cNvPr descr="" id="3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5840" y="3681360"/>
            <a:ext cx="237816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160" y="3681360"/>
            <a:ext cx="2378160" cy="1896840"/>
          </a:xfrm>
          <a:prstGeom prst="rect">
            <a:avLst/>
          </a:prstGeom>
          <a:ln>
            <a:noFill/>
          </a:ln>
        </p:spPr>
      </p:pic>
      <p:pic>
        <p:nvPicPr>
          <p:cNvPr descr="" id="7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5840" y="3681360"/>
            <a:ext cx="237816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0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160" y="3681360"/>
            <a:ext cx="2378160" cy="1896840"/>
          </a:xfrm>
          <a:prstGeom prst="rect">
            <a:avLst/>
          </a:prstGeom>
          <a:ln>
            <a:noFill/>
          </a:ln>
        </p:spPr>
      </p:pic>
      <p:pic>
        <p:nvPicPr>
          <p:cNvPr descr="" id="10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5840" y="3681360"/>
            <a:ext cx="237816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"/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"/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8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533520" y="0"/>
            <a:ext cx="10969560" cy="4493880"/>
          </a:xfrm>
          <a:prstGeom prst="rect">
            <a:avLst/>
          </a:prstGeom>
          <a:ln>
            <a:noFill/>
          </a:ln>
        </p:spPr>
      </p:pic>
      <p:pic>
        <p:nvPicPr>
          <p:cNvPr descr="" id="10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003920" y="5751720"/>
            <a:ext cx="1113120" cy="629280"/>
          </a:xfrm>
          <a:prstGeom prst="rect">
            <a:avLst/>
          </a:prstGeom>
          <a:ln>
            <a:noFill/>
          </a:ln>
        </p:spPr>
      </p:pic>
      <p:pic>
        <p:nvPicPr>
          <p:cNvPr descr="" id="110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595160" y="5904000"/>
            <a:ext cx="1239480" cy="509760"/>
          </a:xfrm>
          <a:prstGeom prst="rect">
            <a:avLst/>
          </a:prstGeom>
          <a:ln>
            <a:noFill/>
          </a:ln>
        </p:spPr>
      </p:pic>
      <p:pic>
        <p:nvPicPr>
          <p:cNvPr descr="" id="111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86680" y="5807520"/>
            <a:ext cx="950760" cy="54756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274320" y="3749040"/>
            <a:ext cx="8608680" cy="6375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Orator Std"/>
                <a:ea typeface="Roboto"/>
              </a:rPr>
              <a:t>Team: Brogniart Benjamin, Collet Pierre, Goujet Raphael, Leflour Yann, Leung Armella, Shomar Helena</a:t>
            </a:r>
            <a:endParaRPr/>
          </a:p>
        </p:txBody>
      </p:sp>
      <p:pic>
        <p:nvPicPr>
          <p:cNvPr descr="" id="113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0" y="4883040"/>
            <a:ext cx="547920" cy="32832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260640" y="4848480"/>
            <a:ext cx="8608680" cy="6375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84d1"/>
                </a:solidFill>
                <a:latin typeface="Orator Std"/>
                <a:ea typeface="Roboto"/>
              </a:rPr>
              <a:t>@dsynbio #fosdem to ask questions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400">
                <a:solidFill>
                  <a:srgbClr val="4bacc6"/>
                </a:solidFill>
                <a:latin typeface="Orator Std"/>
              </a:rPr>
              <a:t>Gameplay loops</a:t>
            </a:r>
            <a:endParaRPr/>
          </a:p>
        </p:txBody>
      </p:sp>
      <p:sp>
        <p:nvSpPr>
          <p:cNvPr id="281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82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83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84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85" name="CustomShape 6"/>
          <p:cNvSpPr/>
          <p:nvPr/>
        </p:nvSpPr>
        <p:spPr>
          <a:xfrm>
            <a:off x="5943600" y="1371600"/>
            <a:ext cx="1064880" cy="3632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c00000"/>
                </a:solidFill>
                <a:latin typeface="Roboto Condensed"/>
                <a:ea typeface="Roboto Condensed"/>
              </a:rPr>
              <a:t>HARD</a:t>
            </a:r>
            <a:endParaRPr/>
          </a:p>
        </p:txBody>
      </p:sp>
      <p:sp>
        <p:nvSpPr>
          <p:cNvPr id="286" name="CustomShape 7"/>
          <p:cNvSpPr/>
          <p:nvPr/>
        </p:nvSpPr>
        <p:spPr>
          <a:xfrm>
            <a:off x="3733920" y="1840320"/>
            <a:ext cx="502740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Orator Std"/>
              </a:rPr>
              <a:t>Create synergies between ‘devices’</a:t>
            </a:r>
            <a:endParaRPr/>
          </a:p>
        </p:txBody>
      </p:sp>
      <p:sp>
        <p:nvSpPr>
          <p:cNvPr id="287" name="Line 8"/>
          <p:cNvSpPr/>
          <p:nvPr/>
        </p:nvSpPr>
        <p:spPr>
          <a:xfrm>
            <a:off x="533160" y="2209680"/>
            <a:ext cx="8001000" cy="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</p:sp>
      <p:pic>
        <p:nvPicPr>
          <p:cNvPr descr="" id="288" name="Picture 3"/>
          <p:cNvPicPr/>
          <p:nvPr/>
        </p:nvPicPr>
        <p:blipFill>
          <a:blip r:embed="rId2"/>
          <a:srcRect b="8953" l="15421" r="17397" t="7608"/>
          <a:stretch>
            <a:fillRect/>
          </a:stretch>
        </p:blipFill>
        <p:spPr>
          <a:xfrm>
            <a:off x="5105520" y="3048120"/>
            <a:ext cx="3508200" cy="3198600"/>
          </a:xfrm>
          <a:prstGeom prst="rect">
            <a:avLst/>
          </a:prstGeom>
          <a:ln>
            <a:noFill/>
          </a:ln>
        </p:spPr>
      </p:pic>
      <p:pic>
        <p:nvPicPr>
          <p:cNvPr descr="" id="289" name="Picture 13"/>
          <p:cNvPicPr/>
          <p:nvPr/>
        </p:nvPicPr>
        <p:blipFill>
          <a:blip r:embed="rId3"/>
          <a:stretch>
            <a:fillRect/>
          </a:stretch>
        </p:blipFill>
        <p:spPr>
          <a:xfrm rot="16907400">
            <a:off x="7705800" y="4525200"/>
            <a:ext cx="603360" cy="603360"/>
          </a:xfrm>
          <a:prstGeom prst="rect">
            <a:avLst/>
          </a:prstGeom>
          <a:ln>
            <a:noFill/>
          </a:ln>
        </p:spPr>
      </p:pic>
      <p:pic>
        <p:nvPicPr>
          <p:cNvPr descr="" id="290" name="Picture 6"/>
          <p:cNvPicPr/>
          <p:nvPr/>
        </p:nvPicPr>
        <p:blipFill>
          <a:blip r:embed="rId4"/>
          <a:srcRect b="9007" l="15169" r="14980" t="4119"/>
          <a:stretch>
            <a:fillRect/>
          </a:stretch>
        </p:blipFill>
        <p:spPr>
          <a:xfrm>
            <a:off x="5105520" y="3048120"/>
            <a:ext cx="3503520" cy="3198600"/>
          </a:xfrm>
          <a:prstGeom prst="rect">
            <a:avLst/>
          </a:prstGeom>
          <a:ln>
            <a:noFill/>
          </a:ln>
        </p:spPr>
      </p:pic>
      <p:pic>
        <p:nvPicPr>
          <p:cNvPr descr="" id="291" name="Picture 13"/>
          <p:cNvPicPr/>
          <p:nvPr/>
        </p:nvPicPr>
        <p:blipFill>
          <a:blip r:embed="rId5"/>
          <a:stretch>
            <a:fillRect/>
          </a:stretch>
        </p:blipFill>
        <p:spPr>
          <a:xfrm rot="16907400">
            <a:off x="7405920" y="4319280"/>
            <a:ext cx="567000" cy="567000"/>
          </a:xfrm>
          <a:prstGeom prst="rect">
            <a:avLst/>
          </a:prstGeom>
          <a:ln>
            <a:noFill/>
          </a:ln>
        </p:spPr>
      </p:pic>
      <p:pic>
        <p:nvPicPr>
          <p:cNvPr descr="" id="292" name="Picture 7"/>
          <p:cNvPicPr/>
          <p:nvPr/>
        </p:nvPicPr>
        <p:blipFill>
          <a:blip r:embed="rId6"/>
          <a:srcRect b="13654" l="15481" r="19707" t="5740"/>
          <a:stretch>
            <a:fillRect/>
          </a:stretch>
        </p:blipFill>
        <p:spPr>
          <a:xfrm>
            <a:off x="5105520" y="3048120"/>
            <a:ext cx="3503520" cy="3198600"/>
          </a:xfrm>
          <a:prstGeom prst="rect">
            <a:avLst/>
          </a:prstGeom>
          <a:ln>
            <a:noFill/>
          </a:ln>
        </p:spPr>
      </p:pic>
      <p:pic>
        <p:nvPicPr>
          <p:cNvPr descr="" id="293" name="Picture 13"/>
          <p:cNvPicPr/>
          <p:nvPr/>
        </p:nvPicPr>
        <p:blipFill>
          <a:blip r:embed="rId7"/>
          <a:stretch>
            <a:fillRect/>
          </a:stretch>
        </p:blipFill>
        <p:spPr>
          <a:xfrm rot="5641200">
            <a:off x="5578200" y="4509720"/>
            <a:ext cx="458640" cy="458640"/>
          </a:xfrm>
          <a:prstGeom prst="rect">
            <a:avLst/>
          </a:prstGeom>
          <a:ln>
            <a:noFill/>
          </a:ln>
        </p:spPr>
      </p:pic>
      <p:sp>
        <p:nvSpPr>
          <p:cNvPr id="294" name="CustomShape 9"/>
          <p:cNvSpPr/>
          <p:nvPr/>
        </p:nvSpPr>
        <p:spPr>
          <a:xfrm>
            <a:off x="3809880" y="4608720"/>
            <a:ext cx="638280" cy="27252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377f92"/>
            </a:solidFill>
            <a:round/>
          </a:ln>
        </p:spPr>
      </p:sp>
      <p:pic>
        <p:nvPicPr>
          <p:cNvPr descr="" id="295" name="Picture 5"/>
          <p:cNvPicPr/>
          <p:nvPr/>
        </p:nvPicPr>
        <p:blipFill>
          <a:blip r:embed="rId8"/>
          <a:stretch>
            <a:fillRect/>
          </a:stretch>
        </p:blipFill>
        <p:spPr>
          <a:xfrm>
            <a:off x="762120" y="3736080"/>
            <a:ext cx="2055600" cy="720000"/>
          </a:xfrm>
          <a:prstGeom prst="rect">
            <a:avLst/>
          </a:prstGeom>
          <a:ln>
            <a:noFill/>
          </a:ln>
        </p:spPr>
      </p:pic>
      <p:pic>
        <p:nvPicPr>
          <p:cNvPr descr="" id="296" name="Picture 5"/>
          <p:cNvPicPr/>
          <p:nvPr/>
        </p:nvPicPr>
        <p:blipFill>
          <a:blip r:embed="rId9"/>
          <a:stretch>
            <a:fillRect/>
          </a:stretch>
        </p:blipFill>
        <p:spPr>
          <a:xfrm>
            <a:off x="2133720" y="3733920"/>
            <a:ext cx="684000" cy="720000"/>
          </a:xfrm>
          <a:prstGeom prst="rect">
            <a:avLst/>
          </a:prstGeom>
          <a:ln>
            <a:noFill/>
          </a:ln>
        </p:spPr>
      </p:pic>
      <p:sp>
        <p:nvSpPr>
          <p:cNvPr id="297" name="CustomShape 10"/>
          <p:cNvSpPr/>
          <p:nvPr/>
        </p:nvSpPr>
        <p:spPr>
          <a:xfrm>
            <a:off x="2286000" y="4193280"/>
            <a:ext cx="363960" cy="209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800">
                <a:solidFill>
                  <a:srgbClr val="000000"/>
                </a:solidFill>
                <a:latin typeface="Roboto Condensed"/>
                <a:ea typeface="Roboto Condensed"/>
              </a:rPr>
              <a:t>RFP</a:t>
            </a:r>
            <a:endParaRPr/>
          </a:p>
        </p:txBody>
      </p:sp>
      <p:pic>
        <p:nvPicPr>
          <p:cNvPr descr="" id="298" name="Picture 5"/>
          <p:cNvPicPr/>
          <p:nvPr/>
        </p:nvPicPr>
        <p:blipFill>
          <a:blip r:embed="rId10"/>
          <a:stretch>
            <a:fillRect/>
          </a:stretch>
        </p:blipFill>
        <p:spPr>
          <a:xfrm>
            <a:off x="2819520" y="3736080"/>
            <a:ext cx="1979280" cy="720000"/>
          </a:xfrm>
          <a:prstGeom prst="rect">
            <a:avLst/>
          </a:prstGeom>
          <a:ln>
            <a:noFill/>
          </a:ln>
        </p:spPr>
      </p:pic>
      <p:sp>
        <p:nvSpPr>
          <p:cNvPr id="299" name="CustomShape 11"/>
          <p:cNvSpPr/>
          <p:nvPr/>
        </p:nvSpPr>
        <p:spPr>
          <a:xfrm>
            <a:off x="3505320" y="4193280"/>
            <a:ext cx="501120" cy="209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800">
                <a:solidFill>
                  <a:srgbClr val="000000"/>
                </a:solidFill>
                <a:latin typeface="Roboto Condensed"/>
                <a:ea typeface="Roboto Condensed"/>
              </a:rPr>
              <a:t>TetR</a:t>
            </a:r>
            <a:endParaRPr/>
          </a:p>
        </p:txBody>
      </p:sp>
      <p:pic>
        <p:nvPicPr>
          <p:cNvPr descr="" id="300" name="Picture 5"/>
          <p:cNvPicPr/>
          <p:nvPr/>
        </p:nvPicPr>
        <p:blipFill>
          <a:blip r:embed="rId11"/>
          <a:stretch>
            <a:fillRect/>
          </a:stretch>
        </p:blipFill>
        <p:spPr>
          <a:xfrm>
            <a:off x="762120" y="4728960"/>
            <a:ext cx="2055600" cy="720000"/>
          </a:xfrm>
          <a:prstGeom prst="rect">
            <a:avLst/>
          </a:prstGeom>
          <a:ln>
            <a:noFill/>
          </a:ln>
        </p:spPr>
      </p:pic>
      <p:pic>
        <p:nvPicPr>
          <p:cNvPr descr="" id="301" name="Picture 5"/>
          <p:cNvPicPr/>
          <p:nvPr/>
        </p:nvPicPr>
        <p:blipFill>
          <a:blip r:embed="rId12"/>
          <a:stretch>
            <a:fillRect/>
          </a:stretch>
        </p:blipFill>
        <p:spPr>
          <a:xfrm>
            <a:off x="2133720" y="4726800"/>
            <a:ext cx="684000" cy="720000"/>
          </a:xfrm>
          <a:prstGeom prst="rect">
            <a:avLst/>
          </a:prstGeom>
          <a:ln>
            <a:noFill/>
          </a:ln>
        </p:spPr>
      </p:pic>
      <p:sp>
        <p:nvSpPr>
          <p:cNvPr id="302" name="CustomShape 12"/>
          <p:cNvSpPr/>
          <p:nvPr/>
        </p:nvSpPr>
        <p:spPr>
          <a:xfrm>
            <a:off x="2209680" y="5186160"/>
            <a:ext cx="501120" cy="209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800">
                <a:solidFill>
                  <a:srgbClr val="000000"/>
                </a:solidFill>
                <a:latin typeface="Roboto Condensed"/>
                <a:ea typeface="Roboto Condensed"/>
              </a:rPr>
              <a:t>AmpR</a:t>
            </a:r>
            <a:endParaRPr/>
          </a:p>
        </p:txBody>
      </p:sp>
      <p:pic>
        <p:nvPicPr>
          <p:cNvPr descr="" id="303" name="Picture 5"/>
          <p:cNvPicPr/>
          <p:nvPr/>
        </p:nvPicPr>
        <p:blipFill>
          <a:blip r:embed="rId13"/>
          <a:stretch>
            <a:fillRect/>
          </a:stretch>
        </p:blipFill>
        <p:spPr>
          <a:xfrm>
            <a:off x="2819520" y="4728960"/>
            <a:ext cx="1979280" cy="720000"/>
          </a:xfrm>
          <a:prstGeom prst="rect">
            <a:avLst/>
          </a:prstGeom>
          <a:ln>
            <a:noFill/>
          </a:ln>
        </p:spPr>
      </p:pic>
      <p:sp>
        <p:nvSpPr>
          <p:cNvPr id="304" name="CustomShape 13"/>
          <p:cNvSpPr/>
          <p:nvPr/>
        </p:nvSpPr>
        <p:spPr>
          <a:xfrm>
            <a:off x="3505320" y="5186160"/>
            <a:ext cx="501120" cy="209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800">
                <a:solidFill>
                  <a:srgbClr val="000000"/>
                </a:solidFill>
                <a:latin typeface="Roboto Condensed"/>
                <a:ea typeface="Roboto Condensed"/>
              </a:rPr>
              <a:t>LacI</a:t>
            </a:r>
            <a:endParaRPr/>
          </a:p>
        </p:txBody>
      </p:sp>
      <p:sp>
        <p:nvSpPr>
          <p:cNvPr id="305" name="CustomShape 14"/>
          <p:cNvSpPr/>
          <p:nvPr/>
        </p:nvSpPr>
        <p:spPr>
          <a:xfrm>
            <a:off x="883800" y="5211360"/>
            <a:ext cx="455400" cy="1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5000" lIns="90000" rIns="90000" tIns="0"/>
          <a:p>
            <a:pPr algn="ctr">
              <a:lnSpc>
                <a:spcPct val="100000"/>
              </a:lnSpc>
            </a:pPr>
            <a:r>
              <a:rPr b="1" lang="en" sz="780">
                <a:solidFill>
                  <a:srgbClr val="000000"/>
                </a:solidFill>
                <a:latin typeface="Roboto Condensed"/>
                <a:ea typeface="Roboto Condensed"/>
              </a:rPr>
              <a:t>pTet</a:t>
            </a:r>
            <a:endParaRPr/>
          </a:p>
        </p:txBody>
      </p:sp>
      <p:sp>
        <p:nvSpPr>
          <p:cNvPr id="306" name="CustomShape 15"/>
          <p:cNvSpPr/>
          <p:nvPr/>
        </p:nvSpPr>
        <p:spPr>
          <a:xfrm>
            <a:off x="3429000" y="4772520"/>
            <a:ext cx="638280" cy="638280"/>
          </a:xfrm>
          <a:prstGeom prst="rect">
            <a:avLst/>
          </a:prstGeom>
          <a:noFill/>
          <a:ln cap="rnd" w="6480">
            <a:solidFill>
              <a:srgbClr val="f79646"/>
            </a:solidFill>
            <a:custDash>
              <a:ds d="-74672960000" sp="1225000000"/>
            </a:custDash>
            <a:round/>
          </a:ln>
        </p:spPr>
      </p:sp>
      <p:sp>
        <p:nvSpPr>
          <p:cNvPr id="307" name="Line 16"/>
          <p:cNvSpPr/>
          <p:nvPr/>
        </p:nvSpPr>
        <p:spPr>
          <a:xfrm>
            <a:off x="3504960" y="5412240"/>
            <a:ext cx="0" cy="152280"/>
          </a:xfrm>
          <a:prstGeom prst="line">
            <a:avLst/>
          </a:prstGeom>
          <a:ln w="12600">
            <a:solidFill>
              <a:srgbClr val="f79646"/>
            </a:solidFill>
            <a:round/>
          </a:ln>
        </p:spPr>
      </p:sp>
      <p:sp>
        <p:nvSpPr>
          <p:cNvPr id="308" name="Line 17"/>
          <p:cNvSpPr/>
          <p:nvPr/>
        </p:nvSpPr>
        <p:spPr>
          <a:xfrm flipH="1">
            <a:off x="533160" y="5564520"/>
            <a:ext cx="2971800" cy="0"/>
          </a:xfrm>
          <a:prstGeom prst="line">
            <a:avLst/>
          </a:prstGeom>
          <a:ln w="12600">
            <a:solidFill>
              <a:srgbClr val="f79646"/>
            </a:solidFill>
            <a:round/>
          </a:ln>
        </p:spPr>
      </p:sp>
      <p:sp>
        <p:nvSpPr>
          <p:cNvPr id="309" name="Line 18"/>
          <p:cNvSpPr/>
          <p:nvPr/>
        </p:nvSpPr>
        <p:spPr>
          <a:xfrm>
            <a:off x="533160" y="4116960"/>
            <a:ext cx="0" cy="1447560"/>
          </a:xfrm>
          <a:prstGeom prst="line">
            <a:avLst/>
          </a:prstGeom>
          <a:ln w="12600">
            <a:solidFill>
              <a:srgbClr val="f79646"/>
            </a:solidFill>
            <a:round/>
          </a:ln>
        </p:spPr>
      </p:sp>
      <p:sp>
        <p:nvSpPr>
          <p:cNvPr id="310" name="Line 19"/>
          <p:cNvSpPr/>
          <p:nvPr/>
        </p:nvSpPr>
        <p:spPr>
          <a:xfrm>
            <a:off x="761760" y="4040640"/>
            <a:ext cx="0" cy="182880"/>
          </a:xfrm>
          <a:prstGeom prst="line">
            <a:avLst/>
          </a:prstGeom>
          <a:ln w="12600">
            <a:solidFill>
              <a:srgbClr val="f79646"/>
            </a:solidFill>
            <a:round/>
          </a:ln>
        </p:spPr>
      </p:sp>
      <p:sp>
        <p:nvSpPr>
          <p:cNvPr id="311" name="Line 20"/>
          <p:cNvSpPr/>
          <p:nvPr/>
        </p:nvSpPr>
        <p:spPr>
          <a:xfrm flipH="1">
            <a:off x="533160" y="4116960"/>
            <a:ext cx="228600" cy="0"/>
          </a:xfrm>
          <a:prstGeom prst="line">
            <a:avLst/>
          </a:prstGeom>
          <a:ln w="12600">
            <a:solidFill>
              <a:srgbClr val="f79646"/>
            </a:solidFill>
            <a:round/>
          </a:ln>
        </p:spPr>
      </p:sp>
      <p:sp>
        <p:nvSpPr>
          <p:cNvPr id="312" name="Line 21"/>
          <p:cNvSpPr/>
          <p:nvPr/>
        </p:nvSpPr>
        <p:spPr>
          <a:xfrm>
            <a:off x="3733560" y="4421520"/>
            <a:ext cx="0" cy="152640"/>
          </a:xfrm>
          <a:prstGeom prst="line">
            <a:avLst/>
          </a:prstGeom>
          <a:ln w="12600">
            <a:solidFill>
              <a:srgbClr val="4a7ebb"/>
            </a:solidFill>
            <a:round/>
          </a:ln>
        </p:spPr>
      </p:sp>
      <p:sp>
        <p:nvSpPr>
          <p:cNvPr id="313" name="Line 22"/>
          <p:cNvSpPr/>
          <p:nvPr/>
        </p:nvSpPr>
        <p:spPr>
          <a:xfrm flipH="1">
            <a:off x="1143000" y="4574160"/>
            <a:ext cx="2590560" cy="0"/>
          </a:xfrm>
          <a:prstGeom prst="line">
            <a:avLst/>
          </a:prstGeom>
          <a:ln w="12600">
            <a:solidFill>
              <a:srgbClr val="4a7ebb"/>
            </a:solidFill>
            <a:round/>
          </a:ln>
        </p:spPr>
      </p:sp>
      <p:sp>
        <p:nvSpPr>
          <p:cNvPr id="314" name="CustomShape 23"/>
          <p:cNvSpPr/>
          <p:nvPr/>
        </p:nvSpPr>
        <p:spPr>
          <a:xfrm>
            <a:off x="3429000" y="3781800"/>
            <a:ext cx="638280" cy="638280"/>
          </a:xfrm>
          <a:prstGeom prst="rect">
            <a:avLst/>
          </a:prstGeom>
          <a:noFill/>
          <a:ln cap="rnd" w="6480">
            <a:solidFill>
              <a:srgbClr val="0070c0"/>
            </a:solidFill>
            <a:custDash>
              <a:ds d="-74672960000" sp="1225000000"/>
            </a:custDash>
            <a:round/>
          </a:ln>
        </p:spPr>
      </p:sp>
      <p:sp>
        <p:nvSpPr>
          <p:cNvPr id="315" name="Line 24"/>
          <p:cNvSpPr/>
          <p:nvPr/>
        </p:nvSpPr>
        <p:spPr>
          <a:xfrm>
            <a:off x="1143000" y="4574160"/>
            <a:ext cx="0" cy="152280"/>
          </a:xfrm>
          <a:prstGeom prst="line">
            <a:avLst/>
          </a:prstGeom>
          <a:ln w="12600">
            <a:solidFill>
              <a:srgbClr val="4a7ebb"/>
            </a:solidFill>
            <a:round/>
          </a:ln>
        </p:spPr>
      </p:sp>
      <p:sp>
        <p:nvSpPr>
          <p:cNvPr id="316" name="Line 25"/>
          <p:cNvSpPr/>
          <p:nvPr/>
        </p:nvSpPr>
        <p:spPr>
          <a:xfrm flipH="1">
            <a:off x="1066680" y="4726440"/>
            <a:ext cx="152280" cy="0"/>
          </a:xfrm>
          <a:prstGeom prst="line">
            <a:avLst/>
          </a:prstGeom>
          <a:ln w="12600">
            <a:solidFill>
              <a:srgbClr val="4a7ebb"/>
            </a:solidFill>
            <a:round/>
          </a:ln>
        </p:spPr>
      </p:sp>
      <p:sp>
        <p:nvSpPr>
          <p:cNvPr id="317" name="CustomShape 26"/>
          <p:cNvSpPr/>
          <p:nvPr/>
        </p:nvSpPr>
        <p:spPr>
          <a:xfrm>
            <a:off x="380880" y="2590920"/>
            <a:ext cx="4265280" cy="5756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</a:rPr>
              <a:t>Craft complex devices to create genetic networks</a:t>
            </a:r>
            <a:endParaRPr/>
          </a:p>
        </p:txBody>
      </p:sp>
      <p:sp>
        <p:nvSpPr>
          <p:cNvPr id="318" name="CustomShape 27"/>
          <p:cNvSpPr/>
          <p:nvPr/>
        </p:nvSpPr>
        <p:spPr>
          <a:xfrm>
            <a:off x="1219320" y="5715000"/>
            <a:ext cx="2741400" cy="5756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</a:rPr>
              <a:t>Bi-stable switch between </a:t>
            </a:r>
            <a:r>
              <a:rPr lang="en" sz="1600">
                <a:solidFill>
                  <a:srgbClr val="c00000"/>
                </a:solidFill>
                <a:latin typeface="Roboto Condensed"/>
                <a:ea typeface="Roboto Condensed"/>
              </a:rPr>
              <a:t>RFP </a:t>
            </a: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</a:rPr>
              <a:t>and</a:t>
            </a:r>
            <a:r>
              <a:rPr lang="en" sz="1600">
                <a:solidFill>
                  <a:srgbClr val="c00000"/>
                </a:solidFill>
                <a:latin typeface="Roboto Condensed"/>
                <a:ea typeface="Roboto Condensed"/>
              </a:rPr>
              <a:t> </a:t>
            </a:r>
            <a:r>
              <a:rPr lang="en" sz="1600">
                <a:solidFill>
                  <a:srgbClr val="0070c0"/>
                </a:solidFill>
                <a:latin typeface="Roboto Condensed"/>
                <a:ea typeface="Roboto Condensed"/>
              </a:rPr>
              <a:t>Ampicillin Resistance</a:t>
            </a:r>
            <a:endParaRPr/>
          </a:p>
        </p:txBody>
      </p:sp>
      <p:sp>
        <p:nvSpPr>
          <p:cNvPr id="319" name="Line 28"/>
          <p:cNvSpPr/>
          <p:nvPr/>
        </p:nvSpPr>
        <p:spPr>
          <a:xfrm>
            <a:off x="717480" y="5662080"/>
            <a:ext cx="182880" cy="0"/>
          </a:xfrm>
          <a:prstGeom prst="line">
            <a:avLst/>
          </a:prstGeom>
          <a:ln w="19080">
            <a:solidFill>
              <a:srgbClr val="c00000"/>
            </a:solidFill>
            <a:round/>
          </a:ln>
        </p:spPr>
      </p:sp>
      <p:sp>
        <p:nvSpPr>
          <p:cNvPr id="320" name="Line 29"/>
          <p:cNvSpPr/>
          <p:nvPr/>
        </p:nvSpPr>
        <p:spPr>
          <a:xfrm>
            <a:off x="808920" y="5662080"/>
            <a:ext cx="0" cy="228600"/>
          </a:xfrm>
          <a:prstGeom prst="line">
            <a:avLst/>
          </a:prstGeom>
          <a:ln w="19080">
            <a:solidFill>
              <a:srgbClr val="c00000"/>
            </a:solidFill>
            <a:round/>
          </a:ln>
        </p:spPr>
      </p:sp>
      <p:sp>
        <p:nvSpPr>
          <p:cNvPr id="321" name="CustomShape 30"/>
          <p:cNvSpPr/>
          <p:nvPr/>
        </p:nvSpPr>
        <p:spPr>
          <a:xfrm>
            <a:off x="609480" y="5943600"/>
            <a:ext cx="455400" cy="25632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35000" sp="-74672960000"/>
            </a:custDash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" sz="1100">
                <a:solidFill>
                  <a:srgbClr val="c00000"/>
                </a:solidFill>
                <a:latin typeface="Roboto Condensed Light"/>
                <a:ea typeface="Roboto Condensed Light"/>
              </a:rPr>
              <a:t>IPTG</a:t>
            </a:r>
            <a:endParaRPr/>
          </a:p>
        </p:txBody>
      </p:sp>
      <p:sp>
        <p:nvSpPr>
          <p:cNvPr id="322" name="Line 31"/>
          <p:cNvSpPr/>
          <p:nvPr/>
        </p:nvSpPr>
        <p:spPr>
          <a:xfrm flipV="1">
            <a:off x="3809880" y="4492800"/>
            <a:ext cx="0" cy="182880"/>
          </a:xfrm>
          <a:prstGeom prst="line">
            <a:avLst/>
          </a:prstGeom>
          <a:ln w="19080">
            <a:solidFill>
              <a:srgbClr val="4bacc6"/>
            </a:solidFill>
            <a:round/>
          </a:ln>
        </p:spPr>
      </p:sp>
      <p:sp>
        <p:nvSpPr>
          <p:cNvPr id="323" name="Line 32"/>
          <p:cNvSpPr/>
          <p:nvPr/>
        </p:nvSpPr>
        <p:spPr>
          <a:xfrm>
            <a:off x="3809880" y="4584240"/>
            <a:ext cx="228600" cy="0"/>
          </a:xfrm>
          <a:prstGeom prst="line">
            <a:avLst/>
          </a:prstGeom>
          <a:ln w="19080">
            <a:solidFill>
              <a:srgbClr val="4bacc6"/>
            </a:solidFill>
            <a:round/>
          </a:ln>
        </p:spPr>
      </p:sp>
      <p:sp>
        <p:nvSpPr>
          <p:cNvPr id="324" name="CustomShape 33"/>
          <p:cNvSpPr/>
          <p:nvPr/>
        </p:nvSpPr>
        <p:spPr>
          <a:xfrm>
            <a:off x="4114800" y="4462920"/>
            <a:ext cx="379080" cy="25632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35000" sp="-74672960000"/>
            </a:custDash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" sz="1100">
                <a:solidFill>
                  <a:srgbClr val="4bacc6"/>
                </a:solidFill>
                <a:latin typeface="Roboto Condensed Light"/>
                <a:ea typeface="Roboto Condensed Light"/>
              </a:rPr>
              <a:t>aTc</a:t>
            </a:r>
            <a:endParaRPr/>
          </a:p>
        </p:txBody>
      </p:sp>
    </p:spTree>
  </p:cSld>
  <p:timing>
    <p:tnLst>
      <p:par>
        <p:cTn dur="indefinite" id="127" nodeType="tmRoot" restart="never">
          <p:childTnLst>
            <p:seq>
              <p:cTn dur="indefinite" id="128" nodeType="mainSeq">
                <p:childTnLst>
                  <p:par>
                    <p:cTn fill="hold" id="129">
                      <p:stCondLst>
                        <p:cond delay="indefinite"/>
                      </p:stCondLst>
                      <p:childTnLst>
                        <p:par>
                          <p:cTn fill="hold" id="130">
                            <p:stCondLst>
                              <p:cond delay="0"/>
                            </p:stCondLst>
                            <p:childTnLst>
                              <p:par>
                                <p:cTn fill="hold" id="1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3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4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2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326" name="CustomShape 1"/>
          <p:cNvSpPr/>
          <p:nvPr/>
        </p:nvSpPr>
        <p:spPr>
          <a:xfrm>
            <a:off x="2133720" y="2743200"/>
            <a:ext cx="510372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400">
                <a:solidFill>
                  <a:srgbClr val="4bacc6"/>
                </a:solidFill>
                <a:latin typeface="Orator Std"/>
              </a:rPr>
              <a:t>CONCLUSION</a:t>
            </a:r>
            <a:endParaRPr/>
          </a:p>
        </p:txBody>
      </p:sp>
      <p:sp>
        <p:nvSpPr>
          <p:cNvPr id="327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28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29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33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47400" y="2590920"/>
            <a:ext cx="1112760" cy="1141200"/>
          </a:xfrm>
          <a:prstGeom prst="rect">
            <a:avLst/>
          </a:prstGeom>
          <a:ln>
            <a:noFill/>
          </a:ln>
        </p:spPr>
      </p:pic>
      <p:sp>
        <p:nvSpPr>
          <p:cNvPr id="331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332" name="Picture 13"/>
          <p:cNvPicPr/>
          <p:nvPr/>
        </p:nvPicPr>
        <p:blipFill>
          <a:blip r:embed="rId3"/>
          <a:stretch>
            <a:fillRect/>
          </a:stretch>
        </p:blipFill>
        <p:spPr>
          <a:xfrm rot="20980200">
            <a:off x="6628680" y="2513520"/>
            <a:ext cx="1827000" cy="1827000"/>
          </a:xfrm>
          <a:prstGeom prst="rect">
            <a:avLst/>
          </a:prstGeom>
          <a:ln>
            <a:noFill/>
          </a:ln>
        </p:spPr>
      </p:pic>
      <p:pic>
        <p:nvPicPr>
          <p:cNvPr descr="" id="333" name="Picture 13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7469280" y="6248520"/>
            <a:ext cx="760320" cy="76032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3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335" name="CustomShape 1"/>
          <p:cNvSpPr/>
          <p:nvPr/>
        </p:nvSpPr>
        <p:spPr>
          <a:xfrm>
            <a:off x="457200" y="2286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000">
                <a:solidFill>
                  <a:srgbClr val="4bacc6"/>
                </a:solidFill>
                <a:latin typeface="Orator Std"/>
              </a:rPr>
              <a:t>Ero.coli: results</a:t>
            </a:r>
            <a:endParaRPr/>
          </a:p>
        </p:txBody>
      </p:sp>
      <p:sp>
        <p:nvSpPr>
          <p:cNvPr id="336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37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38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39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40" name="CustomShape 6"/>
          <p:cNvSpPr/>
          <p:nvPr/>
        </p:nvSpPr>
        <p:spPr>
          <a:xfrm>
            <a:off x="762120" y="2133720"/>
            <a:ext cx="6322680" cy="6987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Courier New"/>
              <a:buChar char="o"/>
            </a:pPr>
            <a:r>
              <a:rPr lang="en" sz="2600">
                <a:solidFill>
                  <a:srgbClr val="000000"/>
                </a:solidFill>
                <a:latin typeface="Roboto Condensed"/>
                <a:ea typeface="Roboto Condensed"/>
              </a:rPr>
              <a:t> </a:t>
            </a:r>
            <a:r>
              <a:rPr lang="en" sz="2600">
                <a:solidFill>
                  <a:srgbClr val="000000"/>
                </a:solidFill>
                <a:latin typeface="Roboto Condensed"/>
                <a:ea typeface="Roboto Condensed"/>
              </a:rPr>
              <a:t>'Best design' award</a:t>
            </a:r>
            <a:endParaRPr/>
          </a:p>
          <a:p>
            <a:pPr>
              <a:lnSpc>
                <a:spcPct val="100000"/>
              </a:lnSpc>
              <a:buFont typeface="Courier New"/>
              <a:buChar char="o"/>
            </a:pPr>
            <a:r>
              <a:rPr lang="en" sz="2600">
                <a:solidFill>
                  <a:srgbClr val="000000"/>
                </a:solidFill>
                <a:latin typeface="Roboto Condensed"/>
                <a:ea typeface="Roboto Condensed"/>
              </a:rPr>
              <a:t> </a:t>
            </a:r>
            <a:r>
              <a:rPr lang="en" sz="2600">
                <a:solidFill>
                  <a:srgbClr val="000000"/>
                </a:solidFill>
                <a:latin typeface="Roboto Condensed"/>
                <a:ea typeface="Roboto Condensed"/>
              </a:rPr>
              <a:t>'Audience choice' award</a:t>
            </a:r>
            <a:endParaRPr/>
          </a:p>
        </p:txBody>
      </p:sp>
      <p:pic>
        <p:nvPicPr>
          <p:cNvPr descr="" id="341" name="Picture 13"/>
          <p:cNvPicPr/>
          <p:nvPr/>
        </p:nvPicPr>
        <p:blipFill>
          <a:blip r:embed="rId2"/>
          <a:stretch>
            <a:fillRect/>
          </a:stretch>
        </p:blipFill>
        <p:spPr>
          <a:xfrm rot="19242000">
            <a:off x="7943040" y="5657040"/>
            <a:ext cx="1289160" cy="1289160"/>
          </a:xfrm>
          <a:prstGeom prst="rect">
            <a:avLst/>
          </a:prstGeom>
          <a:ln>
            <a:noFill/>
          </a:ln>
        </p:spPr>
      </p:pic>
      <p:sp>
        <p:nvSpPr>
          <p:cNvPr id="342" name="CustomShape 7"/>
          <p:cNvSpPr/>
          <p:nvPr/>
        </p:nvSpPr>
        <p:spPr>
          <a:xfrm>
            <a:off x="533520" y="1600200"/>
            <a:ext cx="3488400" cy="6980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 u="sng">
                <a:solidFill>
                  <a:srgbClr val="595959"/>
                </a:solidFill>
                <a:latin typeface="Orator Std"/>
              </a:rPr>
              <a:t>IGAM4ER competition</a:t>
            </a:r>
            <a:endParaRPr/>
          </a:p>
        </p:txBody>
      </p:sp>
      <p:pic>
        <p:nvPicPr>
          <p:cNvPr descr="" id="34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766560" y="1383480"/>
            <a:ext cx="1828080" cy="1616040"/>
          </a:xfrm>
          <a:prstGeom prst="rect">
            <a:avLst/>
          </a:prstGeom>
          <a:ln>
            <a:noFill/>
          </a:ln>
        </p:spPr>
      </p:pic>
      <p:pic>
        <p:nvPicPr>
          <p:cNvPr descr="" id="344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468880" y="3291840"/>
            <a:ext cx="4296960" cy="3367080"/>
          </a:xfrm>
          <a:prstGeom prst="rect">
            <a:avLst/>
          </a:prstGeom>
          <a:ln>
            <a:noFill/>
          </a:ln>
        </p:spPr>
      </p:pic>
      <p:pic>
        <p:nvPicPr>
          <p:cNvPr descr="" id="345" name="Picture 13"/>
          <p:cNvPicPr/>
          <p:nvPr/>
        </p:nvPicPr>
        <p:blipFill>
          <a:blip r:embed="rId5"/>
          <a:stretch>
            <a:fillRect/>
          </a:stretch>
        </p:blipFill>
        <p:spPr>
          <a:xfrm rot="3256200">
            <a:off x="1171080" y="3205080"/>
            <a:ext cx="834120" cy="83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35" nodeType="tmRoot" restart="never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457200" y="2286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000">
                <a:solidFill>
                  <a:srgbClr val="4bacc6"/>
                </a:solidFill>
                <a:latin typeface="Orator Std"/>
              </a:rPr>
              <a:t>Ero.coli: prospects</a:t>
            </a:r>
            <a:endParaRPr/>
          </a:p>
        </p:txBody>
      </p:sp>
      <p:sp>
        <p:nvSpPr>
          <p:cNvPr id="348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49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50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51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352" name="CustomShape 6"/>
          <p:cNvSpPr/>
          <p:nvPr/>
        </p:nvSpPr>
        <p:spPr>
          <a:xfrm>
            <a:off x="762120" y="2133720"/>
            <a:ext cx="6322680" cy="13086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  <a:buFont typeface="Courier New"/>
              <a:buChar char="o"/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‘</a:t>
            </a: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Proof of concept’ demo</a:t>
            </a:r>
            <a:endParaRPr/>
          </a:p>
          <a:p>
            <a:pPr>
              <a:lnSpc>
                <a:spcPct val="100000"/>
              </a:lnSpc>
              <a:buFont typeface="Courier New"/>
              <a:buChar char="o"/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 </a:t>
            </a: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Polish</a:t>
            </a:r>
            <a:endParaRPr/>
          </a:p>
          <a:p>
            <a:pPr>
              <a:lnSpc>
                <a:spcPct val="100000"/>
              </a:lnSpc>
              <a:buFont typeface="Courier New"/>
              <a:buChar char="o"/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 </a:t>
            </a: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Test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353" name="Picture 18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95280"/>
            <a:ext cx="2171520" cy="1750680"/>
          </a:xfrm>
          <a:prstGeom prst="rect">
            <a:avLst/>
          </a:prstGeom>
          <a:ln>
            <a:noFill/>
          </a:ln>
        </p:spPr>
      </p:pic>
      <p:pic>
        <p:nvPicPr>
          <p:cNvPr descr="" id="354" name="Picture 13"/>
          <p:cNvPicPr/>
          <p:nvPr/>
        </p:nvPicPr>
        <p:blipFill>
          <a:blip r:embed="rId3"/>
          <a:stretch>
            <a:fillRect/>
          </a:stretch>
        </p:blipFill>
        <p:spPr>
          <a:xfrm rot="1634400">
            <a:off x="6800400" y="2456280"/>
            <a:ext cx="986040" cy="986040"/>
          </a:xfrm>
          <a:prstGeom prst="rect">
            <a:avLst/>
          </a:prstGeom>
          <a:ln>
            <a:noFill/>
          </a:ln>
        </p:spPr>
      </p:pic>
      <p:sp>
        <p:nvSpPr>
          <p:cNvPr id="355" name="CustomShape 7"/>
          <p:cNvSpPr/>
          <p:nvPr/>
        </p:nvSpPr>
        <p:spPr>
          <a:xfrm>
            <a:off x="533520" y="1600200"/>
            <a:ext cx="236052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 u="sng">
                <a:solidFill>
                  <a:srgbClr val="595959"/>
                </a:solidFill>
                <a:latin typeface="Orator Std"/>
              </a:rPr>
              <a:t>Short term </a:t>
            </a:r>
            <a:endParaRPr/>
          </a:p>
        </p:txBody>
      </p:sp>
      <p:sp>
        <p:nvSpPr>
          <p:cNvPr id="356" name="CustomShape 8"/>
          <p:cNvSpPr/>
          <p:nvPr/>
        </p:nvSpPr>
        <p:spPr>
          <a:xfrm>
            <a:off x="533520" y="3581280"/>
            <a:ext cx="236052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 u="sng">
                <a:solidFill>
                  <a:srgbClr val="595959"/>
                </a:solidFill>
                <a:latin typeface="Orator Std"/>
              </a:rPr>
              <a:t>Long haul </a:t>
            </a:r>
            <a:endParaRPr/>
          </a:p>
        </p:txBody>
      </p:sp>
      <p:sp>
        <p:nvSpPr>
          <p:cNvPr id="357" name="CustomShape 9"/>
          <p:cNvSpPr/>
          <p:nvPr/>
        </p:nvSpPr>
        <p:spPr>
          <a:xfrm>
            <a:off x="457200" y="4343400"/>
            <a:ext cx="129348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Multiplayer</a:t>
            </a:r>
            <a:endParaRPr/>
          </a:p>
        </p:txBody>
      </p:sp>
      <p:sp>
        <p:nvSpPr>
          <p:cNvPr id="358" name="CustomShape 10"/>
          <p:cNvSpPr/>
          <p:nvPr/>
        </p:nvSpPr>
        <p:spPr>
          <a:xfrm>
            <a:off x="1371600" y="5105520"/>
            <a:ext cx="167472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Collaborations</a:t>
            </a:r>
            <a:endParaRPr/>
          </a:p>
        </p:txBody>
      </p:sp>
      <p:sp>
        <p:nvSpPr>
          <p:cNvPr id="359" name="CustomShape 11"/>
          <p:cNvSpPr/>
          <p:nvPr/>
        </p:nvSpPr>
        <p:spPr>
          <a:xfrm>
            <a:off x="2819520" y="4267080"/>
            <a:ext cx="236052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Crowd-sourcing</a:t>
            </a:r>
            <a:endParaRPr/>
          </a:p>
        </p:txBody>
      </p:sp>
      <p:sp>
        <p:nvSpPr>
          <p:cNvPr id="360" name="CustomShape 12"/>
          <p:cNvSpPr/>
          <p:nvPr/>
        </p:nvSpPr>
        <p:spPr>
          <a:xfrm>
            <a:off x="6248520" y="4952880"/>
            <a:ext cx="2619720" cy="6980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Learning tool for MOOCS</a:t>
            </a:r>
            <a:endParaRPr/>
          </a:p>
        </p:txBody>
      </p:sp>
      <p:sp>
        <p:nvSpPr>
          <p:cNvPr id="361" name="CustomShape 13"/>
          <p:cNvSpPr/>
          <p:nvPr/>
        </p:nvSpPr>
        <p:spPr>
          <a:xfrm>
            <a:off x="3429000" y="5181480"/>
            <a:ext cx="236052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Simulation tool</a:t>
            </a:r>
            <a:endParaRPr/>
          </a:p>
        </p:txBody>
      </p:sp>
      <p:sp>
        <p:nvSpPr>
          <p:cNvPr id="362" name="CustomShape 14"/>
          <p:cNvSpPr/>
          <p:nvPr/>
        </p:nvSpPr>
        <p:spPr>
          <a:xfrm>
            <a:off x="5334120" y="4191120"/>
            <a:ext cx="2360520" cy="393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Roboto Condensed"/>
                <a:ea typeface="Roboto Condensed"/>
              </a:rPr>
              <a:t>Real-Lab experiments</a:t>
            </a:r>
            <a:endParaRPr/>
          </a:p>
        </p:txBody>
      </p:sp>
    </p:spTree>
  </p:cSld>
  <p:timing>
    <p:tnLst>
      <p:par>
        <p:cTn dur="indefinite" id="137" nodeType="tmRoot" restart="never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6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533520" y="0"/>
            <a:ext cx="10969560" cy="4493880"/>
          </a:xfrm>
          <a:prstGeom prst="rect">
            <a:avLst/>
          </a:prstGeom>
          <a:ln>
            <a:noFill/>
          </a:ln>
        </p:spPr>
      </p:pic>
      <p:pic>
        <p:nvPicPr>
          <p:cNvPr descr="" id="364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003920" y="5751720"/>
            <a:ext cx="1113120" cy="629280"/>
          </a:xfrm>
          <a:prstGeom prst="rect">
            <a:avLst/>
          </a:prstGeom>
          <a:ln>
            <a:noFill/>
          </a:ln>
        </p:spPr>
      </p:pic>
      <p:pic>
        <p:nvPicPr>
          <p:cNvPr descr="" id="365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595160" y="5904000"/>
            <a:ext cx="1239480" cy="509760"/>
          </a:xfrm>
          <a:prstGeom prst="rect">
            <a:avLst/>
          </a:prstGeom>
          <a:ln>
            <a:noFill/>
          </a:ln>
        </p:spPr>
      </p:pic>
      <p:pic>
        <p:nvPicPr>
          <p:cNvPr descr="" id="366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86680" y="5807520"/>
            <a:ext cx="950760" cy="547560"/>
          </a:xfrm>
          <a:prstGeom prst="rect">
            <a:avLst/>
          </a:prstGeom>
          <a:ln>
            <a:noFill/>
          </a:ln>
        </p:spPr>
      </p:pic>
      <p:pic>
        <p:nvPicPr>
          <p:cNvPr descr="" id="367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0" y="4883040"/>
            <a:ext cx="547920" cy="328320"/>
          </a:xfrm>
          <a:prstGeom prst="rect">
            <a:avLst/>
          </a:prstGeom>
          <a:ln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260640" y="4848480"/>
            <a:ext cx="8608680" cy="6375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84d1"/>
                </a:solidFill>
                <a:latin typeface="Orator Std"/>
                <a:ea typeface="Roboto"/>
              </a:rPr>
              <a:t>@dsynbio #fosdem to ask questions</a:t>
            </a:r>
            <a:endParaRPr/>
          </a:p>
        </p:txBody>
      </p:sp>
      <p:sp>
        <p:nvSpPr>
          <p:cNvPr id="369" name="CustomShape 2"/>
          <p:cNvSpPr/>
          <p:nvPr/>
        </p:nvSpPr>
        <p:spPr>
          <a:xfrm>
            <a:off x="457200" y="3352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000">
                <a:solidFill>
                  <a:srgbClr val="4bacc6"/>
                </a:solidFill>
                <a:latin typeface="Orator Std"/>
              </a:rPr>
              <a:t>visit dsynbio.com</a:t>
            </a:r>
            <a:endParaRPr/>
          </a:p>
        </p:txBody>
      </p:sp>
    </p:spTree>
  </p:cSld>
  <p:timing>
    <p:tnLst>
      <p:par>
        <p:cTn dur="indefinite" id="139" nodeType="tmRoot" restart="never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3200">
                <a:solidFill>
                  <a:srgbClr val="4bacc6"/>
                </a:solidFill>
                <a:latin typeface="Orator Std"/>
              </a:rPr>
              <a:t>Synthetic Biology: THE XXIst century technology</a:t>
            </a:r>
            <a:endParaRPr/>
          </a:p>
        </p:txBody>
      </p:sp>
      <p:sp>
        <p:nvSpPr>
          <p:cNvPr id="117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18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19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20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12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320" y="4343400"/>
            <a:ext cx="3427200" cy="1927080"/>
          </a:xfrm>
          <a:prstGeom prst="rect">
            <a:avLst/>
          </a:prstGeom>
          <a:ln>
            <a:noFill/>
          </a:ln>
        </p:spPr>
      </p:pic>
      <p:sp>
        <p:nvSpPr>
          <p:cNvPr id="122" name="CustomShape 6"/>
          <p:cNvSpPr/>
          <p:nvPr/>
        </p:nvSpPr>
        <p:spPr>
          <a:xfrm>
            <a:off x="838080" y="2666880"/>
            <a:ext cx="2589120" cy="100368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1225000000" sp="-74672960000"/>
            </a:custDash>
          </a:ln>
        </p:spPr>
        <p:txBody>
          <a:bodyPr bIns="45000" lIns="90000" rIns="90000" tIns="45000"/>
          <a:p>
            <a:pPr algn="just">
              <a:lnSpc>
                <a:spcPct val="100000"/>
              </a:lnSpc>
            </a:pPr>
            <a:r>
              <a:rPr lang="en">
                <a:solidFill>
                  <a:srgbClr val="808080"/>
                </a:solidFill>
                <a:latin typeface="Orator Std"/>
                <a:ea typeface="Roboto Condensed Light"/>
              </a:rPr>
              <a:t>World trend:</a:t>
            </a:r>
            <a:r>
              <a:rPr lang="en" sz="2000">
                <a:solidFill>
                  <a:srgbClr val="808080"/>
                </a:solidFill>
                <a:latin typeface="Orator Std"/>
                <a:ea typeface="Roboto Condensed Light"/>
              </a:rPr>
              <a:t> 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-"/>
            </a:pPr>
            <a:r>
              <a:rPr lang="en" sz="2000">
                <a:solidFill>
                  <a:srgbClr val="000000"/>
                </a:solidFill>
                <a:latin typeface="Roboto Condensed Light"/>
                <a:ea typeface="Roboto Condensed Light"/>
              </a:rPr>
              <a:t>$1.1 billion in 2010;</a:t>
            </a:r>
            <a:endParaRPr/>
          </a:p>
          <a:p>
            <a:pPr algn="just">
              <a:lnSpc>
                <a:spcPct val="100000"/>
              </a:lnSpc>
              <a:buFont typeface="StarSymbol"/>
              <a:buChar char="-"/>
            </a:pPr>
            <a:r>
              <a:rPr lang="en" sz="2000">
                <a:solidFill>
                  <a:srgbClr val="000000"/>
                </a:solidFill>
                <a:latin typeface="Roboto Condensed Light"/>
                <a:ea typeface="Roboto Condensed Light"/>
              </a:rPr>
              <a:t>$10.8 billion in 2016</a:t>
            </a:r>
            <a:endParaRPr/>
          </a:p>
        </p:txBody>
      </p:sp>
      <p:pic>
        <p:nvPicPr>
          <p:cNvPr descr="" id="12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238880" y="2362320"/>
            <a:ext cx="1253520" cy="4113000"/>
          </a:xfrm>
          <a:prstGeom prst="rect">
            <a:avLst/>
          </a:prstGeom>
          <a:ln>
            <a:noFill/>
          </a:ln>
        </p:spPr>
      </p:pic>
      <p:sp>
        <p:nvSpPr>
          <p:cNvPr id="124" name="CustomShape 7"/>
          <p:cNvSpPr/>
          <p:nvPr/>
        </p:nvSpPr>
        <p:spPr>
          <a:xfrm>
            <a:off x="3657600" y="2648520"/>
            <a:ext cx="2970000" cy="130860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1225000000" sp="-74672960000"/>
            </a:custDash>
          </a:ln>
        </p:spPr>
        <p:txBody>
          <a:bodyPr bIns="45000" lIns="90000" rIns="90000" tIns="45000"/>
          <a:p>
            <a:pPr algn="just">
              <a:lnSpc>
                <a:spcPct val="100000"/>
              </a:lnSpc>
            </a:pPr>
            <a:r>
              <a:rPr lang="en">
                <a:solidFill>
                  <a:srgbClr val="808080"/>
                </a:solidFill>
                <a:latin typeface="Orator Std"/>
                <a:ea typeface="Roboto Condensed Light"/>
              </a:rPr>
              <a:t>86% of adults</a:t>
            </a:r>
            <a:r>
              <a:rPr lang="en" sz="2000">
                <a:solidFill>
                  <a:srgbClr val="808080"/>
                </a:solidFill>
                <a:latin typeface="Orator Std"/>
                <a:ea typeface="Roboto Condensed Light"/>
              </a:rPr>
              <a:t> </a:t>
            </a:r>
            <a:endParaRPr/>
          </a:p>
          <a:p>
            <a:pPr algn="just">
              <a:lnSpc>
                <a:spcPct val="100000"/>
              </a:lnSpc>
            </a:pPr>
            <a:r>
              <a:rPr b="1" lang="en" sz="2000">
                <a:solidFill>
                  <a:srgbClr val="595959"/>
                </a:solidFill>
                <a:latin typeface="Roboto Condensed Light"/>
                <a:ea typeface="Roboto Condensed Light"/>
              </a:rPr>
              <a:t>don't know or know hardly anything about synthetic biology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52280" y="457200"/>
            <a:ext cx="8959320" cy="10954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3200">
                <a:solidFill>
                  <a:srgbClr val="4bacc6"/>
                </a:solidFill>
                <a:latin typeface="Orator Std"/>
              </a:rPr>
              <a:t>Synthetic Biology: BioBricks, BioBricks everywhere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27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28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29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30" name="CustomShape 5"/>
          <p:cNvSpPr/>
          <p:nvPr/>
        </p:nvSpPr>
        <p:spPr>
          <a:xfrm>
            <a:off x="1943280" y="1575000"/>
            <a:ext cx="5256000" cy="69876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-74672960000" sp="1225000000"/>
            </a:custDash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 sz="2000">
                <a:solidFill>
                  <a:srgbClr val="000000"/>
                </a:solidFill>
                <a:latin typeface="Orator Std"/>
                <a:ea typeface="Roboto"/>
              </a:rPr>
              <a:t>Apply engineering methods to biological systems</a:t>
            </a:r>
            <a:endParaRPr/>
          </a:p>
        </p:txBody>
      </p:sp>
      <p:pic>
        <p:nvPicPr>
          <p:cNvPr descr="" id="13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9480" y="1523880"/>
            <a:ext cx="836280" cy="836280"/>
          </a:xfrm>
          <a:prstGeom prst="rect">
            <a:avLst/>
          </a:prstGeom>
          <a:ln>
            <a:noFill/>
          </a:ln>
        </p:spPr>
      </p:pic>
      <p:pic>
        <p:nvPicPr>
          <p:cNvPr descr="" id="132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772400" y="1447920"/>
            <a:ext cx="510480" cy="1217520"/>
          </a:xfrm>
          <a:prstGeom prst="rect">
            <a:avLst/>
          </a:prstGeom>
          <a:ln>
            <a:noFill/>
          </a:ln>
        </p:spPr>
      </p:pic>
      <p:sp>
        <p:nvSpPr>
          <p:cNvPr id="133" name="CustomShape 6"/>
          <p:cNvSpPr/>
          <p:nvPr/>
        </p:nvSpPr>
        <p:spPr>
          <a:xfrm>
            <a:off x="1181160" y="3352680"/>
            <a:ext cx="7122960" cy="6375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31859c"/>
                </a:solidFill>
                <a:latin typeface="Roboto Light"/>
                <a:ea typeface="Roboto Light"/>
              </a:rPr>
              <a:t>Extend or modify the behaviour of living organisms, and program them to do useful, reliable and controlable tasks</a:t>
            </a:r>
            <a:endParaRPr/>
          </a:p>
        </p:txBody>
      </p:sp>
      <p:sp>
        <p:nvSpPr>
          <p:cNvPr id="134" name="CustomShape 7"/>
          <p:cNvSpPr/>
          <p:nvPr/>
        </p:nvSpPr>
        <p:spPr>
          <a:xfrm>
            <a:off x="3352680" y="2738880"/>
            <a:ext cx="2512800" cy="4546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2400">
                <a:solidFill>
                  <a:srgbClr val="595959"/>
                </a:solidFill>
                <a:latin typeface="Orator Std"/>
                <a:ea typeface="Roboto"/>
              </a:rPr>
              <a:t>TO</a:t>
            </a:r>
            <a:endParaRPr/>
          </a:p>
        </p:txBody>
      </p:sp>
      <p:pic>
        <p:nvPicPr>
          <p:cNvPr descr="" id="13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36760" y="4267080"/>
            <a:ext cx="1028520" cy="823680"/>
          </a:xfrm>
          <a:prstGeom prst="rect">
            <a:avLst/>
          </a:prstGeom>
          <a:ln>
            <a:noFill/>
          </a:ln>
        </p:spPr>
      </p:pic>
      <p:pic>
        <p:nvPicPr>
          <p:cNvPr descr="" id="136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310200" y="4572000"/>
            <a:ext cx="1085760" cy="233280"/>
          </a:xfrm>
          <a:prstGeom prst="rect">
            <a:avLst/>
          </a:prstGeom>
          <a:ln>
            <a:noFill/>
          </a:ln>
        </p:spPr>
      </p:pic>
      <p:pic>
        <p:nvPicPr>
          <p:cNvPr descr="" id="13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4876920" y="4267080"/>
            <a:ext cx="1028520" cy="823680"/>
          </a:xfrm>
          <a:prstGeom prst="rect">
            <a:avLst/>
          </a:prstGeom>
          <a:ln>
            <a:noFill/>
          </a:ln>
        </p:spPr>
      </p:pic>
      <p:pic>
        <p:nvPicPr>
          <p:cNvPr descr="" id="138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4791600" y="4538520"/>
            <a:ext cx="1085760" cy="233280"/>
          </a:xfrm>
          <a:prstGeom prst="rect">
            <a:avLst/>
          </a:prstGeom>
          <a:ln>
            <a:noFill/>
          </a:ln>
        </p:spPr>
      </p:pic>
      <p:pic>
        <p:nvPicPr>
          <p:cNvPr descr="" id="139" name="Picture 5"/>
          <p:cNvPicPr/>
          <p:nvPr/>
        </p:nvPicPr>
        <p:blipFill>
          <a:blip r:embed="rId8"/>
          <a:stretch>
            <a:fillRect/>
          </a:stretch>
        </p:blipFill>
        <p:spPr>
          <a:xfrm>
            <a:off x="4056840" y="4267080"/>
            <a:ext cx="1028520" cy="823680"/>
          </a:xfrm>
          <a:prstGeom prst="rect">
            <a:avLst/>
          </a:prstGeom>
          <a:ln>
            <a:noFill/>
          </a:ln>
        </p:spPr>
      </p:pic>
      <p:pic>
        <p:nvPicPr>
          <p:cNvPr descr="" id="140" name="Picture 7"/>
          <p:cNvPicPr/>
          <p:nvPr/>
        </p:nvPicPr>
        <p:blipFill>
          <a:blip r:embed="rId9"/>
          <a:stretch>
            <a:fillRect/>
          </a:stretch>
        </p:blipFill>
        <p:spPr>
          <a:xfrm>
            <a:off x="4046400" y="4556880"/>
            <a:ext cx="1085760" cy="233280"/>
          </a:xfrm>
          <a:prstGeom prst="rect">
            <a:avLst/>
          </a:prstGeom>
          <a:ln>
            <a:noFill/>
          </a:ln>
        </p:spPr>
      </p:pic>
      <p:sp>
        <p:nvSpPr>
          <p:cNvPr id="141" name="CustomShape 8"/>
          <p:cNvSpPr/>
          <p:nvPr/>
        </p:nvSpPr>
        <p:spPr>
          <a:xfrm>
            <a:off x="3809880" y="5029200"/>
            <a:ext cx="156024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595959"/>
                </a:solidFill>
                <a:latin typeface="Roboto"/>
                <a:ea typeface="Roboto"/>
              </a:rPr>
              <a:t>‘</a:t>
            </a:r>
            <a:r>
              <a:rPr lang="en">
                <a:solidFill>
                  <a:srgbClr val="595959"/>
                </a:solidFill>
                <a:latin typeface="Roboto"/>
                <a:ea typeface="Roboto"/>
              </a:rPr>
              <a:t>Biobrick’</a:t>
            </a:r>
            <a:endParaRPr/>
          </a:p>
        </p:txBody>
      </p:sp>
      <p:pic>
        <p:nvPicPr>
          <p:cNvPr descr="" id="142" name="Picture 8"/>
          <p:cNvPicPr/>
          <p:nvPr/>
        </p:nvPicPr>
        <p:blipFill>
          <a:blip r:embed="rId10"/>
          <a:stretch>
            <a:fillRect/>
          </a:stretch>
        </p:blipFill>
        <p:spPr>
          <a:xfrm>
            <a:off x="2019240" y="5562720"/>
            <a:ext cx="822240" cy="628560"/>
          </a:xfrm>
          <a:prstGeom prst="rect">
            <a:avLst/>
          </a:prstGeom>
          <a:ln>
            <a:noFill/>
          </a:ln>
        </p:spPr>
      </p:pic>
      <p:pic>
        <p:nvPicPr>
          <p:cNvPr descr="" id="143" name="Picture 9"/>
          <p:cNvPicPr/>
          <p:nvPr/>
        </p:nvPicPr>
        <p:blipFill>
          <a:blip r:embed="rId11"/>
          <a:stretch>
            <a:fillRect/>
          </a:stretch>
        </p:blipFill>
        <p:spPr>
          <a:xfrm>
            <a:off x="2933640" y="5867280"/>
            <a:ext cx="4189320" cy="232920"/>
          </a:xfrm>
          <a:prstGeom prst="rect">
            <a:avLst/>
          </a:prstGeom>
          <a:ln>
            <a:noFill/>
          </a:ln>
        </p:spPr>
      </p:pic>
      <p:sp>
        <p:nvSpPr>
          <p:cNvPr id="144" name="Line 9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</p:spTree>
  </p:cSld>
  <p:timing>
    <p:tnLst>
      <p:par>
        <p:cTn dur="indefinite" id="5" nodeType="tmRoot" restart="never">
          <p:childTnLst>
            <p:seq>
              <p:cTn dur="indefinite" id="6" nodeType="mainSeq">
                <p:childTnLst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after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id="14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1000"/>
                            </p:stCondLst>
                            <p:childTnLst>
                              <p:par>
                                <p:cTn fill="hold" id="16" nodeType="after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1000" id="18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2000"/>
                            </p:stCondLst>
                            <p:childTnLst>
                              <p:par>
                                <p:cTn fill="hold" id="20" nodeType="after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22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146" name="Line 1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47" name="Line 2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48" name="Line 3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14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2019240" y="5562720"/>
            <a:ext cx="822240" cy="628560"/>
          </a:xfrm>
          <a:prstGeom prst="rect">
            <a:avLst/>
          </a:prstGeom>
          <a:ln>
            <a:noFill/>
          </a:ln>
        </p:spPr>
      </p:pic>
      <p:pic>
        <p:nvPicPr>
          <p:cNvPr descr="" id="15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933640" y="5867280"/>
            <a:ext cx="4189320" cy="232920"/>
          </a:xfrm>
          <a:prstGeom prst="rect">
            <a:avLst/>
          </a:prstGeom>
          <a:ln>
            <a:noFill/>
          </a:ln>
        </p:spPr>
      </p:pic>
      <p:sp>
        <p:nvSpPr>
          <p:cNvPr id="151" name="Line 4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15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52280" y="304920"/>
            <a:ext cx="4484880" cy="3655800"/>
          </a:xfrm>
          <a:prstGeom prst="rect">
            <a:avLst/>
          </a:prstGeom>
          <a:ln w="9360">
            <a:noFill/>
          </a:ln>
        </p:spPr>
      </p:pic>
      <p:pic>
        <p:nvPicPr>
          <p:cNvPr descr="" id="15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152280" y="304920"/>
            <a:ext cx="1278360" cy="181080"/>
          </a:xfrm>
          <a:prstGeom prst="rect">
            <a:avLst/>
          </a:prstGeom>
          <a:ln w="9360">
            <a:noFill/>
          </a:ln>
        </p:spPr>
      </p:pic>
      <p:sp>
        <p:nvSpPr>
          <p:cNvPr id="154" name="CustomShape 5"/>
          <p:cNvSpPr/>
          <p:nvPr/>
        </p:nvSpPr>
        <p:spPr>
          <a:xfrm>
            <a:off x="219600" y="304920"/>
            <a:ext cx="1141200" cy="226800"/>
          </a:xfrm>
          <a:prstGeom prst="rect">
            <a:avLst/>
          </a:prstGeom>
          <a:noFill/>
          <a:ln w="25560">
            <a:solidFill>
              <a:srgbClr val="93cddd"/>
            </a:solidFill>
            <a:round/>
          </a:ln>
        </p:spPr>
      </p:sp>
      <p:pic>
        <p:nvPicPr>
          <p:cNvPr descr="" id="155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4724280" y="2819520"/>
            <a:ext cx="4265280" cy="2741400"/>
          </a:xfrm>
          <a:prstGeom prst="rect">
            <a:avLst/>
          </a:prstGeom>
          <a:ln w="9360">
            <a:noFill/>
          </a:ln>
        </p:spPr>
      </p:pic>
      <p:pic>
        <p:nvPicPr>
          <p:cNvPr descr="" id="156" name="Picture 3"/>
          <p:cNvPicPr/>
          <p:nvPr/>
        </p:nvPicPr>
        <p:blipFill>
          <a:blip r:embed="rId7"/>
          <a:stretch>
            <a:fillRect/>
          </a:stretch>
        </p:blipFill>
        <p:spPr>
          <a:xfrm>
            <a:off x="4800600" y="2590920"/>
            <a:ext cx="2398680" cy="226800"/>
          </a:xfrm>
          <a:prstGeom prst="rect">
            <a:avLst/>
          </a:prstGeom>
          <a:ln w="9360">
            <a:noFill/>
          </a:ln>
        </p:spPr>
      </p:pic>
      <p:sp>
        <p:nvSpPr>
          <p:cNvPr id="157" name="CustomShape 6"/>
          <p:cNvSpPr/>
          <p:nvPr/>
        </p:nvSpPr>
        <p:spPr>
          <a:xfrm>
            <a:off x="4724280" y="2590920"/>
            <a:ext cx="2436480" cy="226800"/>
          </a:xfrm>
          <a:prstGeom prst="rect">
            <a:avLst/>
          </a:prstGeom>
          <a:noFill/>
          <a:ln w="25560">
            <a:solidFill>
              <a:srgbClr val="93cddd"/>
            </a:solidFill>
            <a:round/>
          </a:ln>
        </p:spPr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8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5095080" y="5288040"/>
            <a:ext cx="628560" cy="33948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5029200" y="4572000"/>
            <a:ext cx="76032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 Light"/>
                <a:ea typeface="Roboto Condensed Light"/>
              </a:rPr>
              <a:t>RBS</a:t>
            </a:r>
            <a:endParaRPr/>
          </a:p>
        </p:txBody>
      </p:sp>
      <p:pic>
        <p:nvPicPr>
          <p:cNvPr descr="" id="160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457200" y="274680"/>
            <a:ext cx="8227800" cy="94284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3200">
                <a:solidFill>
                  <a:srgbClr val="4bacc6"/>
                </a:solidFill>
                <a:latin typeface="Orator Std"/>
              </a:rPr>
              <a:t>Synthetic Biology: Design</a:t>
            </a:r>
            <a:endParaRPr/>
          </a:p>
        </p:txBody>
      </p:sp>
      <p:sp>
        <p:nvSpPr>
          <p:cNvPr id="162" name="Line 3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63" name="Line 4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64" name="Line 5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165" name="Picture 13"/>
          <p:cNvPicPr/>
          <p:nvPr/>
        </p:nvPicPr>
        <p:blipFill>
          <a:blip r:embed="rId3">
            <a:lum bright="-10000" contrast="10000"/>
          </a:blip>
          <a:stretch>
            <a:fillRect/>
          </a:stretch>
        </p:blipFill>
        <p:spPr>
          <a:xfrm rot="5400000">
            <a:off x="5106960" y="1064880"/>
            <a:ext cx="1674720" cy="1674720"/>
          </a:xfrm>
          <a:prstGeom prst="rect">
            <a:avLst/>
          </a:prstGeom>
          <a:ln>
            <a:noFill/>
          </a:ln>
        </p:spPr>
      </p:pic>
      <p:pic>
        <p:nvPicPr>
          <p:cNvPr descr="" id="166" name="Picture 2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5880600" y="2068920"/>
            <a:ext cx="355680" cy="1446120"/>
          </a:xfrm>
          <a:prstGeom prst="rect">
            <a:avLst/>
          </a:prstGeom>
          <a:ln>
            <a:noFill/>
          </a:ln>
        </p:spPr>
      </p:pic>
      <p:pic>
        <p:nvPicPr>
          <p:cNvPr descr="" id="167" name="Picture 13"/>
          <p:cNvPicPr/>
          <p:nvPr/>
        </p:nvPicPr>
        <p:blipFill>
          <a:blip r:embed="rId5">
            <a:lum bright="10000" contrast="-10000"/>
          </a:blip>
          <a:stretch>
            <a:fillRect/>
          </a:stretch>
        </p:blipFill>
        <p:spPr>
          <a:xfrm rot="5400000">
            <a:off x="5106960" y="1064880"/>
            <a:ext cx="1674720" cy="1674720"/>
          </a:xfrm>
          <a:prstGeom prst="rect">
            <a:avLst/>
          </a:prstGeom>
          <a:ln>
            <a:noFill/>
          </a:ln>
        </p:spPr>
      </p:pic>
      <p:sp>
        <p:nvSpPr>
          <p:cNvPr id="168" name="CustomShape 6"/>
          <p:cNvSpPr/>
          <p:nvPr/>
        </p:nvSpPr>
        <p:spPr>
          <a:xfrm>
            <a:off x="4952880" y="1447920"/>
            <a:ext cx="1979280" cy="760320"/>
          </a:xfrm>
          <a:prstGeom prst="ellipse">
            <a:avLst/>
          </a:prstGeom>
          <a:solidFill>
            <a:srgbClr val="1ab233"/>
          </a:solidFill>
          <a:ln w="25560">
            <a:solidFill>
              <a:srgbClr val="ffffff"/>
            </a:solidFill>
            <a:round/>
          </a:ln>
        </p:spPr>
      </p:sp>
      <p:pic>
        <p:nvPicPr>
          <p:cNvPr descr="" id="169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3848040" y="5029200"/>
            <a:ext cx="455400" cy="598320"/>
          </a:xfrm>
          <a:prstGeom prst="rect">
            <a:avLst/>
          </a:prstGeom>
          <a:ln>
            <a:noFill/>
          </a:ln>
        </p:spPr>
      </p:pic>
      <p:sp>
        <p:nvSpPr>
          <p:cNvPr id="170" name="CustomShape 7"/>
          <p:cNvSpPr/>
          <p:nvPr/>
        </p:nvSpPr>
        <p:spPr>
          <a:xfrm>
            <a:off x="3505320" y="4572000"/>
            <a:ext cx="129348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 Light"/>
                <a:ea typeface="Roboto Condensed Light"/>
              </a:rPr>
              <a:t>Promoter</a:t>
            </a:r>
            <a:endParaRPr/>
          </a:p>
        </p:txBody>
      </p:sp>
      <p:pic>
        <p:nvPicPr>
          <p:cNvPr descr="" id="171" name="Picture 4"/>
          <p:cNvPicPr/>
          <p:nvPr/>
        </p:nvPicPr>
        <p:blipFill>
          <a:blip r:embed="rId7"/>
          <a:stretch>
            <a:fillRect/>
          </a:stretch>
        </p:blipFill>
        <p:spPr>
          <a:xfrm>
            <a:off x="7871760" y="5288040"/>
            <a:ext cx="333000" cy="339480"/>
          </a:xfrm>
          <a:prstGeom prst="rect">
            <a:avLst/>
          </a:prstGeom>
          <a:ln>
            <a:noFill/>
          </a:ln>
        </p:spPr>
      </p:pic>
      <p:sp>
        <p:nvSpPr>
          <p:cNvPr id="172" name="CustomShape 8"/>
          <p:cNvSpPr/>
          <p:nvPr/>
        </p:nvSpPr>
        <p:spPr>
          <a:xfrm>
            <a:off x="7315200" y="4572000"/>
            <a:ext cx="144612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 Light"/>
                <a:ea typeface="Roboto Condensed Light"/>
              </a:rPr>
              <a:t>Terminator</a:t>
            </a:r>
            <a:endParaRPr/>
          </a:p>
        </p:txBody>
      </p:sp>
      <p:pic>
        <p:nvPicPr>
          <p:cNvPr descr="" id="173" name="Picture 13"/>
          <p:cNvPicPr/>
          <p:nvPr/>
        </p:nvPicPr>
        <p:blipFill>
          <a:blip r:embed="rId8"/>
          <a:stretch>
            <a:fillRect/>
          </a:stretch>
        </p:blipFill>
        <p:spPr>
          <a:xfrm rot="5400000">
            <a:off x="5106960" y="1064880"/>
            <a:ext cx="1674720" cy="1674720"/>
          </a:xfrm>
          <a:prstGeom prst="rect">
            <a:avLst/>
          </a:prstGeom>
          <a:ln>
            <a:noFill/>
          </a:ln>
        </p:spPr>
      </p:pic>
      <p:sp>
        <p:nvSpPr>
          <p:cNvPr id="174" name="CustomShape 9"/>
          <p:cNvSpPr/>
          <p:nvPr/>
        </p:nvSpPr>
        <p:spPr>
          <a:xfrm>
            <a:off x="5105520" y="1523880"/>
            <a:ext cx="1598400" cy="607680"/>
          </a:xfrm>
          <a:prstGeom prst="ellipse">
            <a:avLst/>
          </a:prstGeom>
          <a:solidFill>
            <a:srgbClr val="1ab233"/>
          </a:solidFill>
          <a:ln w="25560">
            <a:noFill/>
          </a:ln>
        </p:spPr>
      </p:sp>
      <p:pic>
        <p:nvPicPr>
          <p:cNvPr descr="" id="175" name="Picture 5"/>
          <p:cNvPicPr/>
          <p:nvPr/>
        </p:nvPicPr>
        <p:blipFill>
          <a:blip r:embed="rId9"/>
          <a:stretch>
            <a:fillRect/>
          </a:stretch>
        </p:blipFill>
        <p:spPr>
          <a:xfrm>
            <a:off x="6367320" y="5364360"/>
            <a:ext cx="674640" cy="263160"/>
          </a:xfrm>
          <a:prstGeom prst="rect">
            <a:avLst/>
          </a:prstGeom>
          <a:ln>
            <a:noFill/>
          </a:ln>
        </p:spPr>
      </p:pic>
      <p:sp>
        <p:nvSpPr>
          <p:cNvPr id="176" name="CustomShape 10"/>
          <p:cNvSpPr/>
          <p:nvPr/>
        </p:nvSpPr>
        <p:spPr>
          <a:xfrm>
            <a:off x="6324480" y="4572000"/>
            <a:ext cx="76032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 Light"/>
                <a:ea typeface="Roboto Condensed Light"/>
              </a:rPr>
              <a:t>Gene</a:t>
            </a:r>
            <a:endParaRPr/>
          </a:p>
        </p:txBody>
      </p:sp>
      <p:sp>
        <p:nvSpPr>
          <p:cNvPr id="177" name="CustomShape 11"/>
          <p:cNvSpPr/>
          <p:nvPr/>
        </p:nvSpPr>
        <p:spPr>
          <a:xfrm>
            <a:off x="6400800" y="5867280"/>
            <a:ext cx="60768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en">
                <a:solidFill>
                  <a:srgbClr val="000000"/>
                </a:solidFill>
                <a:latin typeface="Roboto Condensed Light"/>
                <a:ea typeface="Roboto Condensed Light"/>
              </a:rPr>
              <a:t>GFP</a:t>
            </a:r>
            <a:endParaRPr/>
          </a:p>
        </p:txBody>
      </p:sp>
      <p:sp>
        <p:nvSpPr>
          <p:cNvPr id="178" name="CustomShape 12"/>
          <p:cNvSpPr/>
          <p:nvPr/>
        </p:nvSpPr>
        <p:spPr>
          <a:xfrm>
            <a:off x="5105520" y="5867280"/>
            <a:ext cx="60768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en">
                <a:solidFill>
                  <a:srgbClr val="000000"/>
                </a:solidFill>
                <a:latin typeface="Roboto Condensed Light"/>
                <a:ea typeface="Roboto Condensed Light"/>
              </a:rPr>
              <a:t>50%</a:t>
            </a:r>
            <a:endParaRPr/>
          </a:p>
        </p:txBody>
      </p:sp>
      <p:pic>
        <p:nvPicPr>
          <p:cNvPr descr="" id="179" name="Picture 6"/>
          <p:cNvPicPr/>
          <p:nvPr/>
        </p:nvPicPr>
        <p:blipFill>
          <a:blip r:embed="rId10"/>
          <a:stretch>
            <a:fillRect/>
          </a:stretch>
        </p:blipFill>
        <p:spPr>
          <a:xfrm>
            <a:off x="5105520" y="5299920"/>
            <a:ext cx="628560" cy="339480"/>
          </a:xfrm>
          <a:prstGeom prst="rect">
            <a:avLst/>
          </a:prstGeom>
          <a:ln>
            <a:noFill/>
          </a:ln>
        </p:spPr>
      </p:pic>
      <p:sp>
        <p:nvSpPr>
          <p:cNvPr id="180" name="CustomShape 13"/>
          <p:cNvSpPr/>
          <p:nvPr/>
        </p:nvSpPr>
        <p:spPr>
          <a:xfrm>
            <a:off x="5105520" y="5879160"/>
            <a:ext cx="60768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en">
                <a:solidFill>
                  <a:srgbClr val="000000"/>
                </a:solidFill>
                <a:latin typeface="Roboto Condensed Light"/>
                <a:ea typeface="Roboto Condensed Light"/>
              </a:rPr>
              <a:t>25%</a:t>
            </a:r>
            <a:endParaRPr/>
          </a:p>
        </p:txBody>
      </p:sp>
      <p:sp>
        <p:nvSpPr>
          <p:cNvPr id="181" name="Line 14"/>
          <p:cNvSpPr/>
          <p:nvPr/>
        </p:nvSpPr>
        <p:spPr>
          <a:xfrm>
            <a:off x="5790960" y="5486400"/>
            <a:ext cx="533520" cy="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2" name="Line 15"/>
          <p:cNvSpPr/>
          <p:nvPr/>
        </p:nvSpPr>
        <p:spPr>
          <a:xfrm>
            <a:off x="7162560" y="5486400"/>
            <a:ext cx="685800" cy="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3" name="Line 16"/>
          <p:cNvSpPr/>
          <p:nvPr/>
        </p:nvSpPr>
        <p:spPr>
          <a:xfrm>
            <a:off x="4267080" y="5486400"/>
            <a:ext cx="762120" cy="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4" name="Line 17"/>
          <p:cNvSpPr/>
          <p:nvPr/>
        </p:nvSpPr>
        <p:spPr>
          <a:xfrm>
            <a:off x="6019560" y="2209680"/>
            <a:ext cx="0" cy="30492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85" name="Line 18"/>
          <p:cNvSpPr/>
          <p:nvPr/>
        </p:nvSpPr>
        <p:spPr>
          <a:xfrm>
            <a:off x="6019560" y="3047760"/>
            <a:ext cx="0" cy="30492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86" name="Line 19"/>
          <p:cNvSpPr/>
          <p:nvPr/>
        </p:nvSpPr>
        <p:spPr>
          <a:xfrm flipH="1">
            <a:off x="4114800" y="3352680"/>
            <a:ext cx="1904760" cy="3808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87" name="CustomShape 20"/>
          <p:cNvSpPr/>
          <p:nvPr/>
        </p:nvSpPr>
        <p:spPr>
          <a:xfrm>
            <a:off x="3581280" y="3733920"/>
            <a:ext cx="1064880" cy="363240"/>
          </a:xfrm>
          <a:prstGeom prst="rect">
            <a:avLst/>
          </a:prstGeom>
          <a:solidFill>
            <a:srgbClr val="ffffff"/>
          </a:solidFill>
          <a:ln w="9360">
            <a:solidFill>
              <a:srgbClr val="4f81bd"/>
            </a:solidFill>
            <a:round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31859c"/>
                </a:solidFill>
                <a:latin typeface="Orator Std"/>
              </a:rPr>
              <a:t>WHEN?</a:t>
            </a:r>
            <a:endParaRPr/>
          </a:p>
        </p:txBody>
      </p:sp>
      <p:sp>
        <p:nvSpPr>
          <p:cNvPr id="188" name="CustomShape 21"/>
          <p:cNvSpPr/>
          <p:nvPr/>
        </p:nvSpPr>
        <p:spPr>
          <a:xfrm>
            <a:off x="6248520" y="3733920"/>
            <a:ext cx="1064880" cy="363240"/>
          </a:xfrm>
          <a:prstGeom prst="rect">
            <a:avLst/>
          </a:prstGeom>
          <a:solidFill>
            <a:srgbClr val="ffffff"/>
          </a:solidFill>
          <a:ln w="9360">
            <a:solidFill>
              <a:srgbClr val="4f81bd"/>
            </a:solidFill>
            <a:round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31859c"/>
                </a:solidFill>
                <a:latin typeface="Orator Std"/>
              </a:rPr>
              <a:t>WHAT?</a:t>
            </a:r>
            <a:endParaRPr/>
          </a:p>
        </p:txBody>
      </p:sp>
      <p:sp>
        <p:nvSpPr>
          <p:cNvPr id="189" name="CustomShape 22"/>
          <p:cNvSpPr/>
          <p:nvPr/>
        </p:nvSpPr>
        <p:spPr>
          <a:xfrm>
            <a:off x="4800600" y="3733920"/>
            <a:ext cx="1293480" cy="636840"/>
          </a:xfrm>
          <a:prstGeom prst="rect">
            <a:avLst/>
          </a:prstGeom>
          <a:solidFill>
            <a:srgbClr val="ffffff"/>
          </a:solidFill>
          <a:ln w="9360">
            <a:solidFill>
              <a:srgbClr val="4f81bd"/>
            </a:solidFill>
            <a:round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31859c"/>
                </a:solidFill>
                <a:latin typeface="Orator Std"/>
              </a:rPr>
              <a:t>HOW MUCH?</a:t>
            </a:r>
            <a:endParaRPr/>
          </a:p>
        </p:txBody>
      </p:sp>
      <p:sp>
        <p:nvSpPr>
          <p:cNvPr id="190" name="CustomShape 23"/>
          <p:cNvSpPr/>
          <p:nvPr/>
        </p:nvSpPr>
        <p:spPr>
          <a:xfrm>
            <a:off x="7467480" y="3733920"/>
            <a:ext cx="1064880" cy="363240"/>
          </a:xfrm>
          <a:prstGeom prst="rect">
            <a:avLst/>
          </a:prstGeom>
          <a:solidFill>
            <a:srgbClr val="ffffff"/>
          </a:solidFill>
          <a:ln w="9360">
            <a:solidFill>
              <a:srgbClr val="4f81bd"/>
            </a:solidFill>
            <a:round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31859c"/>
                </a:solidFill>
                <a:latin typeface="Orator Std"/>
              </a:rPr>
              <a:t>End</a:t>
            </a:r>
            <a:endParaRPr/>
          </a:p>
        </p:txBody>
      </p:sp>
      <p:sp>
        <p:nvSpPr>
          <p:cNvPr id="191" name="Line 24"/>
          <p:cNvSpPr/>
          <p:nvPr/>
        </p:nvSpPr>
        <p:spPr>
          <a:xfrm flipH="1">
            <a:off x="5448240" y="3352680"/>
            <a:ext cx="571320" cy="3808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92" name="Line 25"/>
          <p:cNvSpPr/>
          <p:nvPr/>
        </p:nvSpPr>
        <p:spPr>
          <a:xfrm>
            <a:off x="6019560" y="3352680"/>
            <a:ext cx="762120" cy="3808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93" name="Line 26"/>
          <p:cNvSpPr/>
          <p:nvPr/>
        </p:nvSpPr>
        <p:spPr>
          <a:xfrm>
            <a:off x="6019560" y="3352680"/>
            <a:ext cx="1981440" cy="3808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94" name="Line 27"/>
          <p:cNvSpPr/>
          <p:nvPr/>
        </p:nvSpPr>
        <p:spPr>
          <a:xfrm>
            <a:off x="1676160" y="2209680"/>
            <a:ext cx="0" cy="30492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95" name="Line 28"/>
          <p:cNvSpPr/>
          <p:nvPr/>
        </p:nvSpPr>
        <p:spPr>
          <a:xfrm>
            <a:off x="1676160" y="3124080"/>
            <a:ext cx="0" cy="38088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sp>
        <p:nvSpPr>
          <p:cNvPr id="196" name="Line 29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197" name="Line 30"/>
          <p:cNvSpPr/>
          <p:nvPr/>
        </p:nvSpPr>
        <p:spPr>
          <a:xfrm flipH="1">
            <a:off x="2743200" y="1904760"/>
            <a:ext cx="1981080" cy="0"/>
          </a:xfrm>
          <a:prstGeom prst="line">
            <a:avLst/>
          </a:prstGeom>
          <a:ln w="3240">
            <a:solidFill>
              <a:srgbClr val="bfbfbf"/>
            </a:solidFill>
            <a:round/>
          </a:ln>
        </p:spPr>
      </p:sp>
      <p:sp>
        <p:nvSpPr>
          <p:cNvPr id="198" name="Line 31"/>
          <p:cNvSpPr/>
          <p:nvPr/>
        </p:nvSpPr>
        <p:spPr>
          <a:xfrm flipH="1">
            <a:off x="2819160" y="2819160"/>
            <a:ext cx="1828800" cy="0"/>
          </a:xfrm>
          <a:prstGeom prst="line">
            <a:avLst/>
          </a:prstGeom>
          <a:ln w="3240">
            <a:solidFill>
              <a:srgbClr val="bfbfbf"/>
            </a:solidFill>
            <a:round/>
          </a:ln>
        </p:spPr>
      </p:sp>
      <p:sp>
        <p:nvSpPr>
          <p:cNvPr id="199" name="Line 32"/>
          <p:cNvSpPr/>
          <p:nvPr/>
        </p:nvSpPr>
        <p:spPr>
          <a:xfrm flipH="1">
            <a:off x="2819160" y="3809880"/>
            <a:ext cx="609840" cy="0"/>
          </a:xfrm>
          <a:prstGeom prst="line">
            <a:avLst/>
          </a:prstGeom>
          <a:ln w="3240">
            <a:solidFill>
              <a:srgbClr val="bfbfbf"/>
            </a:solidFill>
            <a:round/>
          </a:ln>
        </p:spPr>
      </p:sp>
      <p:sp>
        <p:nvSpPr>
          <p:cNvPr id="200" name="CustomShape 33"/>
          <p:cNvSpPr/>
          <p:nvPr/>
        </p:nvSpPr>
        <p:spPr>
          <a:xfrm>
            <a:off x="685800" y="3483720"/>
            <a:ext cx="1750680" cy="57564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custDash>
              <a:ds d="-74672960000" sp="1225000000"/>
            </a:custDash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Orator Std"/>
              </a:rPr>
              <a:t>4 types of ‘Briobricks’</a:t>
            </a:r>
            <a:endParaRPr/>
          </a:p>
        </p:txBody>
      </p:sp>
      <p:sp>
        <p:nvSpPr>
          <p:cNvPr id="201" name="CustomShape 34"/>
          <p:cNvSpPr/>
          <p:nvPr/>
        </p:nvSpPr>
        <p:spPr>
          <a:xfrm>
            <a:off x="1066680" y="2514600"/>
            <a:ext cx="1369800" cy="57492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custDash>
              <a:ds d="-74672960000" sp="1225000000"/>
            </a:custDash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Orator Std"/>
              </a:rPr>
              <a:t>Genetic device</a:t>
            </a:r>
            <a:endParaRPr/>
          </a:p>
        </p:txBody>
      </p:sp>
      <p:sp>
        <p:nvSpPr>
          <p:cNvPr id="202" name="CustomShape 35"/>
          <p:cNvSpPr/>
          <p:nvPr/>
        </p:nvSpPr>
        <p:spPr>
          <a:xfrm>
            <a:off x="990720" y="1600200"/>
            <a:ext cx="1446120" cy="57492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custDash>
              <a:ds d="-74672960000" sp="1225000000"/>
            </a:custDash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Orator Std"/>
              </a:rPr>
              <a:t>Cellular ability</a:t>
            </a:r>
            <a:endParaRPr/>
          </a:p>
        </p:txBody>
      </p:sp>
    </p:spTree>
  </p:cSld>
  <p:timing>
    <p:tnLst>
      <p:par>
        <p:cTn dur="indefinite" id="23" nodeType="tmRoot" restart="never">
          <p:childTnLst>
            <p:seq>
              <p:cTn dur="indefinite" id="24" nodeType="mainSeq">
                <p:childTnLst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29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34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39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0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42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45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">
                      <p:stCondLst>
                        <p:cond delay="indefinite"/>
                      </p:stCondLst>
                      <p:childTnLst>
                        <p:par>
                          <p:cTn fill="hold" id="49">
                            <p:stCondLst>
                              <p:cond delay="0"/>
                            </p:stCondLst>
                            <p:childTnLst>
                              <p:par>
                                <p:cTn fill="hold" id="50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2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6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58"/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59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1">
                      <p:stCondLst>
                        <p:cond delay="indefinite"/>
                      </p:stCondLst>
                      <p:childTnLst>
                        <p:par>
                          <p:cTn fill="hold" id="62">
                            <p:stCondLst>
                              <p:cond delay="0"/>
                            </p:stCondLst>
                            <p:childTnLst>
                              <p:par>
                                <p:cTn fill="hold" id="6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5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67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8">
                      <p:stCondLst>
                        <p:cond delay="indefinite"/>
                      </p:stCondLst>
                      <p:childTnLst>
                        <p:par>
                          <p:cTn fill="hold" id="69">
                            <p:stCondLst>
                              <p:cond delay="0"/>
                            </p:stCondLst>
                            <p:childTnLst>
                              <p:par>
                                <p:cTn fill="hold" id="7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2" nodeType="withEffect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500" id="74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204" name="CustomShape 1"/>
          <p:cNvSpPr/>
          <p:nvPr/>
        </p:nvSpPr>
        <p:spPr>
          <a:xfrm>
            <a:off x="457200" y="274680"/>
            <a:ext cx="8227800" cy="94284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000">
                <a:solidFill>
                  <a:srgbClr val="4bacc6"/>
                </a:solidFill>
                <a:latin typeface="Orator Std"/>
              </a:rPr>
              <a:t>The simulator</a:t>
            </a:r>
            <a:endParaRPr/>
          </a:p>
        </p:txBody>
      </p:sp>
      <p:sp>
        <p:nvSpPr>
          <p:cNvPr id="205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06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07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08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209" name="Picture 13"/>
          <p:cNvPicPr/>
          <p:nvPr/>
        </p:nvPicPr>
        <p:blipFill>
          <a:blip r:embed="rId2">
            <a:lum bright="-10000" contrast="10000"/>
          </a:blip>
          <a:stretch>
            <a:fillRect/>
          </a:stretch>
        </p:blipFill>
        <p:spPr>
          <a:xfrm rot="21440400">
            <a:off x="1283400" y="2274120"/>
            <a:ext cx="2842920" cy="2842920"/>
          </a:xfrm>
          <a:prstGeom prst="rect">
            <a:avLst/>
          </a:prstGeom>
          <a:ln>
            <a:noFill/>
          </a:ln>
        </p:spPr>
      </p:pic>
      <p:sp>
        <p:nvSpPr>
          <p:cNvPr id="210" name="CustomShape 6"/>
          <p:cNvSpPr/>
          <p:nvPr/>
        </p:nvSpPr>
        <p:spPr>
          <a:xfrm>
            <a:off x="0" y="2670840"/>
            <a:ext cx="228420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"/>
                <a:ea typeface="Roboto Condensed"/>
              </a:rPr>
              <a:t>Genetic expression</a:t>
            </a:r>
            <a:endParaRPr/>
          </a:p>
        </p:txBody>
      </p:sp>
      <p:sp>
        <p:nvSpPr>
          <p:cNvPr id="211" name="Line 7"/>
          <p:cNvSpPr/>
          <p:nvPr/>
        </p:nvSpPr>
        <p:spPr>
          <a:xfrm>
            <a:off x="2133360" y="2975400"/>
            <a:ext cx="228600" cy="30492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12" name="Line 8"/>
          <p:cNvSpPr/>
          <p:nvPr/>
        </p:nvSpPr>
        <p:spPr>
          <a:xfrm>
            <a:off x="228600" y="2975400"/>
            <a:ext cx="1904760" cy="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13" name="CustomShape 9"/>
          <p:cNvSpPr/>
          <p:nvPr/>
        </p:nvSpPr>
        <p:spPr>
          <a:xfrm>
            <a:off x="380880" y="3280320"/>
            <a:ext cx="1446120" cy="6368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"/>
                <a:ea typeface="Roboto Condensed"/>
              </a:rPr>
              <a:t>Allosteric interactions</a:t>
            </a:r>
            <a:endParaRPr/>
          </a:p>
        </p:txBody>
      </p:sp>
      <p:sp>
        <p:nvSpPr>
          <p:cNvPr id="214" name="Line 10"/>
          <p:cNvSpPr/>
          <p:nvPr/>
        </p:nvSpPr>
        <p:spPr>
          <a:xfrm flipV="1">
            <a:off x="1752480" y="3661200"/>
            <a:ext cx="533160" cy="22860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15" name="Line 11"/>
          <p:cNvSpPr/>
          <p:nvPr/>
        </p:nvSpPr>
        <p:spPr>
          <a:xfrm>
            <a:off x="533160" y="3889800"/>
            <a:ext cx="1219320" cy="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16" name="Line 12"/>
          <p:cNvSpPr/>
          <p:nvPr/>
        </p:nvSpPr>
        <p:spPr>
          <a:xfrm flipV="1">
            <a:off x="1828800" y="4194720"/>
            <a:ext cx="533160" cy="30492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17" name="CustomShape 13"/>
          <p:cNvSpPr/>
          <p:nvPr/>
        </p:nvSpPr>
        <p:spPr>
          <a:xfrm>
            <a:off x="533520" y="4194720"/>
            <a:ext cx="136980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"/>
                <a:ea typeface="Roboto Condensed"/>
              </a:rPr>
              <a:t>Degradation</a:t>
            </a:r>
            <a:endParaRPr/>
          </a:p>
        </p:txBody>
      </p:sp>
      <p:sp>
        <p:nvSpPr>
          <p:cNvPr id="218" name="Line 14"/>
          <p:cNvSpPr/>
          <p:nvPr/>
        </p:nvSpPr>
        <p:spPr>
          <a:xfrm>
            <a:off x="685800" y="4499640"/>
            <a:ext cx="1143000" cy="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19" name="CustomShape 15"/>
          <p:cNvSpPr/>
          <p:nvPr/>
        </p:nvSpPr>
        <p:spPr>
          <a:xfrm>
            <a:off x="2743200" y="2670840"/>
            <a:ext cx="258912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"/>
                <a:ea typeface="Roboto Condensed"/>
              </a:rPr>
              <a:t>Enzyme activity</a:t>
            </a:r>
            <a:endParaRPr/>
          </a:p>
        </p:txBody>
      </p:sp>
      <p:sp>
        <p:nvSpPr>
          <p:cNvPr id="220" name="Line 16"/>
          <p:cNvSpPr/>
          <p:nvPr/>
        </p:nvSpPr>
        <p:spPr>
          <a:xfrm>
            <a:off x="3124080" y="2975400"/>
            <a:ext cx="1828800" cy="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21" name="Line 17"/>
          <p:cNvSpPr/>
          <p:nvPr/>
        </p:nvSpPr>
        <p:spPr>
          <a:xfrm flipV="1">
            <a:off x="2743200" y="2962800"/>
            <a:ext cx="380880" cy="31752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22" name="CustomShape 18"/>
          <p:cNvSpPr/>
          <p:nvPr/>
        </p:nvSpPr>
        <p:spPr>
          <a:xfrm>
            <a:off x="2819520" y="3737520"/>
            <a:ext cx="2589120" cy="849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Roboto Condensed"/>
                <a:ea typeface="Roboto Condensed"/>
              </a:rPr>
              <a:t>Exchanges with the medium</a:t>
            </a:r>
            <a:endParaRPr/>
          </a:p>
          <a:p>
            <a:pPr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Roboto Condensed Light"/>
                <a:ea typeface="Roboto Condensed Light"/>
              </a:rPr>
              <a:t>	</a:t>
            </a:r>
            <a:r>
              <a:rPr lang="en" sz="1600">
                <a:solidFill>
                  <a:srgbClr val="000000"/>
                </a:solidFill>
                <a:latin typeface="Roboto Condensed Light"/>
                <a:ea typeface="Roboto Condensed Light"/>
              </a:rPr>
              <a:t>- Diffusion</a:t>
            </a:r>
            <a:endParaRPr/>
          </a:p>
          <a:p>
            <a:pPr>
              <a:lnSpc>
                <a:spcPct val="100000"/>
              </a:lnSpc>
            </a:pPr>
            <a:r>
              <a:rPr lang="en" sz="1600">
                <a:solidFill>
                  <a:srgbClr val="000000"/>
                </a:solidFill>
                <a:latin typeface="Roboto Condensed Light"/>
                <a:ea typeface="Roboto Condensed Light"/>
              </a:rPr>
              <a:t>	</a:t>
            </a:r>
            <a:r>
              <a:rPr lang="en" sz="1600">
                <a:solidFill>
                  <a:srgbClr val="000000"/>
                </a:solidFill>
                <a:latin typeface="Roboto Condensed Light"/>
                <a:ea typeface="Roboto Condensed Light"/>
              </a:rPr>
              <a:t>- Active transport</a:t>
            </a:r>
            <a:endParaRPr/>
          </a:p>
        </p:txBody>
      </p:sp>
      <p:sp>
        <p:nvSpPr>
          <p:cNvPr id="223" name="Line 19"/>
          <p:cNvSpPr/>
          <p:nvPr/>
        </p:nvSpPr>
        <p:spPr>
          <a:xfrm>
            <a:off x="3047760" y="4042440"/>
            <a:ext cx="2133720" cy="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24" name="Line 20"/>
          <p:cNvSpPr/>
          <p:nvPr/>
        </p:nvSpPr>
        <p:spPr>
          <a:xfrm>
            <a:off x="2819160" y="3966120"/>
            <a:ext cx="228600" cy="76320"/>
          </a:xfrm>
          <a:prstGeom prst="line">
            <a:avLst/>
          </a:prstGeom>
          <a:ln w="12600">
            <a:solidFill>
              <a:srgbClr val="7d5fa0"/>
            </a:solidFill>
            <a:round/>
          </a:ln>
        </p:spPr>
      </p:sp>
      <p:sp>
        <p:nvSpPr>
          <p:cNvPr id="225" name="CustomShape 21"/>
          <p:cNvSpPr/>
          <p:nvPr/>
        </p:nvSpPr>
        <p:spPr>
          <a:xfrm>
            <a:off x="5257800" y="2419200"/>
            <a:ext cx="684000" cy="37908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377f92"/>
            </a:solidFill>
            <a:round/>
          </a:ln>
        </p:spPr>
      </p:sp>
      <p:sp>
        <p:nvSpPr>
          <p:cNvPr id="226" name="CustomShape 22"/>
          <p:cNvSpPr/>
          <p:nvPr/>
        </p:nvSpPr>
        <p:spPr>
          <a:xfrm>
            <a:off x="6095880" y="2266920"/>
            <a:ext cx="2741400" cy="69804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-74672960000" sp="1225000000"/>
            </a:custDash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2000">
                <a:solidFill>
                  <a:srgbClr val="8064a2"/>
                </a:solidFill>
                <a:latin typeface="Orator Std"/>
                <a:ea typeface="Roboto"/>
              </a:rPr>
              <a:t>Concentration of X</a:t>
            </a:r>
            <a:endParaRPr/>
          </a:p>
        </p:txBody>
      </p:sp>
      <p:sp>
        <p:nvSpPr>
          <p:cNvPr id="227" name="CustomShape 23"/>
          <p:cNvSpPr/>
          <p:nvPr/>
        </p:nvSpPr>
        <p:spPr>
          <a:xfrm rot="5400000">
            <a:off x="6973920" y="3447720"/>
            <a:ext cx="1064880" cy="37908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377f92"/>
            </a:solidFill>
            <a:round/>
          </a:ln>
        </p:spPr>
      </p:sp>
      <p:sp>
        <p:nvSpPr>
          <p:cNvPr id="228" name="CustomShape 24"/>
          <p:cNvSpPr/>
          <p:nvPr/>
        </p:nvSpPr>
        <p:spPr>
          <a:xfrm>
            <a:off x="6019920" y="4324320"/>
            <a:ext cx="2741400" cy="393840"/>
          </a:xfrm>
          <a:prstGeom prst="rect">
            <a:avLst/>
          </a:prstGeom>
          <a:noFill/>
          <a:ln cap="rnd">
            <a:solidFill>
              <a:srgbClr val="000000"/>
            </a:solidFill>
            <a:custDash>
              <a:ds d="-74672960000" sp="1225000000"/>
            </a:custDash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2000">
                <a:solidFill>
                  <a:srgbClr val="c00000"/>
                </a:solidFill>
                <a:latin typeface="Orator Std"/>
                <a:ea typeface="Roboto"/>
              </a:rPr>
              <a:t>Ability (S)</a:t>
            </a:r>
            <a:endParaRPr/>
          </a:p>
        </p:txBody>
      </p:sp>
      <p:sp>
        <p:nvSpPr>
          <p:cNvPr id="229" name="CustomShape 25"/>
          <p:cNvSpPr/>
          <p:nvPr/>
        </p:nvSpPr>
        <p:spPr>
          <a:xfrm rot="13005600">
            <a:off x="5212080" y="4054680"/>
            <a:ext cx="684000" cy="37908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377f92"/>
            </a:solidFill>
            <a:round/>
          </a:ln>
        </p:spPr>
      </p:sp>
      <p:sp>
        <p:nvSpPr>
          <p:cNvPr id="230" name="CustomShape 26"/>
          <p:cNvSpPr/>
          <p:nvPr/>
        </p:nvSpPr>
        <p:spPr>
          <a:xfrm>
            <a:off x="762120" y="1447920"/>
            <a:ext cx="571320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">
                <a:solidFill>
                  <a:srgbClr val="595959"/>
                </a:solidFill>
                <a:latin typeface="Orator Std"/>
              </a:rPr>
              <a:t>Scientific realism</a:t>
            </a:r>
            <a:endParaRPr/>
          </a:p>
        </p:txBody>
      </p:sp>
    </p:spTree>
  </p:cSld>
  <p:timing>
    <p:tnLst>
      <p:par>
        <p:cTn dur="indefinite" id="75" nodeType="tmRoot" restart="never">
          <p:childTnLst>
            <p:seq>
              <p:cTn dur="indefinite" id="76" nodeType="mainSeq">
                <p:childTnLst>
                  <p:par>
                    <p:cTn fill="hold" id="77">
                      <p:stCondLst>
                        <p:cond delay="indefinite"/>
                      </p:stCondLst>
                      <p:childTnLst>
                        <p:par>
                          <p:cTn fill="hold" id="78">
                            <p:stCondLst>
                              <p:cond delay="0"/>
                            </p:stCondLst>
                            <p:childTnLst>
                              <p:par>
                                <p:cTn fill="hold" id="7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3">
                      <p:stCondLst>
                        <p:cond delay="indefinite"/>
                      </p:stCondLst>
                      <p:childTnLst>
                        <p:par>
                          <p:cTn fill="hold" id="84">
                            <p:stCondLst>
                              <p:cond delay="0"/>
                            </p:stCondLst>
                            <p:childTnLst>
                              <p:par>
                                <p:cTn fill="hold" id="8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1">
                      <p:stCondLst>
                        <p:cond delay="indefinite"/>
                      </p:stCondLst>
                      <p:childTnLst>
                        <p:par>
                          <p:cTn fill="hold" id="92">
                            <p:stCondLst>
                              <p:cond delay="0"/>
                            </p:stCondLst>
                            <p:childTnLst>
                              <p:par>
                                <p:cTn fill="hold" id="93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5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9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2133720" y="2743200"/>
            <a:ext cx="510372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400">
                <a:solidFill>
                  <a:srgbClr val="4bacc6"/>
                </a:solidFill>
                <a:latin typeface="Orator Std"/>
              </a:rPr>
              <a:t>DEMO TIME</a:t>
            </a:r>
            <a:endParaRPr/>
          </a:p>
        </p:txBody>
      </p:sp>
      <p:sp>
        <p:nvSpPr>
          <p:cNvPr id="233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34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35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23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47400" y="2590920"/>
            <a:ext cx="1112760" cy="1141200"/>
          </a:xfrm>
          <a:prstGeom prst="rect">
            <a:avLst/>
          </a:prstGeom>
          <a:ln>
            <a:noFill/>
          </a:ln>
        </p:spPr>
      </p:pic>
      <p:sp>
        <p:nvSpPr>
          <p:cNvPr id="237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pic>
        <p:nvPicPr>
          <p:cNvPr descr="" id="238" name="Picture 13"/>
          <p:cNvPicPr/>
          <p:nvPr/>
        </p:nvPicPr>
        <p:blipFill>
          <a:blip r:embed="rId3"/>
          <a:stretch>
            <a:fillRect/>
          </a:stretch>
        </p:blipFill>
        <p:spPr>
          <a:xfrm rot="20980200">
            <a:off x="6628680" y="2513520"/>
            <a:ext cx="1827000" cy="1827000"/>
          </a:xfrm>
          <a:prstGeom prst="rect">
            <a:avLst/>
          </a:prstGeom>
          <a:ln>
            <a:noFill/>
          </a:ln>
        </p:spPr>
      </p:pic>
      <p:pic>
        <p:nvPicPr>
          <p:cNvPr descr="" id="239" name="Picture 13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7469280" y="6248520"/>
            <a:ext cx="760320" cy="76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01" nodeType="tmRoot" restart="never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400">
                <a:solidFill>
                  <a:srgbClr val="4bacc6"/>
                </a:solidFill>
                <a:latin typeface="Orator Std"/>
              </a:rPr>
              <a:t>Gameplay loops</a:t>
            </a:r>
            <a:endParaRPr/>
          </a:p>
        </p:txBody>
      </p:sp>
      <p:sp>
        <p:nvSpPr>
          <p:cNvPr id="242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43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44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45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46" name="CustomShape 6"/>
          <p:cNvSpPr/>
          <p:nvPr/>
        </p:nvSpPr>
        <p:spPr>
          <a:xfrm>
            <a:off x="990720" y="1447920"/>
            <a:ext cx="988920" cy="363240"/>
          </a:xfrm>
          <a:prstGeom prst="rect">
            <a:avLst/>
          </a:prstGeom>
          <a:noFill/>
          <a:ln w="6480">
            <a:solidFill>
              <a:srgbClr val="00b050"/>
            </a:solidFill>
            <a:round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b050"/>
                </a:solidFill>
                <a:latin typeface="Roboto Condensed"/>
                <a:ea typeface="Roboto Condensed"/>
              </a:rPr>
              <a:t>EASY</a:t>
            </a:r>
            <a:endParaRPr/>
          </a:p>
        </p:txBody>
      </p:sp>
      <p:sp>
        <p:nvSpPr>
          <p:cNvPr id="247" name="CustomShape 7"/>
          <p:cNvSpPr/>
          <p:nvPr/>
        </p:nvSpPr>
        <p:spPr>
          <a:xfrm>
            <a:off x="228600" y="1967400"/>
            <a:ext cx="403668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Orator Std"/>
              </a:rPr>
              <a:t>Play with ‘devices’</a:t>
            </a:r>
            <a:endParaRPr/>
          </a:p>
        </p:txBody>
      </p:sp>
      <p:pic>
        <p:nvPicPr>
          <p:cNvPr descr="" id="24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0880" y="2590920"/>
            <a:ext cx="1285560" cy="1760400"/>
          </a:xfrm>
          <a:prstGeom prst="rect">
            <a:avLst/>
          </a:prstGeom>
          <a:ln>
            <a:noFill/>
          </a:ln>
        </p:spPr>
      </p:pic>
      <p:sp>
        <p:nvSpPr>
          <p:cNvPr id="249" name="Line 8"/>
          <p:cNvSpPr/>
          <p:nvPr/>
        </p:nvSpPr>
        <p:spPr>
          <a:xfrm>
            <a:off x="533160" y="2361960"/>
            <a:ext cx="8001000" cy="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</p:sp>
      <p:pic>
        <p:nvPicPr>
          <p:cNvPr descr="" id="25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67280" y="3429000"/>
            <a:ext cx="2975040" cy="2970000"/>
          </a:xfrm>
          <a:prstGeom prst="rect">
            <a:avLst/>
          </a:prstGeom>
          <a:ln>
            <a:noFill/>
          </a:ln>
        </p:spPr>
      </p:pic>
      <p:pic>
        <p:nvPicPr>
          <p:cNvPr descr="" id="251" name="Picture 13"/>
          <p:cNvPicPr/>
          <p:nvPr/>
        </p:nvPicPr>
        <p:blipFill>
          <a:blip r:embed="rId4"/>
          <a:stretch>
            <a:fillRect/>
          </a:stretch>
        </p:blipFill>
        <p:spPr>
          <a:xfrm rot="16907400">
            <a:off x="7934400" y="4906440"/>
            <a:ext cx="603360" cy="603360"/>
          </a:xfrm>
          <a:prstGeom prst="rect">
            <a:avLst/>
          </a:prstGeom>
          <a:ln>
            <a:noFill/>
          </a:ln>
        </p:spPr>
      </p:pic>
      <p:sp>
        <p:nvSpPr>
          <p:cNvPr id="252" name="Line 9"/>
          <p:cNvSpPr/>
          <p:nvPr/>
        </p:nvSpPr>
        <p:spPr>
          <a:xfrm>
            <a:off x="1591920" y="2904840"/>
            <a:ext cx="304920" cy="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</p:sp>
      <p:pic>
        <p:nvPicPr>
          <p:cNvPr descr="" id="253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1820520" y="2564280"/>
            <a:ext cx="2741400" cy="720000"/>
          </a:xfrm>
          <a:prstGeom prst="rect">
            <a:avLst/>
          </a:prstGeom>
          <a:ln>
            <a:noFill/>
          </a:ln>
        </p:spPr>
      </p:pic>
      <p:sp>
        <p:nvSpPr>
          <p:cNvPr id="254" name="CustomShape 10"/>
          <p:cNvSpPr/>
          <p:nvPr/>
        </p:nvSpPr>
        <p:spPr>
          <a:xfrm>
            <a:off x="3192120" y="2600280"/>
            <a:ext cx="665640" cy="638280"/>
          </a:xfrm>
          <a:prstGeom prst="rect">
            <a:avLst/>
          </a:prstGeom>
          <a:noFill/>
          <a:ln w="25560">
            <a:solidFill>
              <a:srgbClr val="1ab233"/>
            </a:solidFill>
            <a:round/>
          </a:ln>
        </p:spPr>
      </p:sp>
      <p:pic>
        <p:nvPicPr>
          <p:cNvPr descr="" id="255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2781360" y="3581280"/>
            <a:ext cx="1941480" cy="2817720"/>
          </a:xfrm>
          <a:prstGeom prst="rect">
            <a:avLst/>
          </a:prstGeom>
          <a:ln cap="rnd" w="9360">
            <a:solidFill>
              <a:srgbClr val="000000"/>
            </a:solidFill>
            <a:custDash>
              <a:ds d="1225000000" sp="1225000000"/>
            </a:custDash>
            <a:miter/>
          </a:ln>
        </p:spPr>
      </p:pic>
      <p:sp>
        <p:nvSpPr>
          <p:cNvPr id="256" name="CustomShape 11"/>
          <p:cNvSpPr/>
          <p:nvPr/>
        </p:nvSpPr>
        <p:spPr>
          <a:xfrm rot="1875600">
            <a:off x="1984320" y="3650400"/>
            <a:ext cx="638280" cy="27252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377f92"/>
            </a:solidFill>
            <a:round/>
          </a:ln>
        </p:spPr>
      </p:sp>
      <p:sp>
        <p:nvSpPr>
          <p:cNvPr id="257" name="CustomShape 12"/>
          <p:cNvSpPr/>
          <p:nvPr/>
        </p:nvSpPr>
        <p:spPr>
          <a:xfrm>
            <a:off x="4952880" y="4572000"/>
            <a:ext cx="638280" cy="27252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w="25560">
            <a:solidFill>
              <a:srgbClr val="377f92"/>
            </a:solidFill>
            <a:round/>
          </a:ln>
        </p:spPr>
      </p:sp>
    </p:spTree>
  </p:cSld>
  <p:timing>
    <p:tnLst>
      <p:par>
        <p:cTn dur="indefinite" id="103" nodeType="tmRoot" restart="never">
          <p:childTnLst>
            <p:seq>
              <p:cTn dur="indefinite" id="104" nodeType="mainSeq">
                <p:childTnLst>
                  <p:par>
                    <p:cTn fill="hold" id="105">
                      <p:stCondLst>
                        <p:cond delay="indefinite"/>
                      </p:stCondLst>
                      <p:childTnLst>
                        <p:par>
                          <p:cTn fill="hold" id="106">
                            <p:stCondLst>
                              <p:cond delay="0"/>
                            </p:stCondLst>
                            <p:childTnLst>
                              <p:par>
                                <p:cTn fill="hold" id="10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8" name="Picture 6"/>
          <p:cNvPicPr/>
          <p:nvPr/>
        </p:nvPicPr>
        <p:blipFill>
          <a:blip r:embed="rId1"/>
          <a:srcRect b="9007" l="15169" r="14980" t="4119"/>
          <a:stretch>
            <a:fillRect/>
          </a:stretch>
        </p:blipFill>
        <p:spPr>
          <a:xfrm>
            <a:off x="5105520" y="3048120"/>
            <a:ext cx="3503520" cy="3198600"/>
          </a:xfrm>
          <a:prstGeom prst="rect">
            <a:avLst/>
          </a:prstGeom>
          <a:ln>
            <a:noFill/>
          </a:ln>
        </p:spPr>
      </p:pic>
      <p:pic>
        <p:nvPicPr>
          <p:cNvPr descr="" id="259" name="Picture 13"/>
          <p:cNvPicPr/>
          <p:nvPr/>
        </p:nvPicPr>
        <p:blipFill>
          <a:blip r:embed="rId2"/>
          <a:stretch>
            <a:fillRect/>
          </a:stretch>
        </p:blipFill>
        <p:spPr>
          <a:xfrm rot="16907400">
            <a:off x="7405920" y="4319280"/>
            <a:ext cx="567000" cy="567000"/>
          </a:xfrm>
          <a:prstGeom prst="rect">
            <a:avLst/>
          </a:prstGeom>
          <a:ln>
            <a:noFill/>
          </a:ln>
        </p:spPr>
      </p:pic>
      <p:pic>
        <p:nvPicPr>
          <p:cNvPr descr="" id="26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-76320" y="5943600"/>
            <a:ext cx="9218520" cy="165456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en" sz="4400">
                <a:solidFill>
                  <a:srgbClr val="4bacc6"/>
                </a:solidFill>
                <a:latin typeface="Orator Std"/>
              </a:rPr>
              <a:t>Gameplay loops</a:t>
            </a:r>
            <a:endParaRPr/>
          </a:p>
        </p:txBody>
      </p:sp>
      <p:sp>
        <p:nvSpPr>
          <p:cNvPr id="262" name="Line 2"/>
          <p:cNvSpPr/>
          <p:nvPr/>
        </p:nvSpPr>
        <p:spPr>
          <a:xfrm>
            <a:off x="152280" y="228600"/>
            <a:ext cx="0" cy="642816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63" name="Line 3"/>
          <p:cNvSpPr/>
          <p:nvPr/>
        </p:nvSpPr>
        <p:spPr>
          <a:xfrm>
            <a:off x="8991360" y="228600"/>
            <a:ext cx="0" cy="643428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64" name="Line 4"/>
          <p:cNvSpPr/>
          <p:nvPr/>
        </p:nvSpPr>
        <p:spPr>
          <a:xfrm flipH="1">
            <a:off x="152280" y="665964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65" name="Line 5"/>
          <p:cNvSpPr/>
          <p:nvPr/>
        </p:nvSpPr>
        <p:spPr>
          <a:xfrm flipH="1">
            <a:off x="152280" y="228600"/>
            <a:ext cx="8839080" cy="0"/>
          </a:xfrm>
          <a:prstGeom prst="line">
            <a:avLst/>
          </a:prstGeom>
          <a:ln w="9360">
            <a:solidFill>
              <a:srgbClr val="4bacc6"/>
            </a:solidFill>
            <a:round/>
          </a:ln>
        </p:spPr>
      </p:sp>
      <p:sp>
        <p:nvSpPr>
          <p:cNvPr id="266" name="CustomShape 6"/>
          <p:cNvSpPr/>
          <p:nvPr/>
        </p:nvSpPr>
        <p:spPr>
          <a:xfrm>
            <a:off x="4000680" y="1447920"/>
            <a:ext cx="1141200" cy="3632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70c0"/>
                </a:solidFill>
                <a:latin typeface="Roboto Condensed"/>
                <a:ea typeface="Roboto Condensed"/>
              </a:rPr>
              <a:t>MEDIUM</a:t>
            </a:r>
            <a:endParaRPr/>
          </a:p>
        </p:txBody>
      </p:sp>
      <p:sp>
        <p:nvSpPr>
          <p:cNvPr id="267" name="CustomShape 7"/>
          <p:cNvSpPr/>
          <p:nvPr/>
        </p:nvSpPr>
        <p:spPr>
          <a:xfrm>
            <a:off x="2590920" y="1967400"/>
            <a:ext cx="3808080" cy="363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">
                <a:solidFill>
                  <a:srgbClr val="000000"/>
                </a:solidFill>
                <a:latin typeface="Orator Std"/>
              </a:rPr>
              <a:t>Play with ‘BioBricks’</a:t>
            </a:r>
            <a:endParaRPr/>
          </a:p>
        </p:txBody>
      </p:sp>
      <p:sp>
        <p:nvSpPr>
          <p:cNvPr id="268" name="Line 8"/>
          <p:cNvSpPr/>
          <p:nvPr/>
        </p:nvSpPr>
        <p:spPr>
          <a:xfrm>
            <a:off x="533160" y="2361960"/>
            <a:ext cx="8001000" cy="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</p:sp>
      <p:sp>
        <p:nvSpPr>
          <p:cNvPr id="269" name="Line 9"/>
          <p:cNvSpPr/>
          <p:nvPr/>
        </p:nvSpPr>
        <p:spPr>
          <a:xfrm>
            <a:off x="1752480" y="3236400"/>
            <a:ext cx="304920" cy="0"/>
          </a:xfrm>
          <a:prstGeom prst="line">
            <a:avLst/>
          </a:prstGeom>
          <a:ln w="9360">
            <a:solidFill>
              <a:srgbClr val="808080"/>
            </a:solidFill>
            <a:round/>
          </a:ln>
        </p:spPr>
      </p:sp>
      <p:pic>
        <p:nvPicPr>
          <p:cNvPr descr="" id="270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981080" y="2895480"/>
            <a:ext cx="2741400" cy="720000"/>
          </a:xfrm>
          <a:prstGeom prst="rect">
            <a:avLst/>
          </a:prstGeom>
          <a:ln>
            <a:noFill/>
          </a:ln>
        </p:spPr>
      </p:pic>
      <p:sp>
        <p:nvSpPr>
          <p:cNvPr id="271" name="CustomShape 10"/>
          <p:cNvSpPr/>
          <p:nvPr/>
        </p:nvSpPr>
        <p:spPr>
          <a:xfrm>
            <a:off x="3352680" y="2931840"/>
            <a:ext cx="665640" cy="638280"/>
          </a:xfrm>
          <a:prstGeom prst="rect">
            <a:avLst/>
          </a:prstGeom>
          <a:noFill/>
          <a:ln w="25560">
            <a:solidFill>
              <a:srgbClr val="1ab233"/>
            </a:solidFill>
            <a:round/>
          </a:ln>
        </p:spPr>
      </p:sp>
      <p:pic>
        <p:nvPicPr>
          <p:cNvPr descr="" id="272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533520" y="2922120"/>
            <a:ext cx="1285560" cy="617400"/>
          </a:xfrm>
          <a:prstGeom prst="rect">
            <a:avLst/>
          </a:prstGeom>
          <a:ln>
            <a:noFill/>
          </a:ln>
        </p:spPr>
      </p:pic>
      <p:pic>
        <p:nvPicPr>
          <p:cNvPr descr="" id="273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3200400" y="4150800"/>
            <a:ext cx="912600" cy="960840"/>
          </a:xfrm>
          <a:prstGeom prst="rect">
            <a:avLst/>
          </a:prstGeom>
          <a:ln>
            <a:noFill/>
          </a:ln>
        </p:spPr>
      </p:pic>
      <p:sp>
        <p:nvSpPr>
          <p:cNvPr id="274" name="CustomShape 11"/>
          <p:cNvSpPr/>
          <p:nvPr/>
        </p:nvSpPr>
        <p:spPr>
          <a:xfrm>
            <a:off x="3314880" y="4760640"/>
            <a:ext cx="638280" cy="25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" sz="1100">
                <a:solidFill>
                  <a:srgbClr val="000000"/>
                </a:solidFill>
                <a:latin typeface="Roboto Condensed"/>
                <a:ea typeface="Roboto Condensed"/>
              </a:rPr>
              <a:t>RFP</a:t>
            </a:r>
            <a:endParaRPr/>
          </a:p>
        </p:txBody>
      </p:sp>
      <p:sp>
        <p:nvSpPr>
          <p:cNvPr id="275" name="CustomShape 12"/>
          <p:cNvSpPr/>
          <p:nvPr/>
        </p:nvSpPr>
        <p:spPr>
          <a:xfrm>
            <a:off x="762120" y="4389840"/>
            <a:ext cx="2284200" cy="728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just">
              <a:lnSpc>
                <a:spcPct val="100000"/>
              </a:lnSpc>
            </a:pPr>
            <a:r>
              <a:rPr lang="en" sz="1400">
                <a:solidFill>
                  <a:srgbClr val="000000"/>
                </a:solidFill>
                <a:latin typeface="Roboto Condensed"/>
                <a:ea typeface="Roboto Condensed"/>
              </a:rPr>
              <a:t>‘</a:t>
            </a:r>
            <a:r>
              <a:rPr lang="en" sz="1400">
                <a:solidFill>
                  <a:srgbClr val="000000"/>
                </a:solidFill>
                <a:latin typeface="Roboto Condensed"/>
                <a:ea typeface="Roboto Condensed"/>
              </a:rPr>
              <a:t>Biobrick’ picked up: </a:t>
            </a:r>
            <a:endParaRPr/>
          </a:p>
          <a:p>
            <a:pPr algn="just">
              <a:lnSpc>
                <a:spcPct val="100000"/>
              </a:lnSpc>
            </a:pPr>
            <a:r>
              <a:rPr lang="en" sz="1400">
                <a:solidFill>
                  <a:srgbClr val="c00000"/>
                </a:solidFill>
                <a:latin typeface="Roboto Condensed"/>
                <a:ea typeface="Roboto Condensed"/>
              </a:rPr>
              <a:t>Gene to produce the Red Fluorescent Protein</a:t>
            </a:r>
            <a:endParaRPr/>
          </a:p>
        </p:txBody>
      </p:sp>
      <p:sp>
        <p:nvSpPr>
          <p:cNvPr id="276" name="CustomShape 13"/>
          <p:cNvSpPr/>
          <p:nvPr/>
        </p:nvSpPr>
        <p:spPr>
          <a:xfrm flipV="1">
            <a:off x="3657600" y="3691440"/>
            <a:ext cx="360" cy="531720"/>
          </a:xfrm>
          <a:prstGeom prst="straightConnector1">
            <a:avLst/>
          </a:prstGeom>
          <a:noFill/>
          <a:ln w="93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277" name="CustomShape 14"/>
          <p:cNvSpPr/>
          <p:nvPr/>
        </p:nvSpPr>
        <p:spPr>
          <a:xfrm>
            <a:off x="3809880" y="3769920"/>
            <a:ext cx="1293480" cy="4237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" sz="1100">
                <a:solidFill>
                  <a:srgbClr val="000000"/>
                </a:solidFill>
                <a:latin typeface="Orator Std"/>
              </a:rPr>
              <a:t>Craft new device</a:t>
            </a:r>
            <a:endParaRPr/>
          </a:p>
        </p:txBody>
      </p:sp>
      <p:sp>
        <p:nvSpPr>
          <p:cNvPr id="278" name="CustomShape 15"/>
          <p:cNvSpPr/>
          <p:nvPr/>
        </p:nvSpPr>
        <p:spPr>
          <a:xfrm>
            <a:off x="3246120" y="4220640"/>
            <a:ext cx="790560" cy="806760"/>
          </a:xfrm>
          <a:prstGeom prst="rect">
            <a:avLst/>
          </a:prstGeom>
          <a:noFill/>
          <a:ln w="12600">
            <a:solidFill>
              <a:srgbClr val="c00000"/>
            </a:solidFill>
            <a:round/>
          </a:ln>
        </p:spPr>
      </p:sp>
    </p:spTree>
  </p:cSld>
  <p:timing>
    <p:tnLst>
      <p:par>
        <p:cTn dur="indefinite" id="113" nodeType="tmRoot" restart="never">
          <p:childTnLst>
            <p:seq>
              <p:cTn dur="indefinite" id="114" nodeType="mainSeq">
                <p:childTnLst>
                  <p:par>
                    <p:cTn fill="hold" id="115">
                      <p:stCondLst>
                        <p:cond delay="indefinite"/>
                      </p:stCondLst>
                      <p:childTnLst>
                        <p:par>
                          <p:cTn fill="hold" id="116">
                            <p:stCondLst>
                              <p:cond delay="0"/>
                            </p:stCondLst>
                            <p:childTnLst>
                              <p:par>
                                <p:cTn fill="hold" id="1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